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6" r:id="rId2"/>
    <p:sldId id="262" r:id="rId3"/>
    <p:sldId id="263" r:id="rId4"/>
    <p:sldId id="340" r:id="rId5"/>
    <p:sldId id="561" r:id="rId6"/>
    <p:sldId id="571" r:id="rId7"/>
    <p:sldId id="603" r:id="rId8"/>
    <p:sldId id="604" r:id="rId9"/>
    <p:sldId id="572" r:id="rId10"/>
    <p:sldId id="574" r:id="rId11"/>
    <p:sldId id="575" r:id="rId12"/>
    <p:sldId id="576" r:id="rId13"/>
    <p:sldId id="577" r:id="rId14"/>
    <p:sldId id="578" r:id="rId15"/>
    <p:sldId id="579" r:id="rId16"/>
    <p:sldId id="580" r:id="rId17"/>
    <p:sldId id="581" r:id="rId18"/>
    <p:sldId id="582" r:id="rId19"/>
    <p:sldId id="583" r:id="rId20"/>
    <p:sldId id="584" r:id="rId21"/>
    <p:sldId id="585" r:id="rId22"/>
    <p:sldId id="586" r:id="rId23"/>
    <p:sldId id="346" r:id="rId24"/>
    <p:sldId id="347" r:id="rId25"/>
    <p:sldId id="375" r:id="rId26"/>
    <p:sldId id="587" r:id="rId27"/>
    <p:sldId id="588" r:id="rId28"/>
    <p:sldId id="589" r:id="rId29"/>
    <p:sldId id="607" r:id="rId30"/>
    <p:sldId id="608" r:id="rId31"/>
    <p:sldId id="385" r:id="rId32"/>
    <p:sldId id="609" r:id="rId33"/>
    <p:sldId id="367" r:id="rId34"/>
    <p:sldId id="386" r:id="rId35"/>
    <p:sldId id="368" r:id="rId36"/>
    <p:sldId id="265" r:id="rId37"/>
    <p:sldId id="610" r:id="rId38"/>
    <p:sldId id="274" r:id="rId39"/>
    <p:sldId id="275" r:id="rId40"/>
    <p:sldId id="276" r:id="rId41"/>
    <p:sldId id="277" r:id="rId42"/>
    <p:sldId id="369" r:id="rId43"/>
    <p:sldId id="278" r:id="rId44"/>
    <p:sldId id="370" r:id="rId45"/>
    <p:sldId id="279" r:id="rId46"/>
    <p:sldId id="371" r:id="rId47"/>
    <p:sldId id="374" r:id="rId48"/>
    <p:sldId id="372" r:id="rId49"/>
    <p:sldId id="611" r:id="rId50"/>
    <p:sldId id="373" r:id="rId51"/>
    <p:sldId id="605" r:id="rId52"/>
    <p:sldId id="342" r:id="rId53"/>
    <p:sldId id="258" r:id="rId54"/>
    <p:sldId id="259" r:id="rId55"/>
    <p:sldId id="606" r:id="rId56"/>
    <p:sldId id="261" r:id="rId57"/>
    <p:sldId id="344" r:id="rId58"/>
    <p:sldId id="452" r:id="rId59"/>
    <p:sldId id="454" r:id="rId60"/>
    <p:sldId id="552" r:id="rId61"/>
    <p:sldId id="553" r:id="rId62"/>
    <p:sldId id="554" r:id="rId63"/>
    <p:sldId id="555" r:id="rId64"/>
    <p:sldId id="556" r:id="rId65"/>
    <p:sldId id="559" r:id="rId66"/>
    <p:sldId id="558" r:id="rId67"/>
    <p:sldId id="557" r:id="rId68"/>
    <p:sldId id="591" r:id="rId69"/>
    <p:sldId id="560" r:id="rId70"/>
    <p:sldId id="317" r:id="rId71"/>
    <p:sldId id="318" r:id="rId72"/>
    <p:sldId id="319" r:id="rId73"/>
    <p:sldId id="320" r:id="rId74"/>
    <p:sldId id="321" r:id="rId75"/>
    <p:sldId id="322" r:id="rId76"/>
    <p:sldId id="323" r:id="rId77"/>
    <p:sldId id="324" r:id="rId78"/>
    <p:sldId id="326" r:id="rId79"/>
    <p:sldId id="327" r:id="rId80"/>
    <p:sldId id="330" r:id="rId81"/>
    <p:sldId id="333" r:id="rId82"/>
    <p:sldId id="335" r:id="rId83"/>
    <p:sldId id="337" r:id="rId84"/>
    <p:sldId id="562" r:id="rId85"/>
    <p:sldId id="563" r:id="rId86"/>
    <p:sldId id="565" r:id="rId87"/>
    <p:sldId id="266" r:id="rId88"/>
    <p:sldId id="271" r:id="rId89"/>
    <p:sldId id="285" r:id="rId90"/>
    <p:sldId id="289" r:id="rId91"/>
    <p:sldId id="291" r:id="rId92"/>
    <p:sldId id="602" r:id="rId93"/>
    <p:sldId id="280" r:id="rId94"/>
    <p:sldId id="292" r:id="rId95"/>
    <p:sldId id="293" r:id="rId96"/>
    <p:sldId id="295" r:id="rId97"/>
    <p:sldId id="297" r:id="rId98"/>
    <p:sldId id="298" r:id="rId99"/>
    <p:sldId id="566" r:id="rId100"/>
    <p:sldId id="260" r:id="rId10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svg"/><Relationship Id="rId1" Type="http://schemas.openxmlformats.org/officeDocument/2006/relationships/image" Target="../media/image84.png"/><Relationship Id="rId4" Type="http://schemas.openxmlformats.org/officeDocument/2006/relationships/image" Target="../media/image87.svg"/></Relationships>
</file>

<file path=ppt/diagrams/_rels/data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svg"/><Relationship Id="rId1" Type="http://schemas.openxmlformats.org/officeDocument/2006/relationships/image" Target="../media/image88.png"/><Relationship Id="rId4" Type="http://schemas.openxmlformats.org/officeDocument/2006/relationships/image" Target="../media/image9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svg"/><Relationship Id="rId1" Type="http://schemas.openxmlformats.org/officeDocument/2006/relationships/image" Target="../media/image84.png"/><Relationship Id="rId4" Type="http://schemas.openxmlformats.org/officeDocument/2006/relationships/image" Target="../media/image8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svg"/><Relationship Id="rId1" Type="http://schemas.openxmlformats.org/officeDocument/2006/relationships/image" Target="../media/image88.png"/><Relationship Id="rId4" Type="http://schemas.openxmlformats.org/officeDocument/2006/relationships/image" Target="../media/image9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E0A8A6-BE74-4EA7-8400-E18538DD058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45447B2-79A2-4971-87AC-7DB7A364062C}">
      <dgm:prSet/>
      <dgm:spPr/>
      <dgm:t>
        <a:bodyPr/>
        <a:lstStyle/>
        <a:p>
          <a:r>
            <a:rPr lang="es-PE" b="1"/>
            <a:t>2. TECNICAS AVANZADAS DE VOLADURA SUPERFICIAL</a:t>
          </a:r>
          <a:endParaRPr lang="en-US"/>
        </a:p>
      </dgm:t>
    </dgm:pt>
    <dgm:pt modelId="{63F8FB09-0FB4-4F0F-9DD9-1739FD4F8C6F}" type="parTrans" cxnId="{CF789A4D-8BC9-46C8-9B37-A9CD426EACF4}">
      <dgm:prSet/>
      <dgm:spPr/>
      <dgm:t>
        <a:bodyPr/>
        <a:lstStyle/>
        <a:p>
          <a:endParaRPr lang="en-US"/>
        </a:p>
      </dgm:t>
    </dgm:pt>
    <dgm:pt modelId="{1E63BD9B-B83D-411E-A0E0-58E389FA6D2C}" type="sibTrans" cxnId="{CF789A4D-8BC9-46C8-9B37-A9CD426EACF4}">
      <dgm:prSet/>
      <dgm:spPr/>
      <dgm:t>
        <a:bodyPr/>
        <a:lstStyle/>
        <a:p>
          <a:endParaRPr lang="en-US"/>
        </a:p>
      </dgm:t>
    </dgm:pt>
    <dgm:pt modelId="{E161AB1B-1C74-48B1-BBCF-B74029296D19}">
      <dgm:prSet/>
      <dgm:spPr/>
      <dgm:t>
        <a:bodyPr/>
        <a:lstStyle/>
        <a:p>
          <a:r>
            <a:rPr lang="es-PE"/>
            <a:t>Introducción</a:t>
          </a:r>
          <a:endParaRPr lang="en-US"/>
        </a:p>
      </dgm:t>
    </dgm:pt>
    <dgm:pt modelId="{F20640D9-2D17-4E4C-B925-134DC14C684D}" type="parTrans" cxnId="{F4379D5F-0FEF-4DBD-9F87-4B6387719527}">
      <dgm:prSet/>
      <dgm:spPr/>
      <dgm:t>
        <a:bodyPr/>
        <a:lstStyle/>
        <a:p>
          <a:endParaRPr lang="en-US"/>
        </a:p>
      </dgm:t>
    </dgm:pt>
    <dgm:pt modelId="{E36CC12A-070F-4C1A-BC8E-A469549514A3}" type="sibTrans" cxnId="{F4379D5F-0FEF-4DBD-9F87-4B6387719527}">
      <dgm:prSet/>
      <dgm:spPr/>
      <dgm:t>
        <a:bodyPr/>
        <a:lstStyle/>
        <a:p>
          <a:endParaRPr lang="en-US"/>
        </a:p>
      </dgm:t>
    </dgm:pt>
    <dgm:pt modelId="{824F7570-A02D-4443-A013-26EB0CC81223}">
      <dgm:prSet/>
      <dgm:spPr/>
      <dgm:t>
        <a:bodyPr/>
        <a:lstStyle/>
        <a:p>
          <a:r>
            <a:rPr lang="es-PE"/>
            <a:t>Explosivos y Accesorio: Propiedades y clasificación</a:t>
          </a:r>
          <a:endParaRPr lang="en-US"/>
        </a:p>
      </dgm:t>
    </dgm:pt>
    <dgm:pt modelId="{F1AA8776-97ED-44F8-9B06-E9D1943F53A6}" type="parTrans" cxnId="{377F7BCA-E322-4971-950F-27D94E420663}">
      <dgm:prSet/>
      <dgm:spPr/>
      <dgm:t>
        <a:bodyPr/>
        <a:lstStyle/>
        <a:p>
          <a:endParaRPr lang="en-US"/>
        </a:p>
      </dgm:t>
    </dgm:pt>
    <dgm:pt modelId="{ED76522B-37DF-413F-AF22-989093FED41D}" type="sibTrans" cxnId="{377F7BCA-E322-4971-950F-27D94E420663}">
      <dgm:prSet/>
      <dgm:spPr/>
      <dgm:t>
        <a:bodyPr/>
        <a:lstStyle/>
        <a:p>
          <a:endParaRPr lang="en-US"/>
        </a:p>
      </dgm:t>
    </dgm:pt>
    <dgm:pt modelId="{37D041FD-BA63-4AAD-A7AD-888773245A44}">
      <dgm:prSet/>
      <dgm:spPr/>
      <dgm:t>
        <a:bodyPr/>
        <a:lstStyle/>
        <a:p>
          <a:r>
            <a:rPr lang="es-PE"/>
            <a:t>Diseño de Malla de perforación y Voladura</a:t>
          </a:r>
          <a:endParaRPr lang="en-US"/>
        </a:p>
      </dgm:t>
    </dgm:pt>
    <dgm:pt modelId="{F90EAB7C-B490-41CE-8656-5CC358FC6BDB}" type="parTrans" cxnId="{513232B4-E684-4A6D-B764-E4F2C0902186}">
      <dgm:prSet/>
      <dgm:spPr/>
      <dgm:t>
        <a:bodyPr/>
        <a:lstStyle/>
        <a:p>
          <a:endParaRPr lang="en-US"/>
        </a:p>
      </dgm:t>
    </dgm:pt>
    <dgm:pt modelId="{F9B33B26-B745-4773-9856-8A414A810A50}" type="sibTrans" cxnId="{513232B4-E684-4A6D-B764-E4F2C0902186}">
      <dgm:prSet/>
      <dgm:spPr/>
      <dgm:t>
        <a:bodyPr/>
        <a:lstStyle/>
        <a:p>
          <a:endParaRPr lang="en-US"/>
        </a:p>
      </dgm:t>
    </dgm:pt>
    <dgm:pt modelId="{8279D968-D7C2-461C-A874-8405D85E6E16}">
      <dgm:prSet/>
      <dgm:spPr/>
      <dgm:t>
        <a:bodyPr/>
        <a:lstStyle/>
        <a:p>
          <a:r>
            <a:rPr lang="es-PE"/>
            <a:t>Técnicas Innovadoras de Voladura Superficial	</a:t>
          </a:r>
          <a:endParaRPr lang="en-US"/>
        </a:p>
      </dgm:t>
    </dgm:pt>
    <dgm:pt modelId="{53367A1C-1DDB-4DA5-8229-BE4FFA755ADD}" type="parTrans" cxnId="{093EDD8E-C46C-4674-B088-33941F9FE9B5}">
      <dgm:prSet/>
      <dgm:spPr/>
      <dgm:t>
        <a:bodyPr/>
        <a:lstStyle/>
        <a:p>
          <a:endParaRPr lang="en-US"/>
        </a:p>
      </dgm:t>
    </dgm:pt>
    <dgm:pt modelId="{66A2878B-B39F-411B-9313-AA66DADA70A7}" type="sibTrans" cxnId="{093EDD8E-C46C-4674-B088-33941F9FE9B5}">
      <dgm:prSet/>
      <dgm:spPr/>
      <dgm:t>
        <a:bodyPr/>
        <a:lstStyle/>
        <a:p>
          <a:endParaRPr lang="en-US"/>
        </a:p>
      </dgm:t>
    </dgm:pt>
    <dgm:pt modelId="{D1675C79-419B-4A51-B53F-58BD6ECC2964}">
      <dgm:prSet/>
      <dgm:spPr/>
      <dgm:t>
        <a:bodyPr/>
        <a:lstStyle/>
        <a:p>
          <a:r>
            <a:rPr lang="es-PE"/>
            <a:t>Estrategias de Precorte</a:t>
          </a:r>
          <a:endParaRPr lang="en-US"/>
        </a:p>
      </dgm:t>
    </dgm:pt>
    <dgm:pt modelId="{DDF12B17-966F-4B32-9541-54AD2F1D90E5}" type="parTrans" cxnId="{02CFE207-2C4D-464B-9F82-2FF316C2DFA6}">
      <dgm:prSet/>
      <dgm:spPr/>
      <dgm:t>
        <a:bodyPr/>
        <a:lstStyle/>
        <a:p>
          <a:endParaRPr lang="en-US"/>
        </a:p>
      </dgm:t>
    </dgm:pt>
    <dgm:pt modelId="{F82EC128-5460-4C0C-A51E-E17428782482}" type="sibTrans" cxnId="{02CFE207-2C4D-464B-9F82-2FF316C2DFA6}">
      <dgm:prSet/>
      <dgm:spPr/>
      <dgm:t>
        <a:bodyPr/>
        <a:lstStyle/>
        <a:p>
          <a:endParaRPr lang="en-US"/>
        </a:p>
      </dgm:t>
    </dgm:pt>
    <dgm:pt modelId="{DD7C06A4-C7DA-4A80-91FB-83349EE7434D}">
      <dgm:prSet/>
      <dgm:spPr/>
      <dgm:t>
        <a:bodyPr/>
        <a:lstStyle/>
        <a:p>
          <a:r>
            <a:rPr lang="es-PE"/>
            <a:t>Voladuras Primarias y Secundarias</a:t>
          </a:r>
          <a:endParaRPr lang="en-US"/>
        </a:p>
      </dgm:t>
    </dgm:pt>
    <dgm:pt modelId="{59DD8BC5-E348-464F-BD9E-3BFC3FCEDF30}" type="parTrans" cxnId="{96116AD5-6509-4551-A7A5-6AED17BF574F}">
      <dgm:prSet/>
      <dgm:spPr/>
      <dgm:t>
        <a:bodyPr/>
        <a:lstStyle/>
        <a:p>
          <a:endParaRPr lang="en-US"/>
        </a:p>
      </dgm:t>
    </dgm:pt>
    <dgm:pt modelId="{A14D12BB-44AA-4E48-81B4-5D21AC759361}" type="sibTrans" cxnId="{96116AD5-6509-4551-A7A5-6AED17BF574F}">
      <dgm:prSet/>
      <dgm:spPr/>
      <dgm:t>
        <a:bodyPr/>
        <a:lstStyle/>
        <a:p>
          <a:endParaRPr lang="en-US"/>
        </a:p>
      </dgm:t>
    </dgm:pt>
    <dgm:pt modelId="{AD5A29B4-4FC3-471F-BC8C-AAD2F03B1815}" type="pres">
      <dgm:prSet presAssocID="{90E0A8A6-BE74-4EA7-8400-E18538DD0586}" presName="linear" presStyleCnt="0">
        <dgm:presLayoutVars>
          <dgm:animLvl val="lvl"/>
          <dgm:resizeHandles val="exact"/>
        </dgm:presLayoutVars>
      </dgm:prSet>
      <dgm:spPr/>
    </dgm:pt>
    <dgm:pt modelId="{7E2A318E-3E92-486C-8951-9528D7604365}" type="pres">
      <dgm:prSet presAssocID="{A45447B2-79A2-4971-87AC-7DB7A364062C}" presName="parentText" presStyleLbl="node1" presStyleIdx="0" presStyleCnt="7">
        <dgm:presLayoutVars>
          <dgm:chMax val="0"/>
          <dgm:bulletEnabled val="1"/>
        </dgm:presLayoutVars>
      </dgm:prSet>
      <dgm:spPr/>
    </dgm:pt>
    <dgm:pt modelId="{F823B947-E764-4993-9DEF-D4F684B21DAF}" type="pres">
      <dgm:prSet presAssocID="{1E63BD9B-B83D-411E-A0E0-58E389FA6D2C}" presName="spacer" presStyleCnt="0"/>
      <dgm:spPr/>
    </dgm:pt>
    <dgm:pt modelId="{579E90DB-C7BF-409A-BD00-8320F9AE7919}" type="pres">
      <dgm:prSet presAssocID="{E161AB1B-1C74-48B1-BBCF-B74029296D19}" presName="parentText" presStyleLbl="node1" presStyleIdx="1" presStyleCnt="7">
        <dgm:presLayoutVars>
          <dgm:chMax val="0"/>
          <dgm:bulletEnabled val="1"/>
        </dgm:presLayoutVars>
      </dgm:prSet>
      <dgm:spPr/>
    </dgm:pt>
    <dgm:pt modelId="{AEA23A2D-9AC4-4BE5-A70C-E85A4026CF1C}" type="pres">
      <dgm:prSet presAssocID="{E36CC12A-070F-4C1A-BC8E-A469549514A3}" presName="spacer" presStyleCnt="0"/>
      <dgm:spPr/>
    </dgm:pt>
    <dgm:pt modelId="{76EDF2CE-A63E-4540-A261-ADD779F6798E}" type="pres">
      <dgm:prSet presAssocID="{824F7570-A02D-4443-A013-26EB0CC81223}" presName="parentText" presStyleLbl="node1" presStyleIdx="2" presStyleCnt="7">
        <dgm:presLayoutVars>
          <dgm:chMax val="0"/>
          <dgm:bulletEnabled val="1"/>
        </dgm:presLayoutVars>
      </dgm:prSet>
      <dgm:spPr/>
    </dgm:pt>
    <dgm:pt modelId="{1A457E3D-BA40-4A0B-85EF-8FAD91A229D2}" type="pres">
      <dgm:prSet presAssocID="{ED76522B-37DF-413F-AF22-989093FED41D}" presName="spacer" presStyleCnt="0"/>
      <dgm:spPr/>
    </dgm:pt>
    <dgm:pt modelId="{EABB4A96-4903-4D8D-A634-98BFDB1E0542}" type="pres">
      <dgm:prSet presAssocID="{37D041FD-BA63-4AAD-A7AD-888773245A44}" presName="parentText" presStyleLbl="node1" presStyleIdx="3" presStyleCnt="7">
        <dgm:presLayoutVars>
          <dgm:chMax val="0"/>
          <dgm:bulletEnabled val="1"/>
        </dgm:presLayoutVars>
      </dgm:prSet>
      <dgm:spPr/>
    </dgm:pt>
    <dgm:pt modelId="{30CB35FE-BDB6-464B-BF25-259880EA2FC6}" type="pres">
      <dgm:prSet presAssocID="{F9B33B26-B745-4773-9856-8A414A810A50}" presName="spacer" presStyleCnt="0"/>
      <dgm:spPr/>
    </dgm:pt>
    <dgm:pt modelId="{6D8C0E14-6EFE-463A-9A99-7D7596007EBE}" type="pres">
      <dgm:prSet presAssocID="{8279D968-D7C2-461C-A874-8405D85E6E16}" presName="parentText" presStyleLbl="node1" presStyleIdx="4" presStyleCnt="7">
        <dgm:presLayoutVars>
          <dgm:chMax val="0"/>
          <dgm:bulletEnabled val="1"/>
        </dgm:presLayoutVars>
      </dgm:prSet>
      <dgm:spPr/>
    </dgm:pt>
    <dgm:pt modelId="{541F0462-1B90-4234-908D-EC6B1A262D78}" type="pres">
      <dgm:prSet presAssocID="{66A2878B-B39F-411B-9313-AA66DADA70A7}" presName="spacer" presStyleCnt="0"/>
      <dgm:spPr/>
    </dgm:pt>
    <dgm:pt modelId="{AA92E088-80E7-47CC-B1F0-FFB257C33E36}" type="pres">
      <dgm:prSet presAssocID="{D1675C79-419B-4A51-B53F-58BD6ECC2964}" presName="parentText" presStyleLbl="node1" presStyleIdx="5" presStyleCnt="7">
        <dgm:presLayoutVars>
          <dgm:chMax val="0"/>
          <dgm:bulletEnabled val="1"/>
        </dgm:presLayoutVars>
      </dgm:prSet>
      <dgm:spPr/>
    </dgm:pt>
    <dgm:pt modelId="{ED2AE9E9-A2FF-45AC-BA01-542F485B7446}" type="pres">
      <dgm:prSet presAssocID="{F82EC128-5460-4C0C-A51E-E17428782482}" presName="spacer" presStyleCnt="0"/>
      <dgm:spPr/>
    </dgm:pt>
    <dgm:pt modelId="{91A9CDAD-BC48-4BC0-9DEA-AFCFFA470A60}" type="pres">
      <dgm:prSet presAssocID="{DD7C06A4-C7DA-4A80-91FB-83349EE7434D}" presName="parentText" presStyleLbl="node1" presStyleIdx="6" presStyleCnt="7">
        <dgm:presLayoutVars>
          <dgm:chMax val="0"/>
          <dgm:bulletEnabled val="1"/>
        </dgm:presLayoutVars>
      </dgm:prSet>
      <dgm:spPr/>
    </dgm:pt>
  </dgm:ptLst>
  <dgm:cxnLst>
    <dgm:cxn modelId="{02CFE207-2C4D-464B-9F82-2FF316C2DFA6}" srcId="{90E0A8A6-BE74-4EA7-8400-E18538DD0586}" destId="{D1675C79-419B-4A51-B53F-58BD6ECC2964}" srcOrd="5" destOrd="0" parTransId="{DDF12B17-966F-4B32-9541-54AD2F1D90E5}" sibTransId="{F82EC128-5460-4C0C-A51E-E17428782482}"/>
    <dgm:cxn modelId="{2EE94613-F4CD-4342-8E4E-5292C45E1597}" type="presOf" srcId="{824F7570-A02D-4443-A013-26EB0CC81223}" destId="{76EDF2CE-A63E-4540-A261-ADD779F6798E}" srcOrd="0" destOrd="0" presId="urn:microsoft.com/office/officeart/2005/8/layout/vList2"/>
    <dgm:cxn modelId="{17686C28-A8CD-4E20-8222-18AD1C038B77}" type="presOf" srcId="{DD7C06A4-C7DA-4A80-91FB-83349EE7434D}" destId="{91A9CDAD-BC48-4BC0-9DEA-AFCFFA470A60}" srcOrd="0" destOrd="0" presId="urn:microsoft.com/office/officeart/2005/8/layout/vList2"/>
    <dgm:cxn modelId="{FA48553C-127F-4C91-9C04-2F4D67BC6BD7}" type="presOf" srcId="{37D041FD-BA63-4AAD-A7AD-888773245A44}" destId="{EABB4A96-4903-4D8D-A634-98BFDB1E0542}" srcOrd="0" destOrd="0" presId="urn:microsoft.com/office/officeart/2005/8/layout/vList2"/>
    <dgm:cxn modelId="{3794685F-376B-4276-9C95-E8F64DB09A8B}" type="presOf" srcId="{8279D968-D7C2-461C-A874-8405D85E6E16}" destId="{6D8C0E14-6EFE-463A-9A99-7D7596007EBE}" srcOrd="0" destOrd="0" presId="urn:microsoft.com/office/officeart/2005/8/layout/vList2"/>
    <dgm:cxn modelId="{F4379D5F-0FEF-4DBD-9F87-4B6387719527}" srcId="{90E0A8A6-BE74-4EA7-8400-E18538DD0586}" destId="{E161AB1B-1C74-48B1-BBCF-B74029296D19}" srcOrd="1" destOrd="0" parTransId="{F20640D9-2D17-4E4C-B925-134DC14C684D}" sibTransId="{E36CC12A-070F-4C1A-BC8E-A469549514A3}"/>
    <dgm:cxn modelId="{975A8C6C-9249-4CAF-A933-C1E6BA665C22}" type="presOf" srcId="{90E0A8A6-BE74-4EA7-8400-E18538DD0586}" destId="{AD5A29B4-4FC3-471F-BC8C-AAD2F03B1815}" srcOrd="0" destOrd="0" presId="urn:microsoft.com/office/officeart/2005/8/layout/vList2"/>
    <dgm:cxn modelId="{DB28CB4C-BE3C-4437-82A6-07B6DD23BC7F}" type="presOf" srcId="{D1675C79-419B-4A51-B53F-58BD6ECC2964}" destId="{AA92E088-80E7-47CC-B1F0-FFB257C33E36}" srcOrd="0" destOrd="0" presId="urn:microsoft.com/office/officeart/2005/8/layout/vList2"/>
    <dgm:cxn modelId="{CF789A4D-8BC9-46C8-9B37-A9CD426EACF4}" srcId="{90E0A8A6-BE74-4EA7-8400-E18538DD0586}" destId="{A45447B2-79A2-4971-87AC-7DB7A364062C}" srcOrd="0" destOrd="0" parTransId="{63F8FB09-0FB4-4F0F-9DD9-1739FD4F8C6F}" sibTransId="{1E63BD9B-B83D-411E-A0E0-58E389FA6D2C}"/>
    <dgm:cxn modelId="{093EDD8E-C46C-4674-B088-33941F9FE9B5}" srcId="{90E0A8A6-BE74-4EA7-8400-E18538DD0586}" destId="{8279D968-D7C2-461C-A874-8405D85E6E16}" srcOrd="4" destOrd="0" parTransId="{53367A1C-1DDB-4DA5-8229-BE4FFA755ADD}" sibTransId="{66A2878B-B39F-411B-9313-AA66DADA70A7}"/>
    <dgm:cxn modelId="{4F104B97-6342-41D7-A664-BE6277E5DC2A}" type="presOf" srcId="{E161AB1B-1C74-48B1-BBCF-B74029296D19}" destId="{579E90DB-C7BF-409A-BD00-8320F9AE7919}" srcOrd="0" destOrd="0" presId="urn:microsoft.com/office/officeart/2005/8/layout/vList2"/>
    <dgm:cxn modelId="{6A65D3A9-53AD-4B96-A628-4B70FE340963}" type="presOf" srcId="{A45447B2-79A2-4971-87AC-7DB7A364062C}" destId="{7E2A318E-3E92-486C-8951-9528D7604365}" srcOrd="0" destOrd="0" presId="urn:microsoft.com/office/officeart/2005/8/layout/vList2"/>
    <dgm:cxn modelId="{513232B4-E684-4A6D-B764-E4F2C0902186}" srcId="{90E0A8A6-BE74-4EA7-8400-E18538DD0586}" destId="{37D041FD-BA63-4AAD-A7AD-888773245A44}" srcOrd="3" destOrd="0" parTransId="{F90EAB7C-B490-41CE-8656-5CC358FC6BDB}" sibTransId="{F9B33B26-B745-4773-9856-8A414A810A50}"/>
    <dgm:cxn modelId="{377F7BCA-E322-4971-950F-27D94E420663}" srcId="{90E0A8A6-BE74-4EA7-8400-E18538DD0586}" destId="{824F7570-A02D-4443-A013-26EB0CC81223}" srcOrd="2" destOrd="0" parTransId="{F1AA8776-97ED-44F8-9B06-E9D1943F53A6}" sibTransId="{ED76522B-37DF-413F-AF22-989093FED41D}"/>
    <dgm:cxn modelId="{96116AD5-6509-4551-A7A5-6AED17BF574F}" srcId="{90E0A8A6-BE74-4EA7-8400-E18538DD0586}" destId="{DD7C06A4-C7DA-4A80-91FB-83349EE7434D}" srcOrd="6" destOrd="0" parTransId="{59DD8BC5-E348-464F-BD9E-3BFC3FCEDF30}" sibTransId="{A14D12BB-44AA-4E48-81B4-5D21AC759361}"/>
    <dgm:cxn modelId="{4ED0E49C-5254-425F-BEB7-ECA19E4929D6}" type="presParOf" srcId="{AD5A29B4-4FC3-471F-BC8C-AAD2F03B1815}" destId="{7E2A318E-3E92-486C-8951-9528D7604365}" srcOrd="0" destOrd="0" presId="urn:microsoft.com/office/officeart/2005/8/layout/vList2"/>
    <dgm:cxn modelId="{7B40A56E-D12D-468E-B0DA-E0035AB0B492}" type="presParOf" srcId="{AD5A29B4-4FC3-471F-BC8C-AAD2F03B1815}" destId="{F823B947-E764-4993-9DEF-D4F684B21DAF}" srcOrd="1" destOrd="0" presId="urn:microsoft.com/office/officeart/2005/8/layout/vList2"/>
    <dgm:cxn modelId="{BCAA008A-09A6-43ED-92CA-8580CD3DD43C}" type="presParOf" srcId="{AD5A29B4-4FC3-471F-BC8C-AAD2F03B1815}" destId="{579E90DB-C7BF-409A-BD00-8320F9AE7919}" srcOrd="2" destOrd="0" presId="urn:microsoft.com/office/officeart/2005/8/layout/vList2"/>
    <dgm:cxn modelId="{E052E1CB-FECE-4042-9704-F6445C04EF38}" type="presParOf" srcId="{AD5A29B4-4FC3-471F-BC8C-AAD2F03B1815}" destId="{AEA23A2D-9AC4-4BE5-A70C-E85A4026CF1C}" srcOrd="3" destOrd="0" presId="urn:microsoft.com/office/officeart/2005/8/layout/vList2"/>
    <dgm:cxn modelId="{CA211AF0-8A8E-499E-88E6-69552B628979}" type="presParOf" srcId="{AD5A29B4-4FC3-471F-BC8C-AAD2F03B1815}" destId="{76EDF2CE-A63E-4540-A261-ADD779F6798E}" srcOrd="4" destOrd="0" presId="urn:microsoft.com/office/officeart/2005/8/layout/vList2"/>
    <dgm:cxn modelId="{AFE046C7-C2B8-4334-B7C3-3803A8320F0B}" type="presParOf" srcId="{AD5A29B4-4FC3-471F-BC8C-AAD2F03B1815}" destId="{1A457E3D-BA40-4A0B-85EF-8FAD91A229D2}" srcOrd="5" destOrd="0" presId="urn:microsoft.com/office/officeart/2005/8/layout/vList2"/>
    <dgm:cxn modelId="{BF8FED3D-FE55-4680-A4CC-4B7987F65780}" type="presParOf" srcId="{AD5A29B4-4FC3-471F-BC8C-AAD2F03B1815}" destId="{EABB4A96-4903-4D8D-A634-98BFDB1E0542}" srcOrd="6" destOrd="0" presId="urn:microsoft.com/office/officeart/2005/8/layout/vList2"/>
    <dgm:cxn modelId="{659C2EE6-84DF-4343-B91F-003F8BF65EFA}" type="presParOf" srcId="{AD5A29B4-4FC3-471F-BC8C-AAD2F03B1815}" destId="{30CB35FE-BDB6-464B-BF25-259880EA2FC6}" srcOrd="7" destOrd="0" presId="urn:microsoft.com/office/officeart/2005/8/layout/vList2"/>
    <dgm:cxn modelId="{3DD95792-8AFB-4C37-BFDD-43FDB2796865}" type="presParOf" srcId="{AD5A29B4-4FC3-471F-BC8C-AAD2F03B1815}" destId="{6D8C0E14-6EFE-463A-9A99-7D7596007EBE}" srcOrd="8" destOrd="0" presId="urn:microsoft.com/office/officeart/2005/8/layout/vList2"/>
    <dgm:cxn modelId="{1D78C436-0C17-4E5F-A1A8-60C1BA9B8083}" type="presParOf" srcId="{AD5A29B4-4FC3-471F-BC8C-AAD2F03B1815}" destId="{541F0462-1B90-4234-908D-EC6B1A262D78}" srcOrd="9" destOrd="0" presId="urn:microsoft.com/office/officeart/2005/8/layout/vList2"/>
    <dgm:cxn modelId="{FC52989B-D2A2-4A6E-BC8C-16752BAFF117}" type="presParOf" srcId="{AD5A29B4-4FC3-471F-BC8C-AAD2F03B1815}" destId="{AA92E088-80E7-47CC-B1F0-FFB257C33E36}" srcOrd="10" destOrd="0" presId="urn:microsoft.com/office/officeart/2005/8/layout/vList2"/>
    <dgm:cxn modelId="{FA187AB7-6C1D-430D-8E02-2AD9D115282E}" type="presParOf" srcId="{AD5A29B4-4FC3-471F-BC8C-AAD2F03B1815}" destId="{ED2AE9E9-A2FF-45AC-BA01-542F485B7446}" srcOrd="11" destOrd="0" presId="urn:microsoft.com/office/officeart/2005/8/layout/vList2"/>
    <dgm:cxn modelId="{D6C66EEB-D18A-4559-BD86-4CFD59A01DDF}" type="presParOf" srcId="{AD5A29B4-4FC3-471F-BC8C-AAD2F03B1815}" destId="{91A9CDAD-BC48-4BC0-9DEA-AFCFFA470A60}"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ADCF56-E61C-46D2-882B-94C19976FA70}"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8E5407F2-F3CF-418F-85AA-145F841B8986}">
      <dgm:prSet/>
      <dgm:spPr/>
      <dgm:t>
        <a:bodyPr/>
        <a:lstStyle/>
        <a:p>
          <a:r>
            <a:rPr lang="es-PE"/>
            <a:t>“Es el uso de varias técnicas, para tratar de minimizar los daños producidos a la roca remanente en los límites de una labor y/o excavación debido a la acción de la onda de choque subterránea y a las altas presiones de los gases de la explosión, generados durante la detonación de las mezclas explosivas comerciales usadas en un disparo primario.”</a:t>
          </a:r>
          <a:endParaRPr lang="en-US"/>
        </a:p>
      </dgm:t>
    </dgm:pt>
    <dgm:pt modelId="{69F84D0A-B8EA-4F0D-87BF-221734D9A39B}" type="parTrans" cxnId="{FBA9E96F-00C3-48B8-8F83-B113693F0896}">
      <dgm:prSet/>
      <dgm:spPr/>
      <dgm:t>
        <a:bodyPr/>
        <a:lstStyle/>
        <a:p>
          <a:endParaRPr lang="en-US"/>
        </a:p>
      </dgm:t>
    </dgm:pt>
    <dgm:pt modelId="{1450AAFD-93FE-4403-9AC2-34C33188EBA4}" type="sibTrans" cxnId="{FBA9E96F-00C3-48B8-8F83-B113693F0896}">
      <dgm:prSet/>
      <dgm:spPr/>
      <dgm:t>
        <a:bodyPr/>
        <a:lstStyle/>
        <a:p>
          <a:endParaRPr lang="en-US"/>
        </a:p>
      </dgm:t>
    </dgm:pt>
    <dgm:pt modelId="{D3ECE772-EBD0-41EF-B3AA-8EB29D4AEEBC}">
      <dgm:prSet/>
      <dgm:spPr/>
      <dgm:t>
        <a:bodyPr/>
        <a:lstStyle/>
        <a:p>
          <a:r>
            <a:rPr lang="es-PE"/>
            <a:t>“Consiste en el empleo de cargas explosivas lineales de baja energía colocadas en taladros muy cercanos entre sí, se disparan en forma simultánea” (Asesoría técnica EXSA).</a:t>
          </a:r>
          <a:endParaRPr lang="en-US"/>
        </a:p>
      </dgm:t>
    </dgm:pt>
    <dgm:pt modelId="{11E5D020-6D22-41CA-ACC4-78F56BD82444}" type="parTrans" cxnId="{E3A003C3-62F4-4196-8C33-39C412522D60}">
      <dgm:prSet/>
      <dgm:spPr/>
      <dgm:t>
        <a:bodyPr/>
        <a:lstStyle/>
        <a:p>
          <a:endParaRPr lang="en-US"/>
        </a:p>
      </dgm:t>
    </dgm:pt>
    <dgm:pt modelId="{BA3434AC-2F69-4B96-BEBC-F0AA8B21AFFD}" type="sibTrans" cxnId="{E3A003C3-62F4-4196-8C33-39C412522D60}">
      <dgm:prSet/>
      <dgm:spPr/>
      <dgm:t>
        <a:bodyPr/>
        <a:lstStyle/>
        <a:p>
          <a:endParaRPr lang="en-US"/>
        </a:p>
      </dgm:t>
    </dgm:pt>
    <dgm:pt modelId="{B5919D34-E195-4D37-8197-B25722EAA0C2}" type="pres">
      <dgm:prSet presAssocID="{54ADCF56-E61C-46D2-882B-94C19976FA70}" presName="root" presStyleCnt="0">
        <dgm:presLayoutVars>
          <dgm:dir/>
          <dgm:resizeHandles val="exact"/>
        </dgm:presLayoutVars>
      </dgm:prSet>
      <dgm:spPr/>
    </dgm:pt>
    <dgm:pt modelId="{4FAD3694-5BEC-4ADD-9725-E75453F85902}" type="pres">
      <dgm:prSet presAssocID="{8E5407F2-F3CF-418F-85AA-145F841B8986}" presName="compNode" presStyleCnt="0"/>
      <dgm:spPr/>
    </dgm:pt>
    <dgm:pt modelId="{97A7E58E-2222-45F0-A8D7-28E239DF7DB1}" type="pres">
      <dgm:prSet presAssocID="{8E5407F2-F3CF-418F-85AA-145F841B898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ostenibilidad"/>
        </a:ext>
      </dgm:extLst>
    </dgm:pt>
    <dgm:pt modelId="{E82349D4-D97B-43F4-A147-4F624562E8A7}" type="pres">
      <dgm:prSet presAssocID="{8E5407F2-F3CF-418F-85AA-145F841B8986}" presName="spaceRect" presStyleCnt="0"/>
      <dgm:spPr/>
    </dgm:pt>
    <dgm:pt modelId="{5F105D11-39DD-450A-A692-33842799F45F}" type="pres">
      <dgm:prSet presAssocID="{8E5407F2-F3CF-418F-85AA-145F841B8986}" presName="textRect" presStyleLbl="revTx" presStyleIdx="0" presStyleCnt="2">
        <dgm:presLayoutVars>
          <dgm:chMax val="1"/>
          <dgm:chPref val="1"/>
        </dgm:presLayoutVars>
      </dgm:prSet>
      <dgm:spPr/>
    </dgm:pt>
    <dgm:pt modelId="{FC172A1A-0782-45BF-A91C-78B691D7B2F9}" type="pres">
      <dgm:prSet presAssocID="{1450AAFD-93FE-4403-9AC2-34C33188EBA4}" presName="sibTrans" presStyleCnt="0"/>
      <dgm:spPr/>
    </dgm:pt>
    <dgm:pt modelId="{B4E0192E-C17A-48F1-983F-9A2A81CCF171}" type="pres">
      <dgm:prSet presAssocID="{D3ECE772-EBD0-41EF-B3AA-8EB29D4AEEBC}" presName="compNode" presStyleCnt="0"/>
      <dgm:spPr/>
    </dgm:pt>
    <dgm:pt modelId="{09689D75-9DDC-4152-8C83-FDE2FF20E310}" type="pres">
      <dgm:prSet presAssocID="{D3ECE772-EBD0-41EF-B3AA-8EB29D4AEEB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lectricista"/>
        </a:ext>
      </dgm:extLst>
    </dgm:pt>
    <dgm:pt modelId="{AADD2DE5-1EDF-4096-A85A-03AEED874632}" type="pres">
      <dgm:prSet presAssocID="{D3ECE772-EBD0-41EF-B3AA-8EB29D4AEEBC}" presName="spaceRect" presStyleCnt="0"/>
      <dgm:spPr/>
    </dgm:pt>
    <dgm:pt modelId="{95E8DA91-E37E-4549-A60A-C58DC7844531}" type="pres">
      <dgm:prSet presAssocID="{D3ECE772-EBD0-41EF-B3AA-8EB29D4AEEBC}" presName="textRect" presStyleLbl="revTx" presStyleIdx="1" presStyleCnt="2">
        <dgm:presLayoutVars>
          <dgm:chMax val="1"/>
          <dgm:chPref val="1"/>
        </dgm:presLayoutVars>
      </dgm:prSet>
      <dgm:spPr/>
    </dgm:pt>
  </dgm:ptLst>
  <dgm:cxnLst>
    <dgm:cxn modelId="{46C94D1D-F408-416A-8C03-3E5B5A3D5178}" type="presOf" srcId="{D3ECE772-EBD0-41EF-B3AA-8EB29D4AEEBC}" destId="{95E8DA91-E37E-4549-A60A-C58DC7844531}" srcOrd="0" destOrd="0" presId="urn:microsoft.com/office/officeart/2018/2/layout/IconLabelList"/>
    <dgm:cxn modelId="{8DBB8C65-A1EF-4816-BFF7-D47BDDF60373}" type="presOf" srcId="{8E5407F2-F3CF-418F-85AA-145F841B8986}" destId="{5F105D11-39DD-450A-A692-33842799F45F}" srcOrd="0" destOrd="0" presId="urn:microsoft.com/office/officeart/2018/2/layout/IconLabelList"/>
    <dgm:cxn modelId="{FBA9E96F-00C3-48B8-8F83-B113693F0896}" srcId="{54ADCF56-E61C-46D2-882B-94C19976FA70}" destId="{8E5407F2-F3CF-418F-85AA-145F841B8986}" srcOrd="0" destOrd="0" parTransId="{69F84D0A-B8EA-4F0D-87BF-221734D9A39B}" sibTransId="{1450AAFD-93FE-4403-9AC2-34C33188EBA4}"/>
    <dgm:cxn modelId="{221B53B4-9331-4BFE-9B97-A6AEF8A63697}" type="presOf" srcId="{54ADCF56-E61C-46D2-882B-94C19976FA70}" destId="{B5919D34-E195-4D37-8197-B25722EAA0C2}" srcOrd="0" destOrd="0" presId="urn:microsoft.com/office/officeart/2018/2/layout/IconLabelList"/>
    <dgm:cxn modelId="{E3A003C3-62F4-4196-8C33-39C412522D60}" srcId="{54ADCF56-E61C-46D2-882B-94C19976FA70}" destId="{D3ECE772-EBD0-41EF-B3AA-8EB29D4AEEBC}" srcOrd="1" destOrd="0" parTransId="{11E5D020-6D22-41CA-ACC4-78F56BD82444}" sibTransId="{BA3434AC-2F69-4B96-BEBC-F0AA8B21AFFD}"/>
    <dgm:cxn modelId="{0E5B3F5A-C9FB-47CA-B72C-0868F0B905F7}" type="presParOf" srcId="{B5919D34-E195-4D37-8197-B25722EAA0C2}" destId="{4FAD3694-5BEC-4ADD-9725-E75453F85902}" srcOrd="0" destOrd="0" presId="urn:microsoft.com/office/officeart/2018/2/layout/IconLabelList"/>
    <dgm:cxn modelId="{81052E5E-FB0C-4C9D-A40F-D8A7C18055F2}" type="presParOf" srcId="{4FAD3694-5BEC-4ADD-9725-E75453F85902}" destId="{97A7E58E-2222-45F0-A8D7-28E239DF7DB1}" srcOrd="0" destOrd="0" presId="urn:microsoft.com/office/officeart/2018/2/layout/IconLabelList"/>
    <dgm:cxn modelId="{8ADE6B62-39AE-48D7-AC02-ADF2924F6FAF}" type="presParOf" srcId="{4FAD3694-5BEC-4ADD-9725-E75453F85902}" destId="{E82349D4-D97B-43F4-A147-4F624562E8A7}" srcOrd="1" destOrd="0" presId="urn:microsoft.com/office/officeart/2018/2/layout/IconLabelList"/>
    <dgm:cxn modelId="{FE948E10-6764-407A-A426-FCA5FF3717EB}" type="presParOf" srcId="{4FAD3694-5BEC-4ADD-9725-E75453F85902}" destId="{5F105D11-39DD-450A-A692-33842799F45F}" srcOrd="2" destOrd="0" presId="urn:microsoft.com/office/officeart/2018/2/layout/IconLabelList"/>
    <dgm:cxn modelId="{15D7C6B1-57F6-4AE1-9CBB-90586D1ED817}" type="presParOf" srcId="{B5919D34-E195-4D37-8197-B25722EAA0C2}" destId="{FC172A1A-0782-45BF-A91C-78B691D7B2F9}" srcOrd="1" destOrd="0" presId="urn:microsoft.com/office/officeart/2018/2/layout/IconLabelList"/>
    <dgm:cxn modelId="{24892621-7B94-4EA2-B84F-3C5B2F26AFC7}" type="presParOf" srcId="{B5919D34-E195-4D37-8197-B25722EAA0C2}" destId="{B4E0192E-C17A-48F1-983F-9A2A81CCF171}" srcOrd="2" destOrd="0" presId="urn:microsoft.com/office/officeart/2018/2/layout/IconLabelList"/>
    <dgm:cxn modelId="{994EEB6B-DBAE-4A0B-B31F-1C8959F6185A}" type="presParOf" srcId="{B4E0192E-C17A-48F1-983F-9A2A81CCF171}" destId="{09689D75-9DDC-4152-8C83-FDE2FF20E310}" srcOrd="0" destOrd="0" presId="urn:microsoft.com/office/officeart/2018/2/layout/IconLabelList"/>
    <dgm:cxn modelId="{D027D192-8C2E-4BA9-92C8-9E5855696050}" type="presParOf" srcId="{B4E0192E-C17A-48F1-983F-9A2A81CCF171}" destId="{AADD2DE5-1EDF-4096-A85A-03AEED874632}" srcOrd="1" destOrd="0" presId="urn:microsoft.com/office/officeart/2018/2/layout/IconLabelList"/>
    <dgm:cxn modelId="{C8FAAABD-0590-4278-A2EF-AFBC39EBFE37}" type="presParOf" srcId="{B4E0192E-C17A-48F1-983F-9A2A81CCF171}" destId="{95E8DA91-E37E-4549-A60A-C58DC784453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5546F4-7745-4A0E-8DE6-3C6D8A6E7A8D}" type="doc">
      <dgm:prSet loTypeId="urn:microsoft.com/office/officeart/2018/2/layout/IconLabelList" loCatId="icon" qsTypeId="urn:microsoft.com/office/officeart/2005/8/quickstyle/3d1" qsCatId="3D" csTypeId="urn:microsoft.com/office/officeart/2005/8/colors/colorful4" csCatId="colorful" phldr="1"/>
      <dgm:spPr/>
    </dgm:pt>
    <dgm:pt modelId="{01BFE4C1-D74F-46C5-8499-706249353184}">
      <dgm:prSet phldrT="[Texto]" custT="1"/>
      <dgm:spPr/>
      <dgm:t>
        <a:bodyPr/>
        <a:lstStyle/>
        <a:p>
          <a:pPr>
            <a:lnSpc>
              <a:spcPct val="100000"/>
            </a:lnSpc>
          </a:pPr>
          <a:r>
            <a:rPr lang="es-PE" sz="1600" b="1">
              <a:latin typeface="+mj-lt"/>
              <a:cs typeface="Times New Roman" panose="02020603050405020304" pitchFamily="18" charset="0"/>
            </a:rPr>
            <a:t>Incremento de rendimientos operativos</a:t>
          </a:r>
        </a:p>
      </dgm:t>
    </dgm:pt>
    <dgm:pt modelId="{7F58D8A4-10B6-4437-AB99-6AFD1677AFAD}" type="parTrans" cxnId="{7C8A6D8E-7B4A-4EB3-843F-A63DC10FCD1E}">
      <dgm:prSet/>
      <dgm:spPr/>
      <dgm:t>
        <a:bodyPr/>
        <a:lstStyle/>
        <a:p>
          <a:endParaRPr lang="es-PE" sz="1600" b="1">
            <a:latin typeface="+mj-lt"/>
            <a:cs typeface="Times New Roman" panose="02020603050405020304" pitchFamily="18" charset="0"/>
          </a:endParaRPr>
        </a:p>
      </dgm:t>
    </dgm:pt>
    <dgm:pt modelId="{62120787-1555-4E5B-9A4A-89B48356B7CC}" type="sibTrans" cxnId="{7C8A6D8E-7B4A-4EB3-843F-A63DC10FCD1E}">
      <dgm:prSet/>
      <dgm:spPr/>
      <dgm:t>
        <a:bodyPr/>
        <a:lstStyle/>
        <a:p>
          <a:endParaRPr lang="es-PE" sz="1600" b="1">
            <a:latin typeface="+mj-lt"/>
            <a:cs typeface="Times New Roman" panose="02020603050405020304" pitchFamily="18" charset="0"/>
          </a:endParaRPr>
        </a:p>
      </dgm:t>
    </dgm:pt>
    <dgm:pt modelId="{427349CD-A446-4F2F-A7FA-01B8C8C46FE8}">
      <dgm:prSet phldrT="[Texto]" custT="1"/>
      <dgm:spPr/>
      <dgm:t>
        <a:bodyPr/>
        <a:lstStyle/>
        <a:p>
          <a:pPr>
            <a:lnSpc>
              <a:spcPct val="100000"/>
            </a:lnSpc>
          </a:pPr>
          <a:r>
            <a:rPr lang="es-PE" sz="1600" b="1">
              <a:latin typeface="+mj-lt"/>
              <a:cs typeface="Times New Roman" panose="02020603050405020304" pitchFamily="18" charset="0"/>
            </a:rPr>
            <a:t>Estabilidad de macizo rocoso</a:t>
          </a:r>
        </a:p>
      </dgm:t>
    </dgm:pt>
    <dgm:pt modelId="{8DCDD15B-2F04-4F62-BD64-630F4E9371EA}" type="parTrans" cxnId="{B9BF0F44-1AB6-4696-9FEE-26F0BBED8337}">
      <dgm:prSet/>
      <dgm:spPr/>
      <dgm:t>
        <a:bodyPr/>
        <a:lstStyle/>
        <a:p>
          <a:endParaRPr lang="es-PE" sz="1600" b="1">
            <a:latin typeface="+mj-lt"/>
            <a:cs typeface="Times New Roman" panose="02020603050405020304" pitchFamily="18" charset="0"/>
          </a:endParaRPr>
        </a:p>
      </dgm:t>
    </dgm:pt>
    <dgm:pt modelId="{255EBC97-6CA5-4900-B1EF-20138FE54A1A}" type="sibTrans" cxnId="{B9BF0F44-1AB6-4696-9FEE-26F0BBED8337}">
      <dgm:prSet/>
      <dgm:spPr/>
      <dgm:t>
        <a:bodyPr/>
        <a:lstStyle/>
        <a:p>
          <a:endParaRPr lang="es-PE" sz="1600" b="1">
            <a:latin typeface="+mj-lt"/>
            <a:cs typeface="Times New Roman" panose="02020603050405020304" pitchFamily="18" charset="0"/>
          </a:endParaRPr>
        </a:p>
      </dgm:t>
    </dgm:pt>
    <dgm:pt modelId="{209249C9-7376-47A1-8680-63190F282810}" type="pres">
      <dgm:prSet presAssocID="{015546F4-7745-4A0E-8DE6-3C6D8A6E7A8D}" presName="root" presStyleCnt="0">
        <dgm:presLayoutVars>
          <dgm:dir/>
          <dgm:resizeHandles val="exact"/>
        </dgm:presLayoutVars>
      </dgm:prSet>
      <dgm:spPr/>
    </dgm:pt>
    <dgm:pt modelId="{8000F11E-722E-4AA3-AAD2-2018E02045BF}" type="pres">
      <dgm:prSet presAssocID="{01BFE4C1-D74F-46C5-8499-706249353184}" presName="compNode" presStyleCnt="0"/>
      <dgm:spPr/>
    </dgm:pt>
    <dgm:pt modelId="{6E95E2B9-54AB-4FE8-B7F5-D55824E281BB}" type="pres">
      <dgm:prSet presAssocID="{01BFE4C1-D74F-46C5-8499-70624935318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160684A3-9D27-43BA-A040-E0FF99A16260}" type="pres">
      <dgm:prSet presAssocID="{01BFE4C1-D74F-46C5-8499-706249353184}" presName="spaceRect" presStyleCnt="0"/>
      <dgm:spPr/>
    </dgm:pt>
    <dgm:pt modelId="{807AEFED-DDF9-4EC0-A74D-4AD212F26042}" type="pres">
      <dgm:prSet presAssocID="{01BFE4C1-D74F-46C5-8499-706249353184}" presName="textRect" presStyleLbl="revTx" presStyleIdx="0" presStyleCnt="2">
        <dgm:presLayoutVars>
          <dgm:chMax val="1"/>
          <dgm:chPref val="1"/>
        </dgm:presLayoutVars>
      </dgm:prSet>
      <dgm:spPr/>
    </dgm:pt>
    <dgm:pt modelId="{4FF9DF0A-075D-43C8-AE7C-C3B31729CFAD}" type="pres">
      <dgm:prSet presAssocID="{62120787-1555-4E5B-9A4A-89B48356B7CC}" presName="sibTrans" presStyleCnt="0"/>
      <dgm:spPr/>
    </dgm:pt>
    <dgm:pt modelId="{AC3FB599-CC32-4611-8332-881E4DD073BC}" type="pres">
      <dgm:prSet presAssocID="{427349CD-A446-4F2F-A7FA-01B8C8C46FE8}" presName="compNode" presStyleCnt="0"/>
      <dgm:spPr/>
    </dgm:pt>
    <dgm:pt modelId="{D38176EC-0335-42AD-9535-C46E4D646664}" type="pres">
      <dgm:prSet presAssocID="{427349CD-A446-4F2F-A7FA-01B8C8C46FE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tañas"/>
        </a:ext>
      </dgm:extLst>
    </dgm:pt>
    <dgm:pt modelId="{8EEC7468-24E4-44A0-8F5F-87734B8E78B6}" type="pres">
      <dgm:prSet presAssocID="{427349CD-A446-4F2F-A7FA-01B8C8C46FE8}" presName="spaceRect" presStyleCnt="0"/>
      <dgm:spPr/>
    </dgm:pt>
    <dgm:pt modelId="{5DF8B5F7-6A0B-44E2-9B52-85D5732F1DE6}" type="pres">
      <dgm:prSet presAssocID="{427349CD-A446-4F2F-A7FA-01B8C8C46FE8}" presName="textRect" presStyleLbl="revTx" presStyleIdx="1" presStyleCnt="2">
        <dgm:presLayoutVars>
          <dgm:chMax val="1"/>
          <dgm:chPref val="1"/>
        </dgm:presLayoutVars>
      </dgm:prSet>
      <dgm:spPr/>
    </dgm:pt>
  </dgm:ptLst>
  <dgm:cxnLst>
    <dgm:cxn modelId="{B9BF0F44-1AB6-4696-9FEE-26F0BBED8337}" srcId="{015546F4-7745-4A0E-8DE6-3C6D8A6E7A8D}" destId="{427349CD-A446-4F2F-A7FA-01B8C8C46FE8}" srcOrd="1" destOrd="0" parTransId="{8DCDD15B-2F04-4F62-BD64-630F4E9371EA}" sibTransId="{255EBC97-6CA5-4900-B1EF-20138FE54A1A}"/>
    <dgm:cxn modelId="{26931964-773A-4D73-B421-73FCD7FA28A2}" type="presOf" srcId="{015546F4-7745-4A0E-8DE6-3C6D8A6E7A8D}" destId="{209249C9-7376-47A1-8680-63190F282810}" srcOrd="0" destOrd="0" presId="urn:microsoft.com/office/officeart/2018/2/layout/IconLabelList"/>
    <dgm:cxn modelId="{86267C6C-05D2-422C-853B-7DF88B573581}" type="presOf" srcId="{427349CD-A446-4F2F-A7FA-01B8C8C46FE8}" destId="{5DF8B5F7-6A0B-44E2-9B52-85D5732F1DE6}" srcOrd="0" destOrd="0" presId="urn:microsoft.com/office/officeart/2018/2/layout/IconLabelList"/>
    <dgm:cxn modelId="{CC0E7580-3EC4-4C6C-A3EF-A934895CA5E8}" type="presOf" srcId="{01BFE4C1-D74F-46C5-8499-706249353184}" destId="{807AEFED-DDF9-4EC0-A74D-4AD212F26042}" srcOrd="0" destOrd="0" presId="urn:microsoft.com/office/officeart/2018/2/layout/IconLabelList"/>
    <dgm:cxn modelId="{7C8A6D8E-7B4A-4EB3-843F-A63DC10FCD1E}" srcId="{015546F4-7745-4A0E-8DE6-3C6D8A6E7A8D}" destId="{01BFE4C1-D74F-46C5-8499-706249353184}" srcOrd="0" destOrd="0" parTransId="{7F58D8A4-10B6-4437-AB99-6AFD1677AFAD}" sibTransId="{62120787-1555-4E5B-9A4A-89B48356B7CC}"/>
    <dgm:cxn modelId="{C36AB22E-6C82-4787-8D32-A3991C8195F7}" type="presParOf" srcId="{209249C9-7376-47A1-8680-63190F282810}" destId="{8000F11E-722E-4AA3-AAD2-2018E02045BF}" srcOrd="0" destOrd="0" presId="urn:microsoft.com/office/officeart/2018/2/layout/IconLabelList"/>
    <dgm:cxn modelId="{201A3ABD-1E67-449D-A2D6-912DBE4041F3}" type="presParOf" srcId="{8000F11E-722E-4AA3-AAD2-2018E02045BF}" destId="{6E95E2B9-54AB-4FE8-B7F5-D55824E281BB}" srcOrd="0" destOrd="0" presId="urn:microsoft.com/office/officeart/2018/2/layout/IconLabelList"/>
    <dgm:cxn modelId="{79996460-B1E9-4574-B74C-AC2963A03408}" type="presParOf" srcId="{8000F11E-722E-4AA3-AAD2-2018E02045BF}" destId="{160684A3-9D27-43BA-A040-E0FF99A16260}" srcOrd="1" destOrd="0" presId="urn:microsoft.com/office/officeart/2018/2/layout/IconLabelList"/>
    <dgm:cxn modelId="{A0657A1A-BDBC-4AA2-9E62-08D447C2CF32}" type="presParOf" srcId="{8000F11E-722E-4AA3-AAD2-2018E02045BF}" destId="{807AEFED-DDF9-4EC0-A74D-4AD212F26042}" srcOrd="2" destOrd="0" presId="urn:microsoft.com/office/officeart/2018/2/layout/IconLabelList"/>
    <dgm:cxn modelId="{B50E5854-8ED7-421D-8C09-452930C71C4B}" type="presParOf" srcId="{209249C9-7376-47A1-8680-63190F282810}" destId="{4FF9DF0A-075D-43C8-AE7C-C3B31729CFAD}" srcOrd="1" destOrd="0" presId="urn:microsoft.com/office/officeart/2018/2/layout/IconLabelList"/>
    <dgm:cxn modelId="{66CE3F71-6479-495C-98D3-63DF1F47824A}" type="presParOf" srcId="{209249C9-7376-47A1-8680-63190F282810}" destId="{AC3FB599-CC32-4611-8332-881E4DD073BC}" srcOrd="2" destOrd="0" presId="urn:microsoft.com/office/officeart/2018/2/layout/IconLabelList"/>
    <dgm:cxn modelId="{2497868A-3D14-4589-B9F7-96174C35F94A}" type="presParOf" srcId="{AC3FB599-CC32-4611-8332-881E4DD073BC}" destId="{D38176EC-0335-42AD-9535-C46E4D646664}" srcOrd="0" destOrd="0" presId="urn:microsoft.com/office/officeart/2018/2/layout/IconLabelList"/>
    <dgm:cxn modelId="{2C6266AC-B760-4DCD-AC6B-8F569363B1B6}" type="presParOf" srcId="{AC3FB599-CC32-4611-8332-881E4DD073BC}" destId="{8EEC7468-24E4-44A0-8F5F-87734B8E78B6}" srcOrd="1" destOrd="0" presId="urn:microsoft.com/office/officeart/2018/2/layout/IconLabelList"/>
    <dgm:cxn modelId="{70A40FD0-B1E6-475A-BA45-ADBAB4529A4C}" type="presParOf" srcId="{AC3FB599-CC32-4611-8332-881E4DD073BC}" destId="{5DF8B5F7-6A0B-44E2-9B52-85D5732F1DE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302BF5-6D32-4FE1-AF0B-5968A3375088}" type="doc">
      <dgm:prSet loTypeId="urn:microsoft.com/office/officeart/2008/layout/VerticalCurvedList" loCatId="list" qsTypeId="urn:microsoft.com/office/officeart/2005/8/quickstyle/3d1" qsCatId="3D" csTypeId="urn:microsoft.com/office/officeart/2005/8/colors/colorful3" csCatId="colorful" phldr="1"/>
      <dgm:spPr/>
    </dgm:pt>
    <dgm:pt modelId="{BAE9136E-CC45-43D9-B428-942FC3429915}">
      <dgm:prSet phldrT="[Texto]"/>
      <dgm:spPr/>
      <dgm:t>
        <a:bodyPr/>
        <a:lstStyle/>
        <a:p>
          <a:r>
            <a:rPr lang="es-PE" dirty="0">
              <a:solidFill>
                <a:schemeClr val="tx1"/>
              </a:solidFill>
            </a:rPr>
            <a:t>Seguridad del personal y equipos.</a:t>
          </a:r>
        </a:p>
      </dgm:t>
    </dgm:pt>
    <dgm:pt modelId="{C5D6714E-5215-43E2-8452-979C846B9007}" type="parTrans" cxnId="{18A40EE3-52BE-4611-8DBE-5B8260ED6FD8}">
      <dgm:prSet/>
      <dgm:spPr/>
      <dgm:t>
        <a:bodyPr/>
        <a:lstStyle/>
        <a:p>
          <a:endParaRPr lang="es-PE">
            <a:solidFill>
              <a:schemeClr val="tx1"/>
            </a:solidFill>
          </a:endParaRPr>
        </a:p>
      </dgm:t>
    </dgm:pt>
    <dgm:pt modelId="{BBEA1A3B-8A69-4920-B668-CF50FC7DE39E}" type="sibTrans" cxnId="{18A40EE3-52BE-4611-8DBE-5B8260ED6FD8}">
      <dgm:prSet/>
      <dgm:spPr/>
      <dgm:t>
        <a:bodyPr/>
        <a:lstStyle/>
        <a:p>
          <a:endParaRPr lang="es-PE">
            <a:solidFill>
              <a:schemeClr val="tx1"/>
            </a:solidFill>
          </a:endParaRPr>
        </a:p>
      </dgm:t>
    </dgm:pt>
    <dgm:pt modelId="{77B9A3C4-5909-463C-BA0B-B08DF3EC7A7F}">
      <dgm:prSet phldrT="[Texto]"/>
      <dgm:spPr/>
      <dgm:t>
        <a:bodyPr/>
        <a:lstStyle/>
        <a:p>
          <a:r>
            <a:rPr lang="es-PE" dirty="0">
              <a:solidFill>
                <a:schemeClr val="tx1"/>
              </a:solidFill>
            </a:rPr>
            <a:t>Evitar fracturamiento hacia atrás.</a:t>
          </a:r>
        </a:p>
      </dgm:t>
    </dgm:pt>
    <dgm:pt modelId="{8F40A3D9-8081-47AE-B870-F80427BA024B}" type="parTrans" cxnId="{5C23A73D-20D9-4869-A0C5-D6395B545B79}">
      <dgm:prSet/>
      <dgm:spPr/>
      <dgm:t>
        <a:bodyPr/>
        <a:lstStyle/>
        <a:p>
          <a:endParaRPr lang="es-PE">
            <a:solidFill>
              <a:schemeClr val="tx1"/>
            </a:solidFill>
          </a:endParaRPr>
        </a:p>
      </dgm:t>
    </dgm:pt>
    <dgm:pt modelId="{4C76B4BF-CDD9-4D22-AEDF-23D67AA258F1}" type="sibTrans" cxnId="{5C23A73D-20D9-4869-A0C5-D6395B545B79}">
      <dgm:prSet/>
      <dgm:spPr/>
      <dgm:t>
        <a:bodyPr/>
        <a:lstStyle/>
        <a:p>
          <a:endParaRPr lang="es-PE">
            <a:solidFill>
              <a:schemeClr val="tx1"/>
            </a:solidFill>
          </a:endParaRPr>
        </a:p>
      </dgm:t>
    </dgm:pt>
    <dgm:pt modelId="{3C2EB04A-5876-4A3A-9681-2C4884B6EB2A}">
      <dgm:prSet phldrT="[Texto]"/>
      <dgm:spPr/>
      <dgm:t>
        <a:bodyPr/>
        <a:lstStyle/>
        <a:p>
          <a:r>
            <a:rPr lang="es-PE" dirty="0">
              <a:solidFill>
                <a:schemeClr val="tx1"/>
              </a:solidFill>
            </a:rPr>
            <a:t>Minimizar el desquinche de paredes.</a:t>
          </a:r>
        </a:p>
      </dgm:t>
    </dgm:pt>
    <dgm:pt modelId="{9FD2C58B-6FF9-4182-87AA-28D3479BCB45}" type="parTrans" cxnId="{E87BBD00-F9D1-4FD2-8664-543BA6AE0E1A}">
      <dgm:prSet/>
      <dgm:spPr/>
      <dgm:t>
        <a:bodyPr/>
        <a:lstStyle/>
        <a:p>
          <a:endParaRPr lang="es-PE">
            <a:solidFill>
              <a:schemeClr val="tx1"/>
            </a:solidFill>
          </a:endParaRPr>
        </a:p>
      </dgm:t>
    </dgm:pt>
    <dgm:pt modelId="{4A94E12E-81FC-4C15-89D4-EF91141843BA}" type="sibTrans" cxnId="{E87BBD00-F9D1-4FD2-8664-543BA6AE0E1A}">
      <dgm:prSet/>
      <dgm:spPr/>
      <dgm:t>
        <a:bodyPr/>
        <a:lstStyle/>
        <a:p>
          <a:endParaRPr lang="es-PE">
            <a:solidFill>
              <a:schemeClr val="tx1"/>
            </a:solidFill>
          </a:endParaRPr>
        </a:p>
      </dgm:t>
    </dgm:pt>
    <dgm:pt modelId="{625901B6-40B1-40E6-AA52-ACF950C2CED3}">
      <dgm:prSet phldrT="[Texto]"/>
      <dgm:spPr/>
      <dgm:t>
        <a:bodyPr/>
        <a:lstStyle/>
        <a:p>
          <a:r>
            <a:rPr lang="es-PE" dirty="0">
              <a:solidFill>
                <a:schemeClr val="tx1"/>
              </a:solidFill>
            </a:rPr>
            <a:t>Disminuir el porcentaje de dilución.</a:t>
          </a:r>
        </a:p>
      </dgm:t>
    </dgm:pt>
    <dgm:pt modelId="{76234500-D7FA-48B6-B13F-EA8D273C00C4}" type="parTrans" cxnId="{2C59C248-829C-42A6-92A2-6C960DF0D7B8}">
      <dgm:prSet/>
      <dgm:spPr/>
      <dgm:t>
        <a:bodyPr/>
        <a:lstStyle/>
        <a:p>
          <a:endParaRPr lang="es-PE">
            <a:solidFill>
              <a:schemeClr val="tx1"/>
            </a:solidFill>
          </a:endParaRPr>
        </a:p>
      </dgm:t>
    </dgm:pt>
    <dgm:pt modelId="{7ADF407E-50E9-4B8A-A48D-69316398C438}" type="sibTrans" cxnId="{2C59C248-829C-42A6-92A2-6C960DF0D7B8}">
      <dgm:prSet/>
      <dgm:spPr/>
      <dgm:t>
        <a:bodyPr/>
        <a:lstStyle/>
        <a:p>
          <a:endParaRPr lang="es-PE">
            <a:solidFill>
              <a:schemeClr val="tx1"/>
            </a:solidFill>
          </a:endParaRPr>
        </a:p>
      </dgm:t>
    </dgm:pt>
    <dgm:pt modelId="{6A329DDE-9998-4081-B138-8260E85A7B16}">
      <dgm:prSet phldrT="[Texto]"/>
      <dgm:spPr>
        <a:solidFill>
          <a:srgbClr val="FFFF00"/>
        </a:solidFill>
        <a:ln>
          <a:solidFill>
            <a:schemeClr val="tx1"/>
          </a:solidFill>
        </a:ln>
      </dgm:spPr>
      <dgm:t>
        <a:bodyPr/>
        <a:lstStyle/>
        <a:p>
          <a:pPr algn="ctr"/>
          <a:r>
            <a:rPr lang="es-PE" b="1" dirty="0">
              <a:solidFill>
                <a:schemeClr val="tx1"/>
              </a:solidFill>
            </a:rPr>
            <a:t>INCREMENTAR LA PRODUCTIVIDAD DE NUESTRAS OPERACIONES</a:t>
          </a:r>
        </a:p>
      </dgm:t>
    </dgm:pt>
    <dgm:pt modelId="{CB2572D5-3A47-4BBA-A300-EAB264400835}" type="parTrans" cxnId="{AFF7E47B-4B98-4051-8291-413618609190}">
      <dgm:prSet/>
      <dgm:spPr/>
      <dgm:t>
        <a:bodyPr/>
        <a:lstStyle/>
        <a:p>
          <a:endParaRPr lang="es-PE">
            <a:solidFill>
              <a:schemeClr val="tx1"/>
            </a:solidFill>
          </a:endParaRPr>
        </a:p>
      </dgm:t>
    </dgm:pt>
    <dgm:pt modelId="{8647D935-7ED5-4476-B112-053566A3E64C}" type="sibTrans" cxnId="{AFF7E47B-4B98-4051-8291-413618609190}">
      <dgm:prSet/>
      <dgm:spPr/>
      <dgm:t>
        <a:bodyPr/>
        <a:lstStyle/>
        <a:p>
          <a:endParaRPr lang="es-PE">
            <a:solidFill>
              <a:schemeClr val="tx1"/>
            </a:solidFill>
          </a:endParaRPr>
        </a:p>
      </dgm:t>
    </dgm:pt>
    <dgm:pt modelId="{3E7B5C5D-E92F-4FD5-9E56-963CA1F43423}" type="pres">
      <dgm:prSet presAssocID="{FB302BF5-6D32-4FE1-AF0B-5968A3375088}" presName="Name0" presStyleCnt="0">
        <dgm:presLayoutVars>
          <dgm:chMax val="7"/>
          <dgm:chPref val="7"/>
          <dgm:dir/>
        </dgm:presLayoutVars>
      </dgm:prSet>
      <dgm:spPr/>
    </dgm:pt>
    <dgm:pt modelId="{A64FDBA8-B2F0-4E9A-8659-45B76CBF6EC7}" type="pres">
      <dgm:prSet presAssocID="{FB302BF5-6D32-4FE1-AF0B-5968A3375088}" presName="Name1" presStyleCnt="0"/>
      <dgm:spPr/>
    </dgm:pt>
    <dgm:pt modelId="{3C71F718-D057-48FD-ADDB-BDA0EA20D919}" type="pres">
      <dgm:prSet presAssocID="{FB302BF5-6D32-4FE1-AF0B-5968A3375088}" presName="cycle" presStyleCnt="0"/>
      <dgm:spPr/>
    </dgm:pt>
    <dgm:pt modelId="{A846D391-3497-4587-A752-DAAF8018C9F4}" type="pres">
      <dgm:prSet presAssocID="{FB302BF5-6D32-4FE1-AF0B-5968A3375088}" presName="srcNode" presStyleLbl="node1" presStyleIdx="0" presStyleCnt="5"/>
      <dgm:spPr/>
    </dgm:pt>
    <dgm:pt modelId="{0013B73F-66B9-455C-B137-5881E5D8EE16}" type="pres">
      <dgm:prSet presAssocID="{FB302BF5-6D32-4FE1-AF0B-5968A3375088}" presName="conn" presStyleLbl="parChTrans1D2" presStyleIdx="0" presStyleCnt="1"/>
      <dgm:spPr/>
    </dgm:pt>
    <dgm:pt modelId="{5835520D-746E-4485-B956-F404C5E43287}" type="pres">
      <dgm:prSet presAssocID="{FB302BF5-6D32-4FE1-AF0B-5968A3375088}" presName="extraNode" presStyleLbl="node1" presStyleIdx="0" presStyleCnt="5"/>
      <dgm:spPr/>
    </dgm:pt>
    <dgm:pt modelId="{77444252-8B8A-4B4C-B1CB-4E1328734464}" type="pres">
      <dgm:prSet presAssocID="{FB302BF5-6D32-4FE1-AF0B-5968A3375088}" presName="dstNode" presStyleLbl="node1" presStyleIdx="0" presStyleCnt="5"/>
      <dgm:spPr/>
    </dgm:pt>
    <dgm:pt modelId="{03424CDD-4683-4777-91D6-B4CA5F31E52A}" type="pres">
      <dgm:prSet presAssocID="{BAE9136E-CC45-43D9-B428-942FC3429915}" presName="text_1" presStyleLbl="node1" presStyleIdx="0" presStyleCnt="5">
        <dgm:presLayoutVars>
          <dgm:bulletEnabled val="1"/>
        </dgm:presLayoutVars>
      </dgm:prSet>
      <dgm:spPr/>
    </dgm:pt>
    <dgm:pt modelId="{A047E474-9646-48A7-8193-E87DC2BF9C24}" type="pres">
      <dgm:prSet presAssocID="{BAE9136E-CC45-43D9-B428-942FC3429915}" presName="accent_1" presStyleCnt="0"/>
      <dgm:spPr/>
    </dgm:pt>
    <dgm:pt modelId="{1ED88023-F77E-486E-971C-0C9040816E83}" type="pres">
      <dgm:prSet presAssocID="{BAE9136E-CC45-43D9-B428-942FC3429915}" presName="accentRepeatNode" presStyleLbl="solidFgAcc1" presStyleIdx="0" presStyleCnt="5"/>
      <dgm:spPr/>
    </dgm:pt>
    <dgm:pt modelId="{29164C3D-B389-4C19-B7D2-88BB95EEAFE3}" type="pres">
      <dgm:prSet presAssocID="{77B9A3C4-5909-463C-BA0B-B08DF3EC7A7F}" presName="text_2" presStyleLbl="node1" presStyleIdx="1" presStyleCnt="5">
        <dgm:presLayoutVars>
          <dgm:bulletEnabled val="1"/>
        </dgm:presLayoutVars>
      </dgm:prSet>
      <dgm:spPr/>
    </dgm:pt>
    <dgm:pt modelId="{B8006164-6573-4076-8743-F4723C2F1B56}" type="pres">
      <dgm:prSet presAssocID="{77B9A3C4-5909-463C-BA0B-B08DF3EC7A7F}" presName="accent_2" presStyleCnt="0"/>
      <dgm:spPr/>
    </dgm:pt>
    <dgm:pt modelId="{5841EB0E-9300-4F66-BEC4-6A8F299E04F0}" type="pres">
      <dgm:prSet presAssocID="{77B9A3C4-5909-463C-BA0B-B08DF3EC7A7F}" presName="accentRepeatNode" presStyleLbl="solidFgAcc1" presStyleIdx="1" presStyleCnt="5"/>
      <dgm:spPr/>
    </dgm:pt>
    <dgm:pt modelId="{ED8BDBF0-82FB-4F5E-9F09-3C42F75F9ECF}" type="pres">
      <dgm:prSet presAssocID="{3C2EB04A-5876-4A3A-9681-2C4884B6EB2A}" presName="text_3" presStyleLbl="node1" presStyleIdx="2" presStyleCnt="5">
        <dgm:presLayoutVars>
          <dgm:bulletEnabled val="1"/>
        </dgm:presLayoutVars>
      </dgm:prSet>
      <dgm:spPr/>
    </dgm:pt>
    <dgm:pt modelId="{185E4792-D528-4D51-A9D8-DF10CC608AF8}" type="pres">
      <dgm:prSet presAssocID="{3C2EB04A-5876-4A3A-9681-2C4884B6EB2A}" presName="accent_3" presStyleCnt="0"/>
      <dgm:spPr/>
    </dgm:pt>
    <dgm:pt modelId="{7D4023CF-9333-4C85-BBE9-F91348D4731D}" type="pres">
      <dgm:prSet presAssocID="{3C2EB04A-5876-4A3A-9681-2C4884B6EB2A}" presName="accentRepeatNode" presStyleLbl="solidFgAcc1" presStyleIdx="2" presStyleCnt="5"/>
      <dgm:spPr/>
    </dgm:pt>
    <dgm:pt modelId="{C052E850-E90F-497B-9E7A-84C51E4FF268}" type="pres">
      <dgm:prSet presAssocID="{625901B6-40B1-40E6-AA52-ACF950C2CED3}" presName="text_4" presStyleLbl="node1" presStyleIdx="3" presStyleCnt="5">
        <dgm:presLayoutVars>
          <dgm:bulletEnabled val="1"/>
        </dgm:presLayoutVars>
      </dgm:prSet>
      <dgm:spPr/>
    </dgm:pt>
    <dgm:pt modelId="{D5428E6B-60E3-43F0-95F8-CB074EA9F3C6}" type="pres">
      <dgm:prSet presAssocID="{625901B6-40B1-40E6-AA52-ACF950C2CED3}" presName="accent_4" presStyleCnt="0"/>
      <dgm:spPr/>
    </dgm:pt>
    <dgm:pt modelId="{EA0CCBEB-6373-45A1-8705-D5274DD084D6}" type="pres">
      <dgm:prSet presAssocID="{625901B6-40B1-40E6-AA52-ACF950C2CED3}" presName="accentRepeatNode" presStyleLbl="solidFgAcc1" presStyleIdx="3" presStyleCnt="5"/>
      <dgm:spPr/>
    </dgm:pt>
    <dgm:pt modelId="{021369D0-A229-415C-83DB-7DC9AAE73FD7}" type="pres">
      <dgm:prSet presAssocID="{6A329DDE-9998-4081-B138-8260E85A7B16}" presName="text_5" presStyleLbl="node1" presStyleIdx="4" presStyleCnt="5">
        <dgm:presLayoutVars>
          <dgm:bulletEnabled val="1"/>
        </dgm:presLayoutVars>
      </dgm:prSet>
      <dgm:spPr/>
    </dgm:pt>
    <dgm:pt modelId="{D4ABC885-9645-4FD5-A6A8-C03D137E9C41}" type="pres">
      <dgm:prSet presAssocID="{6A329DDE-9998-4081-B138-8260E85A7B16}" presName="accent_5" presStyleCnt="0"/>
      <dgm:spPr/>
    </dgm:pt>
    <dgm:pt modelId="{7F770471-0DF4-4E51-9B0B-BD22A2EBFC2E}" type="pres">
      <dgm:prSet presAssocID="{6A329DDE-9998-4081-B138-8260E85A7B16}" presName="accentRepeatNode" presStyleLbl="solidFgAcc1" presStyleIdx="4" presStyleCnt="5"/>
      <dgm:spPr/>
    </dgm:pt>
  </dgm:ptLst>
  <dgm:cxnLst>
    <dgm:cxn modelId="{E87BBD00-F9D1-4FD2-8664-543BA6AE0E1A}" srcId="{FB302BF5-6D32-4FE1-AF0B-5968A3375088}" destId="{3C2EB04A-5876-4A3A-9681-2C4884B6EB2A}" srcOrd="2" destOrd="0" parTransId="{9FD2C58B-6FF9-4182-87AA-28D3479BCB45}" sibTransId="{4A94E12E-81FC-4C15-89D4-EF91141843BA}"/>
    <dgm:cxn modelId="{68C08F21-CBA2-4879-88D2-A1871BE359F6}" type="presOf" srcId="{FB302BF5-6D32-4FE1-AF0B-5968A3375088}" destId="{3E7B5C5D-E92F-4FD5-9E56-963CA1F43423}" srcOrd="0" destOrd="0" presId="urn:microsoft.com/office/officeart/2008/layout/VerticalCurvedList"/>
    <dgm:cxn modelId="{5C23A73D-20D9-4869-A0C5-D6395B545B79}" srcId="{FB302BF5-6D32-4FE1-AF0B-5968A3375088}" destId="{77B9A3C4-5909-463C-BA0B-B08DF3EC7A7F}" srcOrd="1" destOrd="0" parTransId="{8F40A3D9-8081-47AE-B870-F80427BA024B}" sibTransId="{4C76B4BF-CDD9-4D22-AEDF-23D67AA258F1}"/>
    <dgm:cxn modelId="{066E4F5C-ACA1-4A4D-AB40-75DAA1DEA409}" type="presOf" srcId="{6A329DDE-9998-4081-B138-8260E85A7B16}" destId="{021369D0-A229-415C-83DB-7DC9AAE73FD7}" srcOrd="0" destOrd="0" presId="urn:microsoft.com/office/officeart/2008/layout/VerticalCurvedList"/>
    <dgm:cxn modelId="{2C59C248-829C-42A6-92A2-6C960DF0D7B8}" srcId="{FB302BF5-6D32-4FE1-AF0B-5968A3375088}" destId="{625901B6-40B1-40E6-AA52-ACF950C2CED3}" srcOrd="3" destOrd="0" parTransId="{76234500-D7FA-48B6-B13F-EA8D273C00C4}" sibTransId="{7ADF407E-50E9-4B8A-A48D-69316398C438}"/>
    <dgm:cxn modelId="{A484D55A-D047-4DCF-B730-9F8D0C7518E4}" type="presOf" srcId="{625901B6-40B1-40E6-AA52-ACF950C2CED3}" destId="{C052E850-E90F-497B-9E7A-84C51E4FF268}" srcOrd="0" destOrd="0" presId="urn:microsoft.com/office/officeart/2008/layout/VerticalCurvedList"/>
    <dgm:cxn modelId="{AFF7E47B-4B98-4051-8291-413618609190}" srcId="{FB302BF5-6D32-4FE1-AF0B-5968A3375088}" destId="{6A329DDE-9998-4081-B138-8260E85A7B16}" srcOrd="4" destOrd="0" parTransId="{CB2572D5-3A47-4BBA-A300-EAB264400835}" sibTransId="{8647D935-7ED5-4476-B112-053566A3E64C}"/>
    <dgm:cxn modelId="{F94E15C0-7F4A-495E-9BD3-B11E4CC7CCB6}" type="presOf" srcId="{3C2EB04A-5876-4A3A-9681-2C4884B6EB2A}" destId="{ED8BDBF0-82FB-4F5E-9F09-3C42F75F9ECF}" srcOrd="0" destOrd="0" presId="urn:microsoft.com/office/officeart/2008/layout/VerticalCurvedList"/>
    <dgm:cxn modelId="{06C39DC1-6824-4FE5-B8BF-8486CB5AA768}" type="presOf" srcId="{BBEA1A3B-8A69-4920-B668-CF50FC7DE39E}" destId="{0013B73F-66B9-455C-B137-5881E5D8EE16}" srcOrd="0" destOrd="0" presId="urn:microsoft.com/office/officeart/2008/layout/VerticalCurvedList"/>
    <dgm:cxn modelId="{1752F0D8-4498-456E-9645-8AAC28F18B40}" type="presOf" srcId="{BAE9136E-CC45-43D9-B428-942FC3429915}" destId="{03424CDD-4683-4777-91D6-B4CA5F31E52A}" srcOrd="0" destOrd="0" presId="urn:microsoft.com/office/officeart/2008/layout/VerticalCurvedList"/>
    <dgm:cxn modelId="{18A40EE3-52BE-4611-8DBE-5B8260ED6FD8}" srcId="{FB302BF5-6D32-4FE1-AF0B-5968A3375088}" destId="{BAE9136E-CC45-43D9-B428-942FC3429915}" srcOrd="0" destOrd="0" parTransId="{C5D6714E-5215-43E2-8452-979C846B9007}" sibTransId="{BBEA1A3B-8A69-4920-B668-CF50FC7DE39E}"/>
    <dgm:cxn modelId="{CE85BDF3-A82B-4A9E-A19D-A6699C9A41F8}" type="presOf" srcId="{77B9A3C4-5909-463C-BA0B-B08DF3EC7A7F}" destId="{29164C3D-B389-4C19-B7D2-88BB95EEAFE3}" srcOrd="0" destOrd="0" presId="urn:microsoft.com/office/officeart/2008/layout/VerticalCurvedList"/>
    <dgm:cxn modelId="{81D12406-3ADB-4AF4-AD3E-D824B602A2C7}" type="presParOf" srcId="{3E7B5C5D-E92F-4FD5-9E56-963CA1F43423}" destId="{A64FDBA8-B2F0-4E9A-8659-45B76CBF6EC7}" srcOrd="0" destOrd="0" presId="urn:microsoft.com/office/officeart/2008/layout/VerticalCurvedList"/>
    <dgm:cxn modelId="{4663ADB5-48D0-4B59-B1D2-5071525FF94E}" type="presParOf" srcId="{A64FDBA8-B2F0-4E9A-8659-45B76CBF6EC7}" destId="{3C71F718-D057-48FD-ADDB-BDA0EA20D919}" srcOrd="0" destOrd="0" presId="urn:microsoft.com/office/officeart/2008/layout/VerticalCurvedList"/>
    <dgm:cxn modelId="{AEC8CB1E-536A-451B-939B-70BB4A46FB0F}" type="presParOf" srcId="{3C71F718-D057-48FD-ADDB-BDA0EA20D919}" destId="{A846D391-3497-4587-A752-DAAF8018C9F4}" srcOrd="0" destOrd="0" presId="urn:microsoft.com/office/officeart/2008/layout/VerticalCurvedList"/>
    <dgm:cxn modelId="{1E16E7CA-70B0-4C50-AEBD-65EBA306950D}" type="presParOf" srcId="{3C71F718-D057-48FD-ADDB-BDA0EA20D919}" destId="{0013B73F-66B9-455C-B137-5881E5D8EE16}" srcOrd="1" destOrd="0" presId="urn:microsoft.com/office/officeart/2008/layout/VerticalCurvedList"/>
    <dgm:cxn modelId="{0180AA68-C7C0-4DF3-B15B-05CC466CF343}" type="presParOf" srcId="{3C71F718-D057-48FD-ADDB-BDA0EA20D919}" destId="{5835520D-746E-4485-B956-F404C5E43287}" srcOrd="2" destOrd="0" presId="urn:microsoft.com/office/officeart/2008/layout/VerticalCurvedList"/>
    <dgm:cxn modelId="{D69DD1FA-307B-4677-AECD-8D41E566A219}" type="presParOf" srcId="{3C71F718-D057-48FD-ADDB-BDA0EA20D919}" destId="{77444252-8B8A-4B4C-B1CB-4E1328734464}" srcOrd="3" destOrd="0" presId="urn:microsoft.com/office/officeart/2008/layout/VerticalCurvedList"/>
    <dgm:cxn modelId="{E97B77CC-53E3-420F-A886-8CE0389CF497}" type="presParOf" srcId="{A64FDBA8-B2F0-4E9A-8659-45B76CBF6EC7}" destId="{03424CDD-4683-4777-91D6-B4CA5F31E52A}" srcOrd="1" destOrd="0" presId="urn:microsoft.com/office/officeart/2008/layout/VerticalCurvedList"/>
    <dgm:cxn modelId="{2FB9CA60-4563-41C4-B5E1-E803873AB37C}" type="presParOf" srcId="{A64FDBA8-B2F0-4E9A-8659-45B76CBF6EC7}" destId="{A047E474-9646-48A7-8193-E87DC2BF9C24}" srcOrd="2" destOrd="0" presId="urn:microsoft.com/office/officeart/2008/layout/VerticalCurvedList"/>
    <dgm:cxn modelId="{A7572F0E-676B-4943-AA7C-D6C21384548E}" type="presParOf" srcId="{A047E474-9646-48A7-8193-E87DC2BF9C24}" destId="{1ED88023-F77E-486E-971C-0C9040816E83}" srcOrd="0" destOrd="0" presId="urn:microsoft.com/office/officeart/2008/layout/VerticalCurvedList"/>
    <dgm:cxn modelId="{2C1D5082-C379-4753-B43A-9AC4330AAFB7}" type="presParOf" srcId="{A64FDBA8-B2F0-4E9A-8659-45B76CBF6EC7}" destId="{29164C3D-B389-4C19-B7D2-88BB95EEAFE3}" srcOrd="3" destOrd="0" presId="urn:microsoft.com/office/officeart/2008/layout/VerticalCurvedList"/>
    <dgm:cxn modelId="{AFF6FCFC-012F-4D09-A0E0-368E4E7E0CD6}" type="presParOf" srcId="{A64FDBA8-B2F0-4E9A-8659-45B76CBF6EC7}" destId="{B8006164-6573-4076-8743-F4723C2F1B56}" srcOrd="4" destOrd="0" presId="urn:microsoft.com/office/officeart/2008/layout/VerticalCurvedList"/>
    <dgm:cxn modelId="{E8F65E1D-161B-4BC0-B396-B5A52DB3CC30}" type="presParOf" srcId="{B8006164-6573-4076-8743-F4723C2F1B56}" destId="{5841EB0E-9300-4F66-BEC4-6A8F299E04F0}" srcOrd="0" destOrd="0" presId="urn:microsoft.com/office/officeart/2008/layout/VerticalCurvedList"/>
    <dgm:cxn modelId="{F7A95522-6AA8-4B52-AC5A-5365D7B7DEC9}" type="presParOf" srcId="{A64FDBA8-B2F0-4E9A-8659-45B76CBF6EC7}" destId="{ED8BDBF0-82FB-4F5E-9F09-3C42F75F9ECF}" srcOrd="5" destOrd="0" presId="urn:microsoft.com/office/officeart/2008/layout/VerticalCurvedList"/>
    <dgm:cxn modelId="{10E555E2-9415-4BF5-8087-EF11155484CF}" type="presParOf" srcId="{A64FDBA8-B2F0-4E9A-8659-45B76CBF6EC7}" destId="{185E4792-D528-4D51-A9D8-DF10CC608AF8}" srcOrd="6" destOrd="0" presId="urn:microsoft.com/office/officeart/2008/layout/VerticalCurvedList"/>
    <dgm:cxn modelId="{904D3690-E377-463F-AFD4-C2DC7AAE6AF7}" type="presParOf" srcId="{185E4792-D528-4D51-A9D8-DF10CC608AF8}" destId="{7D4023CF-9333-4C85-BBE9-F91348D4731D}" srcOrd="0" destOrd="0" presId="urn:microsoft.com/office/officeart/2008/layout/VerticalCurvedList"/>
    <dgm:cxn modelId="{2B960538-D09D-4AF8-8D36-DC88AB3F95E7}" type="presParOf" srcId="{A64FDBA8-B2F0-4E9A-8659-45B76CBF6EC7}" destId="{C052E850-E90F-497B-9E7A-84C51E4FF268}" srcOrd="7" destOrd="0" presId="urn:microsoft.com/office/officeart/2008/layout/VerticalCurvedList"/>
    <dgm:cxn modelId="{321FDC29-1054-4301-9B18-D4A182BCF2E5}" type="presParOf" srcId="{A64FDBA8-B2F0-4E9A-8659-45B76CBF6EC7}" destId="{D5428E6B-60E3-43F0-95F8-CB074EA9F3C6}" srcOrd="8" destOrd="0" presId="urn:microsoft.com/office/officeart/2008/layout/VerticalCurvedList"/>
    <dgm:cxn modelId="{95CD7124-4C9B-46D1-8A9B-4EF9B2D1301A}" type="presParOf" srcId="{D5428E6B-60E3-43F0-95F8-CB074EA9F3C6}" destId="{EA0CCBEB-6373-45A1-8705-D5274DD084D6}" srcOrd="0" destOrd="0" presId="urn:microsoft.com/office/officeart/2008/layout/VerticalCurvedList"/>
    <dgm:cxn modelId="{CDE5E736-A67A-4700-8A89-47CA53A4B3E0}" type="presParOf" srcId="{A64FDBA8-B2F0-4E9A-8659-45B76CBF6EC7}" destId="{021369D0-A229-415C-83DB-7DC9AAE73FD7}" srcOrd="9" destOrd="0" presId="urn:microsoft.com/office/officeart/2008/layout/VerticalCurvedList"/>
    <dgm:cxn modelId="{8C3D6880-F1FF-49AC-A842-B0AEF602E49C}" type="presParOf" srcId="{A64FDBA8-B2F0-4E9A-8659-45B76CBF6EC7}" destId="{D4ABC885-9645-4FD5-A6A8-C03D137E9C41}" srcOrd="10" destOrd="0" presId="urn:microsoft.com/office/officeart/2008/layout/VerticalCurvedList"/>
    <dgm:cxn modelId="{2251D6D6-C60B-4896-A2EB-C2CE6CA66255}" type="presParOf" srcId="{D4ABC885-9645-4FD5-A6A8-C03D137E9C41}" destId="{7F770471-0DF4-4E51-9B0B-BD22A2EBFC2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241E7E-47DE-4B07-A866-86274DDCD4D8}"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s-PE"/>
        </a:p>
      </dgm:t>
    </dgm:pt>
    <dgm:pt modelId="{774DF1A9-74E1-4437-AE27-9C64FE0E7633}">
      <dgm:prSet phldrT="[Texto]" custT="1"/>
      <dgm:spPr/>
      <dgm:t>
        <a:bodyPr/>
        <a:lstStyle/>
        <a:p>
          <a:r>
            <a:rPr lang="es-PE" sz="2000">
              <a:solidFill>
                <a:schemeClr val="tx1"/>
              </a:solidFill>
              <a:latin typeface="+mj-lt"/>
              <a:cs typeface="Times New Roman" panose="02020603050405020304" pitchFamily="18" charset="0"/>
            </a:rPr>
            <a:t>Tipo de MEC</a:t>
          </a:r>
        </a:p>
      </dgm:t>
    </dgm:pt>
    <dgm:pt modelId="{99214993-8F65-4C0F-8EC2-2183130FF383}" type="parTrans" cxnId="{E9D97297-BB93-4267-B117-20D9B52FC0E5}">
      <dgm:prSet/>
      <dgm:spPr/>
      <dgm:t>
        <a:bodyPr/>
        <a:lstStyle/>
        <a:p>
          <a:endParaRPr lang="es-PE" sz="2000">
            <a:solidFill>
              <a:schemeClr val="tx1"/>
            </a:solidFill>
            <a:latin typeface="+mj-lt"/>
            <a:cs typeface="Times New Roman" panose="02020603050405020304" pitchFamily="18" charset="0"/>
          </a:endParaRPr>
        </a:p>
      </dgm:t>
    </dgm:pt>
    <dgm:pt modelId="{371A1D11-2A42-4DE4-9B8B-23C065D6D0F9}" type="sibTrans" cxnId="{E9D97297-BB93-4267-B117-20D9B52FC0E5}">
      <dgm:prSet/>
      <dgm:spPr/>
      <dgm:t>
        <a:bodyPr/>
        <a:lstStyle/>
        <a:p>
          <a:endParaRPr lang="es-PE" sz="2000">
            <a:solidFill>
              <a:schemeClr val="tx1"/>
            </a:solidFill>
            <a:latin typeface="+mj-lt"/>
            <a:cs typeface="Times New Roman" panose="02020603050405020304" pitchFamily="18" charset="0"/>
          </a:endParaRPr>
        </a:p>
      </dgm:t>
    </dgm:pt>
    <dgm:pt modelId="{A1A318DA-0301-479A-9DBA-BA4AA6B3B450}">
      <dgm:prSet phldrT="[Texto]" custT="1"/>
      <dgm:spPr/>
      <dgm:t>
        <a:bodyPr/>
        <a:lstStyle/>
        <a:p>
          <a:r>
            <a:rPr lang="es-PE" sz="2000">
              <a:solidFill>
                <a:schemeClr val="tx1"/>
              </a:solidFill>
              <a:latin typeface="+mj-lt"/>
              <a:cs typeface="Times New Roman" panose="02020603050405020304" pitchFamily="18" charset="0"/>
            </a:rPr>
            <a:t>Densidad de Carga (LD)</a:t>
          </a:r>
        </a:p>
      </dgm:t>
    </dgm:pt>
    <dgm:pt modelId="{F855B93E-97F7-401A-873A-806035E0B311}" type="parTrans" cxnId="{EEC106CD-16AA-401E-81D6-35018726F411}">
      <dgm:prSet/>
      <dgm:spPr/>
      <dgm:t>
        <a:bodyPr/>
        <a:lstStyle/>
        <a:p>
          <a:endParaRPr lang="es-PE" sz="2000">
            <a:solidFill>
              <a:schemeClr val="tx1"/>
            </a:solidFill>
            <a:latin typeface="+mj-lt"/>
            <a:cs typeface="Times New Roman" panose="02020603050405020304" pitchFamily="18" charset="0"/>
          </a:endParaRPr>
        </a:p>
      </dgm:t>
    </dgm:pt>
    <dgm:pt modelId="{4D1D0E4D-E3A0-447B-8F50-AD355E8F76B5}" type="sibTrans" cxnId="{EEC106CD-16AA-401E-81D6-35018726F411}">
      <dgm:prSet/>
      <dgm:spPr/>
      <dgm:t>
        <a:bodyPr/>
        <a:lstStyle/>
        <a:p>
          <a:endParaRPr lang="es-PE" sz="2000">
            <a:solidFill>
              <a:schemeClr val="tx1"/>
            </a:solidFill>
            <a:latin typeface="+mj-lt"/>
            <a:cs typeface="Times New Roman" panose="02020603050405020304" pitchFamily="18" charset="0"/>
          </a:endParaRPr>
        </a:p>
      </dgm:t>
    </dgm:pt>
    <dgm:pt modelId="{AFA8FF24-905B-4E19-8EE5-8676D944CD27}">
      <dgm:prSet phldrT="[Texto]" custT="1"/>
      <dgm:spPr/>
      <dgm:t>
        <a:bodyPr/>
        <a:lstStyle/>
        <a:p>
          <a:r>
            <a:rPr lang="es-PE" sz="2000">
              <a:solidFill>
                <a:schemeClr val="tx1"/>
              </a:solidFill>
              <a:latin typeface="+mj-lt"/>
              <a:cs typeface="Times New Roman" panose="02020603050405020304" pitchFamily="18" charset="0"/>
            </a:rPr>
            <a:t>Diámetro del taladro (BH)</a:t>
          </a:r>
        </a:p>
      </dgm:t>
    </dgm:pt>
    <dgm:pt modelId="{C5ED3031-8975-49BB-9B0A-4B6C8B27460F}" type="parTrans" cxnId="{37AAA1F5-EA25-4304-853D-B3E1159DCEA4}">
      <dgm:prSet/>
      <dgm:spPr/>
      <dgm:t>
        <a:bodyPr/>
        <a:lstStyle/>
        <a:p>
          <a:endParaRPr lang="es-PE" sz="2000">
            <a:solidFill>
              <a:schemeClr val="tx1"/>
            </a:solidFill>
            <a:latin typeface="+mj-lt"/>
            <a:cs typeface="Times New Roman" panose="02020603050405020304" pitchFamily="18" charset="0"/>
          </a:endParaRPr>
        </a:p>
      </dgm:t>
    </dgm:pt>
    <dgm:pt modelId="{BC2E099E-79C7-490D-A61D-40C1D11180F5}" type="sibTrans" cxnId="{37AAA1F5-EA25-4304-853D-B3E1159DCEA4}">
      <dgm:prSet/>
      <dgm:spPr/>
      <dgm:t>
        <a:bodyPr/>
        <a:lstStyle/>
        <a:p>
          <a:endParaRPr lang="es-PE" sz="2000">
            <a:solidFill>
              <a:schemeClr val="tx1"/>
            </a:solidFill>
            <a:latin typeface="+mj-lt"/>
            <a:cs typeface="Times New Roman" panose="02020603050405020304" pitchFamily="18" charset="0"/>
          </a:endParaRPr>
        </a:p>
      </dgm:t>
    </dgm:pt>
    <dgm:pt modelId="{9B79BF7E-9125-4321-801C-BBC15F10F36E}">
      <dgm:prSet phldrT="[Texto]" custT="1"/>
      <dgm:spPr/>
      <dgm:t>
        <a:bodyPr/>
        <a:lstStyle/>
        <a:p>
          <a:r>
            <a:rPr lang="es-PE" sz="2000">
              <a:solidFill>
                <a:schemeClr val="tx1"/>
              </a:solidFill>
              <a:latin typeface="+mj-lt"/>
              <a:cs typeface="Times New Roman" panose="02020603050405020304" pitchFamily="18" charset="0"/>
            </a:rPr>
            <a:t>Burden</a:t>
          </a:r>
        </a:p>
      </dgm:t>
    </dgm:pt>
    <dgm:pt modelId="{9A907457-27C5-4F7F-ABAB-10C039D7270C}" type="parTrans" cxnId="{708F94FA-F99C-42B6-B4ED-E00AC3010BDD}">
      <dgm:prSet/>
      <dgm:spPr/>
      <dgm:t>
        <a:bodyPr/>
        <a:lstStyle/>
        <a:p>
          <a:endParaRPr lang="es-PE" sz="2000">
            <a:solidFill>
              <a:schemeClr val="tx1"/>
            </a:solidFill>
            <a:latin typeface="+mj-lt"/>
            <a:cs typeface="Times New Roman" panose="02020603050405020304" pitchFamily="18" charset="0"/>
          </a:endParaRPr>
        </a:p>
      </dgm:t>
    </dgm:pt>
    <dgm:pt modelId="{D4C6EF12-0ABE-4C8E-B385-2A2697AD6D5B}" type="sibTrans" cxnId="{708F94FA-F99C-42B6-B4ED-E00AC3010BDD}">
      <dgm:prSet/>
      <dgm:spPr/>
      <dgm:t>
        <a:bodyPr/>
        <a:lstStyle/>
        <a:p>
          <a:endParaRPr lang="es-PE" sz="2000">
            <a:solidFill>
              <a:schemeClr val="tx1"/>
            </a:solidFill>
            <a:latin typeface="+mj-lt"/>
            <a:cs typeface="Times New Roman" panose="02020603050405020304" pitchFamily="18" charset="0"/>
          </a:endParaRPr>
        </a:p>
      </dgm:t>
    </dgm:pt>
    <dgm:pt modelId="{2BC15A0F-80AD-4AA5-977A-1445AB269292}">
      <dgm:prSet phldrT="[Texto]" custT="1"/>
      <dgm:spPr/>
      <dgm:t>
        <a:bodyPr/>
        <a:lstStyle/>
        <a:p>
          <a:r>
            <a:rPr lang="es-PE" sz="2000">
              <a:solidFill>
                <a:schemeClr val="tx1"/>
              </a:solidFill>
              <a:latin typeface="+mj-lt"/>
              <a:cs typeface="Times New Roman" panose="02020603050405020304" pitchFamily="18" charset="0"/>
            </a:rPr>
            <a:t>Espaciamiento</a:t>
          </a:r>
        </a:p>
      </dgm:t>
    </dgm:pt>
    <dgm:pt modelId="{BF8406C3-3655-4074-B31D-333CE56D21E8}" type="parTrans" cxnId="{69B6B0C5-5FD3-46E4-BB0F-97F27B5DF786}">
      <dgm:prSet/>
      <dgm:spPr/>
      <dgm:t>
        <a:bodyPr/>
        <a:lstStyle/>
        <a:p>
          <a:endParaRPr lang="es-PE" sz="2000">
            <a:solidFill>
              <a:schemeClr val="tx1"/>
            </a:solidFill>
            <a:latin typeface="+mj-lt"/>
            <a:cs typeface="Times New Roman" panose="02020603050405020304" pitchFamily="18" charset="0"/>
          </a:endParaRPr>
        </a:p>
      </dgm:t>
    </dgm:pt>
    <dgm:pt modelId="{F676C5AC-991F-4551-8680-51CB94A076E9}" type="sibTrans" cxnId="{69B6B0C5-5FD3-46E4-BB0F-97F27B5DF786}">
      <dgm:prSet/>
      <dgm:spPr/>
      <dgm:t>
        <a:bodyPr/>
        <a:lstStyle/>
        <a:p>
          <a:endParaRPr lang="es-PE" sz="2000">
            <a:solidFill>
              <a:schemeClr val="tx1"/>
            </a:solidFill>
            <a:latin typeface="+mj-lt"/>
            <a:cs typeface="Times New Roman" panose="02020603050405020304" pitchFamily="18" charset="0"/>
          </a:endParaRPr>
        </a:p>
      </dgm:t>
    </dgm:pt>
    <dgm:pt modelId="{20729A44-D53D-425E-AE17-137268678120}">
      <dgm:prSet phldrT="[Texto]" custT="1"/>
      <dgm:spPr/>
      <dgm:t>
        <a:bodyPr/>
        <a:lstStyle/>
        <a:p>
          <a:r>
            <a:rPr lang="es-PE" sz="2000">
              <a:solidFill>
                <a:schemeClr val="tx1"/>
              </a:solidFill>
              <a:latin typeface="+mj-lt"/>
              <a:cs typeface="Times New Roman" panose="02020603050405020304" pitchFamily="18" charset="0"/>
            </a:rPr>
            <a:t>Sobrefracturamiento</a:t>
          </a:r>
        </a:p>
      </dgm:t>
    </dgm:pt>
    <dgm:pt modelId="{A15AF729-0E98-423A-8FE2-B71500D66AA2}" type="parTrans" cxnId="{98C197EF-7DD4-4C14-AC6F-07130152637E}">
      <dgm:prSet/>
      <dgm:spPr/>
      <dgm:t>
        <a:bodyPr/>
        <a:lstStyle/>
        <a:p>
          <a:endParaRPr lang="es-PE" sz="2000">
            <a:solidFill>
              <a:schemeClr val="tx1"/>
            </a:solidFill>
            <a:latin typeface="+mj-lt"/>
            <a:cs typeface="Times New Roman" panose="02020603050405020304" pitchFamily="18" charset="0"/>
          </a:endParaRPr>
        </a:p>
      </dgm:t>
    </dgm:pt>
    <dgm:pt modelId="{8B2C36F0-2742-42AF-99DB-C7AE3A95AADA}" type="sibTrans" cxnId="{98C197EF-7DD4-4C14-AC6F-07130152637E}">
      <dgm:prSet/>
      <dgm:spPr/>
      <dgm:t>
        <a:bodyPr/>
        <a:lstStyle/>
        <a:p>
          <a:endParaRPr lang="es-PE" sz="2000">
            <a:solidFill>
              <a:schemeClr val="tx1"/>
            </a:solidFill>
            <a:latin typeface="+mj-lt"/>
            <a:cs typeface="Times New Roman" panose="02020603050405020304" pitchFamily="18" charset="0"/>
          </a:endParaRPr>
        </a:p>
      </dgm:t>
    </dgm:pt>
    <dgm:pt modelId="{478045E6-0D60-475E-BBDB-E8233212713A}">
      <dgm:prSet phldrT="[Texto]" custT="1"/>
      <dgm:spPr/>
      <dgm:t>
        <a:bodyPr/>
        <a:lstStyle/>
        <a:p>
          <a:r>
            <a:rPr lang="es-PE" sz="2000">
              <a:solidFill>
                <a:schemeClr val="tx1"/>
              </a:solidFill>
              <a:latin typeface="+mj-lt"/>
              <a:cs typeface="Times New Roman" panose="02020603050405020304" pitchFamily="18" charset="0"/>
            </a:rPr>
            <a:t>Stemming.</a:t>
          </a:r>
        </a:p>
      </dgm:t>
    </dgm:pt>
    <dgm:pt modelId="{2D0FB9AA-07F3-4BA3-8E9B-4170ED339B82}" type="parTrans" cxnId="{6B3DC921-8334-4A8A-98F9-14C98117F2FF}">
      <dgm:prSet/>
      <dgm:spPr/>
      <dgm:t>
        <a:bodyPr/>
        <a:lstStyle/>
        <a:p>
          <a:endParaRPr lang="es-PE" sz="2000">
            <a:solidFill>
              <a:schemeClr val="tx1"/>
            </a:solidFill>
            <a:latin typeface="+mj-lt"/>
            <a:cs typeface="Times New Roman" panose="02020603050405020304" pitchFamily="18" charset="0"/>
          </a:endParaRPr>
        </a:p>
      </dgm:t>
    </dgm:pt>
    <dgm:pt modelId="{A8D94248-583F-4FD4-B222-3E0C875574E0}" type="sibTrans" cxnId="{6B3DC921-8334-4A8A-98F9-14C98117F2FF}">
      <dgm:prSet/>
      <dgm:spPr/>
      <dgm:t>
        <a:bodyPr/>
        <a:lstStyle/>
        <a:p>
          <a:endParaRPr lang="es-PE" sz="2000">
            <a:solidFill>
              <a:schemeClr val="tx1"/>
            </a:solidFill>
            <a:latin typeface="+mj-lt"/>
            <a:cs typeface="Times New Roman" panose="02020603050405020304" pitchFamily="18" charset="0"/>
          </a:endParaRPr>
        </a:p>
      </dgm:t>
    </dgm:pt>
    <dgm:pt modelId="{4BCCD41F-E4D7-44A9-B9BB-A94F49B32C4F}" type="pres">
      <dgm:prSet presAssocID="{3C241E7E-47DE-4B07-A866-86274DDCD4D8}" presName="linear" presStyleCnt="0">
        <dgm:presLayoutVars>
          <dgm:dir/>
          <dgm:animLvl val="lvl"/>
          <dgm:resizeHandles val="exact"/>
        </dgm:presLayoutVars>
      </dgm:prSet>
      <dgm:spPr/>
    </dgm:pt>
    <dgm:pt modelId="{9C701936-1718-4DCE-A42B-21A289CB6642}" type="pres">
      <dgm:prSet presAssocID="{774DF1A9-74E1-4437-AE27-9C64FE0E7633}" presName="parentLin" presStyleCnt="0"/>
      <dgm:spPr/>
    </dgm:pt>
    <dgm:pt modelId="{8E0C1019-5D94-400B-A245-507F5021CA14}" type="pres">
      <dgm:prSet presAssocID="{774DF1A9-74E1-4437-AE27-9C64FE0E7633}" presName="parentLeftMargin" presStyleLbl="node1" presStyleIdx="0" presStyleCnt="7"/>
      <dgm:spPr/>
    </dgm:pt>
    <dgm:pt modelId="{60D7DE6A-F47D-49B2-B1E8-1F7E9C910B25}" type="pres">
      <dgm:prSet presAssocID="{774DF1A9-74E1-4437-AE27-9C64FE0E7633}" presName="parentText" presStyleLbl="node1" presStyleIdx="0" presStyleCnt="7" custLinFactNeighborX="-79365" custLinFactNeighborY="-6444">
        <dgm:presLayoutVars>
          <dgm:chMax val="0"/>
          <dgm:bulletEnabled val="1"/>
        </dgm:presLayoutVars>
      </dgm:prSet>
      <dgm:spPr/>
    </dgm:pt>
    <dgm:pt modelId="{010C16E8-5BF5-4320-BAC6-F2A08E53519F}" type="pres">
      <dgm:prSet presAssocID="{774DF1A9-74E1-4437-AE27-9C64FE0E7633}" presName="negativeSpace" presStyleCnt="0"/>
      <dgm:spPr/>
    </dgm:pt>
    <dgm:pt modelId="{9F2C89AF-50CA-4908-8490-AF86BB64D964}" type="pres">
      <dgm:prSet presAssocID="{774DF1A9-74E1-4437-AE27-9C64FE0E7633}" presName="childText" presStyleLbl="conFgAcc1" presStyleIdx="0" presStyleCnt="7">
        <dgm:presLayoutVars>
          <dgm:bulletEnabled val="1"/>
        </dgm:presLayoutVars>
      </dgm:prSet>
      <dgm:spPr/>
    </dgm:pt>
    <dgm:pt modelId="{91753975-54AB-45DD-9AE1-D1CDB23C02DC}" type="pres">
      <dgm:prSet presAssocID="{371A1D11-2A42-4DE4-9B8B-23C065D6D0F9}" presName="spaceBetweenRectangles" presStyleCnt="0"/>
      <dgm:spPr/>
    </dgm:pt>
    <dgm:pt modelId="{9FB3C544-5BC0-48C4-8632-3BB5E305DD27}" type="pres">
      <dgm:prSet presAssocID="{A1A318DA-0301-479A-9DBA-BA4AA6B3B450}" presName="parentLin" presStyleCnt="0"/>
      <dgm:spPr/>
    </dgm:pt>
    <dgm:pt modelId="{30C44A0A-267B-4629-8290-BF1161D300B6}" type="pres">
      <dgm:prSet presAssocID="{A1A318DA-0301-479A-9DBA-BA4AA6B3B450}" presName="parentLeftMargin" presStyleLbl="node1" presStyleIdx="0" presStyleCnt="7"/>
      <dgm:spPr/>
    </dgm:pt>
    <dgm:pt modelId="{209959EA-66B8-477B-86EC-1F4D969C87C3}" type="pres">
      <dgm:prSet presAssocID="{A1A318DA-0301-479A-9DBA-BA4AA6B3B450}" presName="parentText" presStyleLbl="node1" presStyleIdx="1" presStyleCnt="7">
        <dgm:presLayoutVars>
          <dgm:chMax val="0"/>
          <dgm:bulletEnabled val="1"/>
        </dgm:presLayoutVars>
      </dgm:prSet>
      <dgm:spPr/>
    </dgm:pt>
    <dgm:pt modelId="{6780B716-73BD-4862-A3F1-83EBED54A288}" type="pres">
      <dgm:prSet presAssocID="{A1A318DA-0301-479A-9DBA-BA4AA6B3B450}" presName="negativeSpace" presStyleCnt="0"/>
      <dgm:spPr/>
    </dgm:pt>
    <dgm:pt modelId="{6D12F35E-FACB-4EAA-87C2-1BD292A47E28}" type="pres">
      <dgm:prSet presAssocID="{A1A318DA-0301-479A-9DBA-BA4AA6B3B450}" presName="childText" presStyleLbl="conFgAcc1" presStyleIdx="1" presStyleCnt="7">
        <dgm:presLayoutVars>
          <dgm:bulletEnabled val="1"/>
        </dgm:presLayoutVars>
      </dgm:prSet>
      <dgm:spPr/>
    </dgm:pt>
    <dgm:pt modelId="{DCE106A3-67A2-434E-9BF2-EE391B86CF05}" type="pres">
      <dgm:prSet presAssocID="{4D1D0E4D-E3A0-447B-8F50-AD355E8F76B5}" presName="spaceBetweenRectangles" presStyleCnt="0"/>
      <dgm:spPr/>
    </dgm:pt>
    <dgm:pt modelId="{727FA7BD-F65D-41A2-8B70-8CA27740334E}" type="pres">
      <dgm:prSet presAssocID="{AFA8FF24-905B-4E19-8EE5-8676D944CD27}" presName="parentLin" presStyleCnt="0"/>
      <dgm:spPr/>
    </dgm:pt>
    <dgm:pt modelId="{94EECE88-A8AE-4543-8268-49701AC017A0}" type="pres">
      <dgm:prSet presAssocID="{AFA8FF24-905B-4E19-8EE5-8676D944CD27}" presName="parentLeftMargin" presStyleLbl="node1" presStyleIdx="1" presStyleCnt="7"/>
      <dgm:spPr/>
    </dgm:pt>
    <dgm:pt modelId="{4A291D61-FE30-4C4A-B031-BD2794ED74D5}" type="pres">
      <dgm:prSet presAssocID="{AFA8FF24-905B-4E19-8EE5-8676D944CD27}" presName="parentText" presStyleLbl="node1" presStyleIdx="2" presStyleCnt="7">
        <dgm:presLayoutVars>
          <dgm:chMax val="0"/>
          <dgm:bulletEnabled val="1"/>
        </dgm:presLayoutVars>
      </dgm:prSet>
      <dgm:spPr/>
    </dgm:pt>
    <dgm:pt modelId="{44E3E3EE-FA22-4B6D-B7D5-C6452EE87298}" type="pres">
      <dgm:prSet presAssocID="{AFA8FF24-905B-4E19-8EE5-8676D944CD27}" presName="negativeSpace" presStyleCnt="0"/>
      <dgm:spPr/>
    </dgm:pt>
    <dgm:pt modelId="{2DCCACBD-D6F4-46EA-9681-F98E53CC967E}" type="pres">
      <dgm:prSet presAssocID="{AFA8FF24-905B-4E19-8EE5-8676D944CD27}" presName="childText" presStyleLbl="conFgAcc1" presStyleIdx="2" presStyleCnt="7">
        <dgm:presLayoutVars>
          <dgm:bulletEnabled val="1"/>
        </dgm:presLayoutVars>
      </dgm:prSet>
      <dgm:spPr/>
    </dgm:pt>
    <dgm:pt modelId="{78E52BF4-7E75-49D9-BEB6-7B008BC6145D}" type="pres">
      <dgm:prSet presAssocID="{BC2E099E-79C7-490D-A61D-40C1D11180F5}" presName="spaceBetweenRectangles" presStyleCnt="0"/>
      <dgm:spPr/>
    </dgm:pt>
    <dgm:pt modelId="{81C8D884-4DA5-43AE-94C1-41942D8EBBD3}" type="pres">
      <dgm:prSet presAssocID="{9B79BF7E-9125-4321-801C-BBC15F10F36E}" presName="parentLin" presStyleCnt="0"/>
      <dgm:spPr/>
    </dgm:pt>
    <dgm:pt modelId="{F3DB95EF-BDFE-40B4-925C-F8F114453773}" type="pres">
      <dgm:prSet presAssocID="{9B79BF7E-9125-4321-801C-BBC15F10F36E}" presName="parentLeftMargin" presStyleLbl="node1" presStyleIdx="2" presStyleCnt="7"/>
      <dgm:spPr/>
    </dgm:pt>
    <dgm:pt modelId="{1411C905-1E68-4C62-9392-8EC3731AE1FD}" type="pres">
      <dgm:prSet presAssocID="{9B79BF7E-9125-4321-801C-BBC15F10F36E}" presName="parentText" presStyleLbl="node1" presStyleIdx="3" presStyleCnt="7">
        <dgm:presLayoutVars>
          <dgm:chMax val="0"/>
          <dgm:bulletEnabled val="1"/>
        </dgm:presLayoutVars>
      </dgm:prSet>
      <dgm:spPr/>
    </dgm:pt>
    <dgm:pt modelId="{4BBA3B20-822F-4205-8104-64CB5799844D}" type="pres">
      <dgm:prSet presAssocID="{9B79BF7E-9125-4321-801C-BBC15F10F36E}" presName="negativeSpace" presStyleCnt="0"/>
      <dgm:spPr/>
    </dgm:pt>
    <dgm:pt modelId="{A567CF0A-C78E-451F-9F47-BFEA71B3FC47}" type="pres">
      <dgm:prSet presAssocID="{9B79BF7E-9125-4321-801C-BBC15F10F36E}" presName="childText" presStyleLbl="conFgAcc1" presStyleIdx="3" presStyleCnt="7">
        <dgm:presLayoutVars>
          <dgm:bulletEnabled val="1"/>
        </dgm:presLayoutVars>
      </dgm:prSet>
      <dgm:spPr/>
    </dgm:pt>
    <dgm:pt modelId="{EB6DC773-91F7-416D-BB58-779FADE932A0}" type="pres">
      <dgm:prSet presAssocID="{D4C6EF12-0ABE-4C8E-B385-2A2697AD6D5B}" presName="spaceBetweenRectangles" presStyleCnt="0"/>
      <dgm:spPr/>
    </dgm:pt>
    <dgm:pt modelId="{A349ED3D-E5D6-4F38-94C9-EB224CF2BC34}" type="pres">
      <dgm:prSet presAssocID="{2BC15A0F-80AD-4AA5-977A-1445AB269292}" presName="parentLin" presStyleCnt="0"/>
      <dgm:spPr/>
    </dgm:pt>
    <dgm:pt modelId="{70F75D6D-424F-40DC-9C81-6D32F3D4040D}" type="pres">
      <dgm:prSet presAssocID="{2BC15A0F-80AD-4AA5-977A-1445AB269292}" presName="parentLeftMargin" presStyleLbl="node1" presStyleIdx="3" presStyleCnt="7"/>
      <dgm:spPr/>
    </dgm:pt>
    <dgm:pt modelId="{AABA709D-D5C8-40D2-B845-CE1EB6B9534D}" type="pres">
      <dgm:prSet presAssocID="{2BC15A0F-80AD-4AA5-977A-1445AB269292}" presName="parentText" presStyleLbl="node1" presStyleIdx="4" presStyleCnt="7">
        <dgm:presLayoutVars>
          <dgm:chMax val="0"/>
          <dgm:bulletEnabled val="1"/>
        </dgm:presLayoutVars>
      </dgm:prSet>
      <dgm:spPr/>
    </dgm:pt>
    <dgm:pt modelId="{419C2FC1-D074-40D1-8B14-C48C646B85CF}" type="pres">
      <dgm:prSet presAssocID="{2BC15A0F-80AD-4AA5-977A-1445AB269292}" presName="negativeSpace" presStyleCnt="0"/>
      <dgm:spPr/>
    </dgm:pt>
    <dgm:pt modelId="{48EE4B41-96D4-4A6A-AE52-7BC5C36101F9}" type="pres">
      <dgm:prSet presAssocID="{2BC15A0F-80AD-4AA5-977A-1445AB269292}" presName="childText" presStyleLbl="conFgAcc1" presStyleIdx="4" presStyleCnt="7">
        <dgm:presLayoutVars>
          <dgm:bulletEnabled val="1"/>
        </dgm:presLayoutVars>
      </dgm:prSet>
      <dgm:spPr/>
    </dgm:pt>
    <dgm:pt modelId="{7DE85047-78E5-421C-A9E0-26B2DF64F053}" type="pres">
      <dgm:prSet presAssocID="{F676C5AC-991F-4551-8680-51CB94A076E9}" presName="spaceBetweenRectangles" presStyleCnt="0"/>
      <dgm:spPr/>
    </dgm:pt>
    <dgm:pt modelId="{11A9E058-2DF6-4A6E-829A-D09BBF5858ED}" type="pres">
      <dgm:prSet presAssocID="{20729A44-D53D-425E-AE17-137268678120}" presName="parentLin" presStyleCnt="0"/>
      <dgm:spPr/>
    </dgm:pt>
    <dgm:pt modelId="{BFA6746E-BDA4-4C24-BCBB-25EA98F09B45}" type="pres">
      <dgm:prSet presAssocID="{20729A44-D53D-425E-AE17-137268678120}" presName="parentLeftMargin" presStyleLbl="node1" presStyleIdx="4" presStyleCnt="7"/>
      <dgm:spPr/>
    </dgm:pt>
    <dgm:pt modelId="{99912BC1-0686-4B12-B89E-A51577EE180F}" type="pres">
      <dgm:prSet presAssocID="{20729A44-D53D-425E-AE17-137268678120}" presName="parentText" presStyleLbl="node1" presStyleIdx="5" presStyleCnt="7">
        <dgm:presLayoutVars>
          <dgm:chMax val="0"/>
          <dgm:bulletEnabled val="1"/>
        </dgm:presLayoutVars>
      </dgm:prSet>
      <dgm:spPr/>
    </dgm:pt>
    <dgm:pt modelId="{38EB2517-06C5-4211-8D1C-2D08CA656386}" type="pres">
      <dgm:prSet presAssocID="{20729A44-D53D-425E-AE17-137268678120}" presName="negativeSpace" presStyleCnt="0"/>
      <dgm:spPr/>
    </dgm:pt>
    <dgm:pt modelId="{F92962A0-B613-46DD-8BBD-283C9D84F3C4}" type="pres">
      <dgm:prSet presAssocID="{20729A44-D53D-425E-AE17-137268678120}" presName="childText" presStyleLbl="conFgAcc1" presStyleIdx="5" presStyleCnt="7">
        <dgm:presLayoutVars>
          <dgm:bulletEnabled val="1"/>
        </dgm:presLayoutVars>
      </dgm:prSet>
      <dgm:spPr/>
    </dgm:pt>
    <dgm:pt modelId="{4B07E285-81CE-4517-BA3B-5B411C19D238}" type="pres">
      <dgm:prSet presAssocID="{8B2C36F0-2742-42AF-99DB-C7AE3A95AADA}" presName="spaceBetweenRectangles" presStyleCnt="0"/>
      <dgm:spPr/>
    </dgm:pt>
    <dgm:pt modelId="{0CD4B20C-C77E-4745-BF5C-9AB4836C7677}" type="pres">
      <dgm:prSet presAssocID="{478045E6-0D60-475E-BBDB-E8233212713A}" presName="parentLin" presStyleCnt="0"/>
      <dgm:spPr/>
    </dgm:pt>
    <dgm:pt modelId="{0888879A-188B-41D6-AC3C-9574A0E6E4E3}" type="pres">
      <dgm:prSet presAssocID="{478045E6-0D60-475E-BBDB-E8233212713A}" presName="parentLeftMargin" presStyleLbl="node1" presStyleIdx="5" presStyleCnt="7"/>
      <dgm:spPr/>
    </dgm:pt>
    <dgm:pt modelId="{AE568668-7473-451D-B7FA-14A4B3CE1247}" type="pres">
      <dgm:prSet presAssocID="{478045E6-0D60-475E-BBDB-E8233212713A}" presName="parentText" presStyleLbl="node1" presStyleIdx="6" presStyleCnt="7">
        <dgm:presLayoutVars>
          <dgm:chMax val="0"/>
          <dgm:bulletEnabled val="1"/>
        </dgm:presLayoutVars>
      </dgm:prSet>
      <dgm:spPr/>
    </dgm:pt>
    <dgm:pt modelId="{BB9F6E70-29F1-475F-868C-75C666EC6465}" type="pres">
      <dgm:prSet presAssocID="{478045E6-0D60-475E-BBDB-E8233212713A}" presName="negativeSpace" presStyleCnt="0"/>
      <dgm:spPr/>
    </dgm:pt>
    <dgm:pt modelId="{467240BD-8A42-4A3E-993E-E41AE0936353}" type="pres">
      <dgm:prSet presAssocID="{478045E6-0D60-475E-BBDB-E8233212713A}" presName="childText" presStyleLbl="conFgAcc1" presStyleIdx="6" presStyleCnt="7">
        <dgm:presLayoutVars>
          <dgm:bulletEnabled val="1"/>
        </dgm:presLayoutVars>
      </dgm:prSet>
      <dgm:spPr/>
    </dgm:pt>
  </dgm:ptLst>
  <dgm:cxnLst>
    <dgm:cxn modelId="{C79A0920-2D51-4A45-B5B8-1727C6A5A4B4}" type="presOf" srcId="{774DF1A9-74E1-4437-AE27-9C64FE0E7633}" destId="{8E0C1019-5D94-400B-A245-507F5021CA14}" srcOrd="0" destOrd="0" presId="urn:microsoft.com/office/officeart/2005/8/layout/list1"/>
    <dgm:cxn modelId="{6B3DC921-8334-4A8A-98F9-14C98117F2FF}" srcId="{3C241E7E-47DE-4B07-A866-86274DDCD4D8}" destId="{478045E6-0D60-475E-BBDB-E8233212713A}" srcOrd="6" destOrd="0" parTransId="{2D0FB9AA-07F3-4BA3-8E9B-4170ED339B82}" sibTransId="{A8D94248-583F-4FD4-B222-3E0C875574E0}"/>
    <dgm:cxn modelId="{24670228-DAEC-4D93-A14D-3564AA22BED1}" type="presOf" srcId="{478045E6-0D60-475E-BBDB-E8233212713A}" destId="{0888879A-188B-41D6-AC3C-9574A0E6E4E3}" srcOrd="0" destOrd="0" presId="urn:microsoft.com/office/officeart/2005/8/layout/list1"/>
    <dgm:cxn modelId="{EC236635-A9BF-4E05-A772-784736D367BC}" type="presOf" srcId="{20729A44-D53D-425E-AE17-137268678120}" destId="{BFA6746E-BDA4-4C24-BCBB-25EA98F09B45}" srcOrd="0" destOrd="0" presId="urn:microsoft.com/office/officeart/2005/8/layout/list1"/>
    <dgm:cxn modelId="{7D42CF35-6994-4EF9-8014-834F2D677D98}" type="presOf" srcId="{AFA8FF24-905B-4E19-8EE5-8676D944CD27}" destId="{4A291D61-FE30-4C4A-B031-BD2794ED74D5}" srcOrd="1" destOrd="0" presId="urn:microsoft.com/office/officeart/2005/8/layout/list1"/>
    <dgm:cxn modelId="{F49C213E-DB8C-405C-BBF9-2BFF7AD5AF7A}" type="presOf" srcId="{478045E6-0D60-475E-BBDB-E8233212713A}" destId="{AE568668-7473-451D-B7FA-14A4B3CE1247}" srcOrd="1" destOrd="0" presId="urn:microsoft.com/office/officeart/2005/8/layout/list1"/>
    <dgm:cxn modelId="{72CA9441-4F91-44D2-AEA0-974EABE4238E}" type="presOf" srcId="{A1A318DA-0301-479A-9DBA-BA4AA6B3B450}" destId="{30C44A0A-267B-4629-8290-BF1161D300B6}" srcOrd="0" destOrd="0" presId="urn:microsoft.com/office/officeart/2005/8/layout/list1"/>
    <dgm:cxn modelId="{72A6FF67-4518-4F37-8EDF-7063CB924C47}" type="presOf" srcId="{9B79BF7E-9125-4321-801C-BBC15F10F36E}" destId="{1411C905-1E68-4C62-9392-8EC3731AE1FD}" srcOrd="1" destOrd="0" presId="urn:microsoft.com/office/officeart/2005/8/layout/list1"/>
    <dgm:cxn modelId="{AFD83C4E-5537-434E-9D6B-27233BA3A0E6}" type="presOf" srcId="{9B79BF7E-9125-4321-801C-BBC15F10F36E}" destId="{F3DB95EF-BDFE-40B4-925C-F8F114453773}" srcOrd="0" destOrd="0" presId="urn:microsoft.com/office/officeart/2005/8/layout/list1"/>
    <dgm:cxn modelId="{84739352-0658-45D3-9DC9-76FE2572034D}" type="presOf" srcId="{3C241E7E-47DE-4B07-A866-86274DDCD4D8}" destId="{4BCCD41F-E4D7-44A9-B9BB-A94F49B32C4F}" srcOrd="0" destOrd="0" presId="urn:microsoft.com/office/officeart/2005/8/layout/list1"/>
    <dgm:cxn modelId="{E9D97297-BB93-4267-B117-20D9B52FC0E5}" srcId="{3C241E7E-47DE-4B07-A866-86274DDCD4D8}" destId="{774DF1A9-74E1-4437-AE27-9C64FE0E7633}" srcOrd="0" destOrd="0" parTransId="{99214993-8F65-4C0F-8EC2-2183130FF383}" sibTransId="{371A1D11-2A42-4DE4-9B8B-23C065D6D0F9}"/>
    <dgm:cxn modelId="{7C9C0AA7-B80E-405E-9A4A-088E9E37C3CE}" type="presOf" srcId="{774DF1A9-74E1-4437-AE27-9C64FE0E7633}" destId="{60D7DE6A-F47D-49B2-B1E8-1F7E9C910B25}" srcOrd="1" destOrd="0" presId="urn:microsoft.com/office/officeart/2005/8/layout/list1"/>
    <dgm:cxn modelId="{FEE79CAE-132F-4A83-B6A4-D385CD2FC205}" type="presOf" srcId="{2BC15A0F-80AD-4AA5-977A-1445AB269292}" destId="{70F75D6D-424F-40DC-9C81-6D32F3D4040D}" srcOrd="0" destOrd="0" presId="urn:microsoft.com/office/officeart/2005/8/layout/list1"/>
    <dgm:cxn modelId="{06494BB8-E9DA-49D2-A61B-436DBEA94757}" type="presOf" srcId="{AFA8FF24-905B-4E19-8EE5-8676D944CD27}" destId="{94EECE88-A8AE-4543-8268-49701AC017A0}" srcOrd="0" destOrd="0" presId="urn:microsoft.com/office/officeart/2005/8/layout/list1"/>
    <dgm:cxn modelId="{69B6B0C5-5FD3-46E4-BB0F-97F27B5DF786}" srcId="{3C241E7E-47DE-4B07-A866-86274DDCD4D8}" destId="{2BC15A0F-80AD-4AA5-977A-1445AB269292}" srcOrd="4" destOrd="0" parTransId="{BF8406C3-3655-4074-B31D-333CE56D21E8}" sibTransId="{F676C5AC-991F-4551-8680-51CB94A076E9}"/>
    <dgm:cxn modelId="{104505C9-9A2D-4AE3-944E-A87C5C3D8F11}" type="presOf" srcId="{2BC15A0F-80AD-4AA5-977A-1445AB269292}" destId="{AABA709D-D5C8-40D2-B845-CE1EB6B9534D}" srcOrd="1" destOrd="0" presId="urn:microsoft.com/office/officeart/2005/8/layout/list1"/>
    <dgm:cxn modelId="{EEC106CD-16AA-401E-81D6-35018726F411}" srcId="{3C241E7E-47DE-4B07-A866-86274DDCD4D8}" destId="{A1A318DA-0301-479A-9DBA-BA4AA6B3B450}" srcOrd="1" destOrd="0" parTransId="{F855B93E-97F7-401A-873A-806035E0B311}" sibTransId="{4D1D0E4D-E3A0-447B-8F50-AD355E8F76B5}"/>
    <dgm:cxn modelId="{F7381FEE-81FE-4CF1-88D6-6417E7C5E2A2}" type="presOf" srcId="{A1A318DA-0301-479A-9DBA-BA4AA6B3B450}" destId="{209959EA-66B8-477B-86EC-1F4D969C87C3}" srcOrd="1" destOrd="0" presId="urn:microsoft.com/office/officeart/2005/8/layout/list1"/>
    <dgm:cxn modelId="{98C197EF-7DD4-4C14-AC6F-07130152637E}" srcId="{3C241E7E-47DE-4B07-A866-86274DDCD4D8}" destId="{20729A44-D53D-425E-AE17-137268678120}" srcOrd="5" destOrd="0" parTransId="{A15AF729-0E98-423A-8FE2-B71500D66AA2}" sibTransId="{8B2C36F0-2742-42AF-99DB-C7AE3A95AADA}"/>
    <dgm:cxn modelId="{37AAA1F5-EA25-4304-853D-B3E1159DCEA4}" srcId="{3C241E7E-47DE-4B07-A866-86274DDCD4D8}" destId="{AFA8FF24-905B-4E19-8EE5-8676D944CD27}" srcOrd="2" destOrd="0" parTransId="{C5ED3031-8975-49BB-9B0A-4B6C8B27460F}" sibTransId="{BC2E099E-79C7-490D-A61D-40C1D11180F5}"/>
    <dgm:cxn modelId="{2B59C9F9-8AF1-4021-A79D-0F2AC62FB503}" type="presOf" srcId="{20729A44-D53D-425E-AE17-137268678120}" destId="{99912BC1-0686-4B12-B89E-A51577EE180F}" srcOrd="1" destOrd="0" presId="urn:microsoft.com/office/officeart/2005/8/layout/list1"/>
    <dgm:cxn modelId="{708F94FA-F99C-42B6-B4ED-E00AC3010BDD}" srcId="{3C241E7E-47DE-4B07-A866-86274DDCD4D8}" destId="{9B79BF7E-9125-4321-801C-BBC15F10F36E}" srcOrd="3" destOrd="0" parTransId="{9A907457-27C5-4F7F-ABAB-10C039D7270C}" sibTransId="{D4C6EF12-0ABE-4C8E-B385-2A2697AD6D5B}"/>
    <dgm:cxn modelId="{D2F0263F-FA58-4740-9F59-1D473D7DB097}" type="presParOf" srcId="{4BCCD41F-E4D7-44A9-B9BB-A94F49B32C4F}" destId="{9C701936-1718-4DCE-A42B-21A289CB6642}" srcOrd="0" destOrd="0" presId="urn:microsoft.com/office/officeart/2005/8/layout/list1"/>
    <dgm:cxn modelId="{8CEE04AF-85A8-4D71-80BA-339D4FBF0084}" type="presParOf" srcId="{9C701936-1718-4DCE-A42B-21A289CB6642}" destId="{8E0C1019-5D94-400B-A245-507F5021CA14}" srcOrd="0" destOrd="0" presId="urn:microsoft.com/office/officeart/2005/8/layout/list1"/>
    <dgm:cxn modelId="{6B6AA235-8A1C-4DD3-8C58-2C87B5FBCFF6}" type="presParOf" srcId="{9C701936-1718-4DCE-A42B-21A289CB6642}" destId="{60D7DE6A-F47D-49B2-B1E8-1F7E9C910B25}" srcOrd="1" destOrd="0" presId="urn:microsoft.com/office/officeart/2005/8/layout/list1"/>
    <dgm:cxn modelId="{1C58B5D8-D391-46DF-883C-DD569D798EF6}" type="presParOf" srcId="{4BCCD41F-E4D7-44A9-B9BB-A94F49B32C4F}" destId="{010C16E8-5BF5-4320-BAC6-F2A08E53519F}" srcOrd="1" destOrd="0" presId="urn:microsoft.com/office/officeart/2005/8/layout/list1"/>
    <dgm:cxn modelId="{E18D27C9-D2BB-4331-BDF2-1EE41F979090}" type="presParOf" srcId="{4BCCD41F-E4D7-44A9-B9BB-A94F49B32C4F}" destId="{9F2C89AF-50CA-4908-8490-AF86BB64D964}" srcOrd="2" destOrd="0" presId="urn:microsoft.com/office/officeart/2005/8/layout/list1"/>
    <dgm:cxn modelId="{2D3FEE67-8B10-47A1-819C-2730B756D9E1}" type="presParOf" srcId="{4BCCD41F-E4D7-44A9-B9BB-A94F49B32C4F}" destId="{91753975-54AB-45DD-9AE1-D1CDB23C02DC}" srcOrd="3" destOrd="0" presId="urn:microsoft.com/office/officeart/2005/8/layout/list1"/>
    <dgm:cxn modelId="{B9635EF5-14AF-4709-B818-05F1D49B7B99}" type="presParOf" srcId="{4BCCD41F-E4D7-44A9-B9BB-A94F49B32C4F}" destId="{9FB3C544-5BC0-48C4-8632-3BB5E305DD27}" srcOrd="4" destOrd="0" presId="urn:microsoft.com/office/officeart/2005/8/layout/list1"/>
    <dgm:cxn modelId="{18E7DD3D-A258-4E06-9BD5-D0F41F6B3038}" type="presParOf" srcId="{9FB3C544-5BC0-48C4-8632-3BB5E305DD27}" destId="{30C44A0A-267B-4629-8290-BF1161D300B6}" srcOrd="0" destOrd="0" presId="urn:microsoft.com/office/officeart/2005/8/layout/list1"/>
    <dgm:cxn modelId="{D89B7E42-BFB8-4CEE-899C-CDC82AEB1288}" type="presParOf" srcId="{9FB3C544-5BC0-48C4-8632-3BB5E305DD27}" destId="{209959EA-66B8-477B-86EC-1F4D969C87C3}" srcOrd="1" destOrd="0" presId="urn:microsoft.com/office/officeart/2005/8/layout/list1"/>
    <dgm:cxn modelId="{AE5E5AAE-7A8E-4C78-9ABD-1ECDD36A4F0C}" type="presParOf" srcId="{4BCCD41F-E4D7-44A9-B9BB-A94F49B32C4F}" destId="{6780B716-73BD-4862-A3F1-83EBED54A288}" srcOrd="5" destOrd="0" presId="urn:microsoft.com/office/officeart/2005/8/layout/list1"/>
    <dgm:cxn modelId="{BCDB019F-D550-4135-8B05-1D2F216BDFB4}" type="presParOf" srcId="{4BCCD41F-E4D7-44A9-B9BB-A94F49B32C4F}" destId="{6D12F35E-FACB-4EAA-87C2-1BD292A47E28}" srcOrd="6" destOrd="0" presId="urn:microsoft.com/office/officeart/2005/8/layout/list1"/>
    <dgm:cxn modelId="{6525357C-EF8F-4A06-8E2B-07C340493CCE}" type="presParOf" srcId="{4BCCD41F-E4D7-44A9-B9BB-A94F49B32C4F}" destId="{DCE106A3-67A2-434E-9BF2-EE391B86CF05}" srcOrd="7" destOrd="0" presId="urn:microsoft.com/office/officeart/2005/8/layout/list1"/>
    <dgm:cxn modelId="{AE9DE6DF-186D-4427-8CF8-6AF725AAEF03}" type="presParOf" srcId="{4BCCD41F-E4D7-44A9-B9BB-A94F49B32C4F}" destId="{727FA7BD-F65D-41A2-8B70-8CA27740334E}" srcOrd="8" destOrd="0" presId="urn:microsoft.com/office/officeart/2005/8/layout/list1"/>
    <dgm:cxn modelId="{AC8DAD4E-72DC-4F8F-896B-3EC2E79F7366}" type="presParOf" srcId="{727FA7BD-F65D-41A2-8B70-8CA27740334E}" destId="{94EECE88-A8AE-4543-8268-49701AC017A0}" srcOrd="0" destOrd="0" presId="urn:microsoft.com/office/officeart/2005/8/layout/list1"/>
    <dgm:cxn modelId="{3B975482-6DCB-47ED-864E-BBC35E4B9EAE}" type="presParOf" srcId="{727FA7BD-F65D-41A2-8B70-8CA27740334E}" destId="{4A291D61-FE30-4C4A-B031-BD2794ED74D5}" srcOrd="1" destOrd="0" presId="urn:microsoft.com/office/officeart/2005/8/layout/list1"/>
    <dgm:cxn modelId="{1ABBF577-E4A3-485F-BCA5-0D44A090B1F6}" type="presParOf" srcId="{4BCCD41F-E4D7-44A9-B9BB-A94F49B32C4F}" destId="{44E3E3EE-FA22-4B6D-B7D5-C6452EE87298}" srcOrd="9" destOrd="0" presId="urn:microsoft.com/office/officeart/2005/8/layout/list1"/>
    <dgm:cxn modelId="{56C569C8-BF87-4068-9785-60F4C39D79BA}" type="presParOf" srcId="{4BCCD41F-E4D7-44A9-B9BB-A94F49B32C4F}" destId="{2DCCACBD-D6F4-46EA-9681-F98E53CC967E}" srcOrd="10" destOrd="0" presId="urn:microsoft.com/office/officeart/2005/8/layout/list1"/>
    <dgm:cxn modelId="{159A8FFA-6422-4A66-BEFF-DF39044852D9}" type="presParOf" srcId="{4BCCD41F-E4D7-44A9-B9BB-A94F49B32C4F}" destId="{78E52BF4-7E75-49D9-BEB6-7B008BC6145D}" srcOrd="11" destOrd="0" presId="urn:microsoft.com/office/officeart/2005/8/layout/list1"/>
    <dgm:cxn modelId="{D06772C2-6A3A-4545-A314-72601D4B79FF}" type="presParOf" srcId="{4BCCD41F-E4D7-44A9-B9BB-A94F49B32C4F}" destId="{81C8D884-4DA5-43AE-94C1-41942D8EBBD3}" srcOrd="12" destOrd="0" presId="urn:microsoft.com/office/officeart/2005/8/layout/list1"/>
    <dgm:cxn modelId="{D089977B-D3EB-422F-8CE5-BB828F33538F}" type="presParOf" srcId="{81C8D884-4DA5-43AE-94C1-41942D8EBBD3}" destId="{F3DB95EF-BDFE-40B4-925C-F8F114453773}" srcOrd="0" destOrd="0" presId="urn:microsoft.com/office/officeart/2005/8/layout/list1"/>
    <dgm:cxn modelId="{33E8D259-FD37-4C88-82BF-CD91B6CCDE4D}" type="presParOf" srcId="{81C8D884-4DA5-43AE-94C1-41942D8EBBD3}" destId="{1411C905-1E68-4C62-9392-8EC3731AE1FD}" srcOrd="1" destOrd="0" presId="urn:microsoft.com/office/officeart/2005/8/layout/list1"/>
    <dgm:cxn modelId="{82ACEC09-7E25-45B3-9789-72B331F2CAD2}" type="presParOf" srcId="{4BCCD41F-E4D7-44A9-B9BB-A94F49B32C4F}" destId="{4BBA3B20-822F-4205-8104-64CB5799844D}" srcOrd="13" destOrd="0" presId="urn:microsoft.com/office/officeart/2005/8/layout/list1"/>
    <dgm:cxn modelId="{F5561588-F359-4771-B1A3-DC3C6A00DBAE}" type="presParOf" srcId="{4BCCD41F-E4D7-44A9-B9BB-A94F49B32C4F}" destId="{A567CF0A-C78E-451F-9F47-BFEA71B3FC47}" srcOrd="14" destOrd="0" presId="urn:microsoft.com/office/officeart/2005/8/layout/list1"/>
    <dgm:cxn modelId="{FEDDCEF0-908A-4DAD-A835-FC95F472EC1E}" type="presParOf" srcId="{4BCCD41F-E4D7-44A9-B9BB-A94F49B32C4F}" destId="{EB6DC773-91F7-416D-BB58-779FADE932A0}" srcOrd="15" destOrd="0" presId="urn:microsoft.com/office/officeart/2005/8/layout/list1"/>
    <dgm:cxn modelId="{D3175067-E9F8-497B-899D-205D6144E092}" type="presParOf" srcId="{4BCCD41F-E4D7-44A9-B9BB-A94F49B32C4F}" destId="{A349ED3D-E5D6-4F38-94C9-EB224CF2BC34}" srcOrd="16" destOrd="0" presId="urn:microsoft.com/office/officeart/2005/8/layout/list1"/>
    <dgm:cxn modelId="{E8AEF95B-185C-43FF-9A30-56B278881772}" type="presParOf" srcId="{A349ED3D-E5D6-4F38-94C9-EB224CF2BC34}" destId="{70F75D6D-424F-40DC-9C81-6D32F3D4040D}" srcOrd="0" destOrd="0" presId="urn:microsoft.com/office/officeart/2005/8/layout/list1"/>
    <dgm:cxn modelId="{2BFCA609-B008-46D1-B668-EB5F6FCFC3D4}" type="presParOf" srcId="{A349ED3D-E5D6-4F38-94C9-EB224CF2BC34}" destId="{AABA709D-D5C8-40D2-B845-CE1EB6B9534D}" srcOrd="1" destOrd="0" presId="urn:microsoft.com/office/officeart/2005/8/layout/list1"/>
    <dgm:cxn modelId="{B4AC10F9-EE4B-44F6-AE7F-A6D005891F07}" type="presParOf" srcId="{4BCCD41F-E4D7-44A9-B9BB-A94F49B32C4F}" destId="{419C2FC1-D074-40D1-8B14-C48C646B85CF}" srcOrd="17" destOrd="0" presId="urn:microsoft.com/office/officeart/2005/8/layout/list1"/>
    <dgm:cxn modelId="{0E399033-79A0-4E37-A8A1-5AFAD195CD14}" type="presParOf" srcId="{4BCCD41F-E4D7-44A9-B9BB-A94F49B32C4F}" destId="{48EE4B41-96D4-4A6A-AE52-7BC5C36101F9}" srcOrd="18" destOrd="0" presId="urn:microsoft.com/office/officeart/2005/8/layout/list1"/>
    <dgm:cxn modelId="{4D0956F7-7456-4865-884A-245DFD9DFB27}" type="presParOf" srcId="{4BCCD41F-E4D7-44A9-B9BB-A94F49B32C4F}" destId="{7DE85047-78E5-421C-A9E0-26B2DF64F053}" srcOrd="19" destOrd="0" presId="urn:microsoft.com/office/officeart/2005/8/layout/list1"/>
    <dgm:cxn modelId="{2668CAF2-6BD0-44D9-B093-6316607CFED5}" type="presParOf" srcId="{4BCCD41F-E4D7-44A9-B9BB-A94F49B32C4F}" destId="{11A9E058-2DF6-4A6E-829A-D09BBF5858ED}" srcOrd="20" destOrd="0" presId="urn:microsoft.com/office/officeart/2005/8/layout/list1"/>
    <dgm:cxn modelId="{ED169DF6-050F-4BAB-B510-C4D643A8E939}" type="presParOf" srcId="{11A9E058-2DF6-4A6E-829A-D09BBF5858ED}" destId="{BFA6746E-BDA4-4C24-BCBB-25EA98F09B45}" srcOrd="0" destOrd="0" presId="urn:microsoft.com/office/officeart/2005/8/layout/list1"/>
    <dgm:cxn modelId="{EA54C70B-7DD4-4645-BD92-D02447F22C1A}" type="presParOf" srcId="{11A9E058-2DF6-4A6E-829A-D09BBF5858ED}" destId="{99912BC1-0686-4B12-B89E-A51577EE180F}" srcOrd="1" destOrd="0" presId="urn:microsoft.com/office/officeart/2005/8/layout/list1"/>
    <dgm:cxn modelId="{A3E5B9DE-FE5C-454F-818C-6BA6D6FEE6B4}" type="presParOf" srcId="{4BCCD41F-E4D7-44A9-B9BB-A94F49B32C4F}" destId="{38EB2517-06C5-4211-8D1C-2D08CA656386}" srcOrd="21" destOrd="0" presId="urn:microsoft.com/office/officeart/2005/8/layout/list1"/>
    <dgm:cxn modelId="{D231403A-E325-4EAD-B63F-46D59C36D987}" type="presParOf" srcId="{4BCCD41F-E4D7-44A9-B9BB-A94F49B32C4F}" destId="{F92962A0-B613-46DD-8BBD-283C9D84F3C4}" srcOrd="22" destOrd="0" presId="urn:microsoft.com/office/officeart/2005/8/layout/list1"/>
    <dgm:cxn modelId="{E87CCD6F-6641-4A2A-81EC-A7A76730D1DC}" type="presParOf" srcId="{4BCCD41F-E4D7-44A9-B9BB-A94F49B32C4F}" destId="{4B07E285-81CE-4517-BA3B-5B411C19D238}" srcOrd="23" destOrd="0" presId="urn:microsoft.com/office/officeart/2005/8/layout/list1"/>
    <dgm:cxn modelId="{C1C9E73F-B6BD-4C52-9152-E87ED0176346}" type="presParOf" srcId="{4BCCD41F-E4D7-44A9-B9BB-A94F49B32C4F}" destId="{0CD4B20C-C77E-4745-BF5C-9AB4836C7677}" srcOrd="24" destOrd="0" presId="urn:microsoft.com/office/officeart/2005/8/layout/list1"/>
    <dgm:cxn modelId="{59A5B8F7-8904-4E19-A61D-AED5FA9148A2}" type="presParOf" srcId="{0CD4B20C-C77E-4745-BF5C-9AB4836C7677}" destId="{0888879A-188B-41D6-AC3C-9574A0E6E4E3}" srcOrd="0" destOrd="0" presId="urn:microsoft.com/office/officeart/2005/8/layout/list1"/>
    <dgm:cxn modelId="{F01AC84D-C9C2-4026-9725-0F807A50E3E2}" type="presParOf" srcId="{0CD4B20C-C77E-4745-BF5C-9AB4836C7677}" destId="{AE568668-7473-451D-B7FA-14A4B3CE1247}" srcOrd="1" destOrd="0" presId="urn:microsoft.com/office/officeart/2005/8/layout/list1"/>
    <dgm:cxn modelId="{1E492C15-A9E2-40C5-B41E-D3A3C0AF8064}" type="presParOf" srcId="{4BCCD41F-E4D7-44A9-B9BB-A94F49B32C4F}" destId="{BB9F6E70-29F1-475F-868C-75C666EC6465}" srcOrd="25" destOrd="0" presId="urn:microsoft.com/office/officeart/2005/8/layout/list1"/>
    <dgm:cxn modelId="{96849DAD-C5B9-4A37-9DE7-6BEBF5AC38DA}" type="presParOf" srcId="{4BCCD41F-E4D7-44A9-B9BB-A94F49B32C4F}" destId="{467240BD-8A42-4A3E-993E-E41AE0936353}"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FADA9D-1FFF-4A8F-83FA-6CD69F4AF2D5}" type="doc">
      <dgm:prSet loTypeId="urn:microsoft.com/office/officeart/2005/8/layout/radial1" loCatId="cycle" qsTypeId="urn:microsoft.com/office/officeart/2005/8/quickstyle/3d1" qsCatId="3D" csTypeId="urn:microsoft.com/office/officeart/2005/8/colors/colorful4" csCatId="colorful" phldr="1"/>
      <dgm:spPr/>
      <dgm:t>
        <a:bodyPr/>
        <a:lstStyle/>
        <a:p>
          <a:endParaRPr lang="es-PE"/>
        </a:p>
      </dgm:t>
    </dgm:pt>
    <dgm:pt modelId="{1164CBC3-6112-4996-9745-B2494E701991}">
      <dgm:prSet phldrT="[Texto]" custT="1"/>
      <dgm:spPr/>
      <dgm:t>
        <a:bodyPr/>
        <a:lstStyle/>
        <a:p>
          <a:r>
            <a:rPr lang="es-PE" sz="1800" b="1">
              <a:solidFill>
                <a:sysClr val="windowText" lastClr="000000"/>
              </a:solidFill>
              <a:latin typeface="+mj-lt"/>
              <a:cs typeface="Times New Roman" panose="02020603050405020304" pitchFamily="18" charset="0"/>
            </a:rPr>
            <a:t>VOLADURA CONTROLADA</a:t>
          </a:r>
        </a:p>
      </dgm:t>
    </dgm:pt>
    <dgm:pt modelId="{95E7F90F-B603-4BE7-876E-81617B9A29A8}" type="parTrans" cxnId="{321E0C06-8512-4F0E-962B-34E0B7D2E617}">
      <dgm:prSet/>
      <dgm:spPr/>
      <dgm:t>
        <a:bodyPr/>
        <a:lstStyle/>
        <a:p>
          <a:endParaRPr lang="es-PE" sz="1200">
            <a:solidFill>
              <a:sysClr val="windowText" lastClr="000000"/>
            </a:solidFill>
            <a:latin typeface="+mj-lt"/>
            <a:cs typeface="Times New Roman" panose="02020603050405020304" pitchFamily="18" charset="0"/>
          </a:endParaRPr>
        </a:p>
      </dgm:t>
    </dgm:pt>
    <dgm:pt modelId="{EB864661-24B5-4C8D-9F8D-E5EA188AAE55}" type="sibTrans" cxnId="{321E0C06-8512-4F0E-962B-34E0B7D2E617}">
      <dgm:prSet/>
      <dgm:spPr/>
      <dgm:t>
        <a:bodyPr/>
        <a:lstStyle/>
        <a:p>
          <a:endParaRPr lang="es-PE" sz="1200">
            <a:solidFill>
              <a:sysClr val="windowText" lastClr="000000"/>
            </a:solidFill>
            <a:latin typeface="+mj-lt"/>
            <a:cs typeface="Times New Roman" panose="02020603050405020304" pitchFamily="18" charset="0"/>
          </a:endParaRPr>
        </a:p>
      </dgm:t>
    </dgm:pt>
    <dgm:pt modelId="{1BD0614B-F6AA-4E35-9ECC-0D417A41BB16}">
      <dgm:prSet phldrT="[Texto]" custT="1"/>
      <dgm:spPr/>
      <dgm:t>
        <a:bodyPr/>
        <a:lstStyle/>
        <a:p>
          <a:r>
            <a:rPr lang="es-PE" sz="1200">
              <a:solidFill>
                <a:sysClr val="windowText" lastClr="000000"/>
              </a:solidFill>
              <a:latin typeface="+mj-lt"/>
              <a:cs typeface="Times New Roman" panose="02020603050405020304" pitchFamily="18" charset="0"/>
            </a:rPr>
            <a:t>Perforación en línea</a:t>
          </a:r>
        </a:p>
      </dgm:t>
    </dgm:pt>
    <dgm:pt modelId="{54F39073-095B-4147-BA91-2366DA178E10}" type="parTrans" cxnId="{BB9E26EA-1A2C-450A-9171-F0CC6E466254}">
      <dgm:prSet custT="1"/>
      <dgm:spPr/>
      <dgm:t>
        <a:bodyPr/>
        <a:lstStyle/>
        <a:p>
          <a:endParaRPr lang="es-PE" sz="1200">
            <a:solidFill>
              <a:sysClr val="windowText" lastClr="000000"/>
            </a:solidFill>
            <a:latin typeface="+mj-lt"/>
            <a:cs typeface="Times New Roman" panose="02020603050405020304" pitchFamily="18" charset="0"/>
          </a:endParaRPr>
        </a:p>
      </dgm:t>
    </dgm:pt>
    <dgm:pt modelId="{BB500BE2-DA7E-464A-8C3B-D777F12B126F}" type="sibTrans" cxnId="{BB9E26EA-1A2C-450A-9171-F0CC6E466254}">
      <dgm:prSet/>
      <dgm:spPr/>
      <dgm:t>
        <a:bodyPr/>
        <a:lstStyle/>
        <a:p>
          <a:endParaRPr lang="es-PE" sz="1200">
            <a:solidFill>
              <a:sysClr val="windowText" lastClr="000000"/>
            </a:solidFill>
            <a:latin typeface="+mj-lt"/>
            <a:cs typeface="Times New Roman" panose="02020603050405020304" pitchFamily="18" charset="0"/>
          </a:endParaRPr>
        </a:p>
      </dgm:t>
    </dgm:pt>
    <dgm:pt modelId="{4318C954-6B7C-4AAD-AE9C-498FDCB91D7C}">
      <dgm:prSet phldrT="[Texto]" custT="1"/>
      <dgm:spPr/>
      <dgm:t>
        <a:bodyPr/>
        <a:lstStyle/>
        <a:p>
          <a:r>
            <a:rPr lang="es-PE" sz="1200" dirty="0">
              <a:solidFill>
                <a:sysClr val="windowText" lastClr="000000"/>
              </a:solidFill>
              <a:latin typeface="+mj-lt"/>
              <a:cs typeface="Times New Roman" panose="02020603050405020304" pitchFamily="18" charset="0"/>
            </a:rPr>
            <a:t>Pre corte </a:t>
          </a:r>
        </a:p>
      </dgm:t>
    </dgm:pt>
    <dgm:pt modelId="{828EE558-448A-4765-8BE2-7CC5D93F5BCE}" type="parTrans" cxnId="{3D4F7418-2586-4215-9AD2-C70C273B32F7}">
      <dgm:prSet custT="1"/>
      <dgm:spPr/>
      <dgm:t>
        <a:bodyPr/>
        <a:lstStyle/>
        <a:p>
          <a:endParaRPr lang="es-PE" sz="1200">
            <a:solidFill>
              <a:sysClr val="windowText" lastClr="000000"/>
            </a:solidFill>
            <a:latin typeface="+mj-lt"/>
            <a:cs typeface="Times New Roman" panose="02020603050405020304" pitchFamily="18" charset="0"/>
          </a:endParaRPr>
        </a:p>
      </dgm:t>
    </dgm:pt>
    <dgm:pt modelId="{755755FA-C851-4D93-84BA-E104044BDA0F}" type="sibTrans" cxnId="{3D4F7418-2586-4215-9AD2-C70C273B32F7}">
      <dgm:prSet/>
      <dgm:spPr/>
      <dgm:t>
        <a:bodyPr/>
        <a:lstStyle/>
        <a:p>
          <a:endParaRPr lang="es-PE" sz="1200">
            <a:solidFill>
              <a:sysClr val="windowText" lastClr="000000"/>
            </a:solidFill>
            <a:latin typeface="+mj-lt"/>
            <a:cs typeface="Times New Roman" panose="02020603050405020304" pitchFamily="18" charset="0"/>
          </a:endParaRPr>
        </a:p>
      </dgm:t>
    </dgm:pt>
    <dgm:pt modelId="{019C45BD-6E87-4B89-A622-9A200A6DE1BA}">
      <dgm:prSet phldrT="[Texto]" custT="1"/>
      <dgm:spPr/>
      <dgm:t>
        <a:bodyPr/>
        <a:lstStyle/>
        <a:p>
          <a:r>
            <a:rPr lang="es-PE" sz="1200">
              <a:solidFill>
                <a:sysClr val="windowText" lastClr="000000"/>
              </a:solidFill>
              <a:latin typeface="+mj-lt"/>
              <a:cs typeface="Times New Roman" panose="02020603050405020304" pitchFamily="18" charset="0"/>
            </a:rPr>
            <a:t>Precorte con espac. de aire</a:t>
          </a:r>
        </a:p>
      </dgm:t>
    </dgm:pt>
    <dgm:pt modelId="{9188DF06-5E65-4D0E-8AEB-8A1A542EDE5B}" type="parTrans" cxnId="{B9171B18-4DD9-4DF8-8F32-E5E5AE604673}">
      <dgm:prSet custT="1"/>
      <dgm:spPr/>
      <dgm:t>
        <a:bodyPr/>
        <a:lstStyle/>
        <a:p>
          <a:endParaRPr lang="es-PE" sz="1200">
            <a:solidFill>
              <a:sysClr val="windowText" lastClr="000000"/>
            </a:solidFill>
            <a:latin typeface="+mj-lt"/>
            <a:cs typeface="Times New Roman" panose="02020603050405020304" pitchFamily="18" charset="0"/>
          </a:endParaRPr>
        </a:p>
      </dgm:t>
    </dgm:pt>
    <dgm:pt modelId="{92966628-4338-40FB-8133-C8C106184669}" type="sibTrans" cxnId="{B9171B18-4DD9-4DF8-8F32-E5E5AE604673}">
      <dgm:prSet/>
      <dgm:spPr/>
      <dgm:t>
        <a:bodyPr/>
        <a:lstStyle/>
        <a:p>
          <a:endParaRPr lang="es-PE" sz="1200">
            <a:solidFill>
              <a:sysClr val="windowText" lastClr="000000"/>
            </a:solidFill>
            <a:latin typeface="+mj-lt"/>
            <a:cs typeface="Times New Roman" panose="02020603050405020304" pitchFamily="18" charset="0"/>
          </a:endParaRPr>
        </a:p>
      </dgm:t>
    </dgm:pt>
    <dgm:pt modelId="{FFDCE8C6-D1A5-46F5-BCF8-E5B8CCD050AE}">
      <dgm:prSet phldrT="[Texto]" custT="1"/>
      <dgm:spPr/>
      <dgm:t>
        <a:bodyPr/>
        <a:lstStyle/>
        <a:p>
          <a:r>
            <a:rPr lang="es-PE" sz="1200">
              <a:solidFill>
                <a:sysClr val="windowText" lastClr="000000"/>
              </a:solidFill>
              <a:latin typeface="+mj-lt"/>
              <a:cs typeface="Times New Roman" panose="02020603050405020304" pitchFamily="18" charset="0"/>
            </a:rPr>
            <a:t>Voladura de recorte</a:t>
          </a:r>
        </a:p>
      </dgm:t>
    </dgm:pt>
    <dgm:pt modelId="{7C1EAB69-F390-4DCF-B0C8-39A5AD4197AD}" type="parTrans" cxnId="{0BB42041-CF58-46FE-8348-718964768D90}">
      <dgm:prSet custT="1"/>
      <dgm:spPr/>
      <dgm:t>
        <a:bodyPr/>
        <a:lstStyle/>
        <a:p>
          <a:endParaRPr lang="es-PE" sz="1200">
            <a:solidFill>
              <a:sysClr val="windowText" lastClr="000000"/>
            </a:solidFill>
            <a:latin typeface="+mj-lt"/>
            <a:cs typeface="Times New Roman" panose="02020603050405020304" pitchFamily="18" charset="0"/>
          </a:endParaRPr>
        </a:p>
      </dgm:t>
    </dgm:pt>
    <dgm:pt modelId="{5DE17DC5-9229-4286-AE43-52AF1A66633C}" type="sibTrans" cxnId="{0BB42041-CF58-46FE-8348-718964768D90}">
      <dgm:prSet/>
      <dgm:spPr/>
      <dgm:t>
        <a:bodyPr/>
        <a:lstStyle/>
        <a:p>
          <a:endParaRPr lang="es-PE" sz="1200">
            <a:solidFill>
              <a:sysClr val="windowText" lastClr="000000"/>
            </a:solidFill>
            <a:latin typeface="+mj-lt"/>
            <a:cs typeface="Times New Roman" panose="02020603050405020304" pitchFamily="18" charset="0"/>
          </a:endParaRPr>
        </a:p>
      </dgm:t>
    </dgm:pt>
    <dgm:pt modelId="{70ABCBE0-E830-4164-902E-B9E7B45D623C}">
      <dgm:prSet phldrT="[Texto]" custT="1"/>
      <dgm:spPr/>
      <dgm:t>
        <a:bodyPr/>
        <a:lstStyle/>
        <a:p>
          <a:r>
            <a:rPr lang="es-PE" sz="1200">
              <a:solidFill>
                <a:sysClr val="windowText" lastClr="000000"/>
              </a:solidFill>
              <a:latin typeface="+mj-lt"/>
              <a:cs typeface="Times New Roman" panose="02020603050405020304" pitchFamily="18" charset="0"/>
            </a:rPr>
            <a:t>Voladura lisa.</a:t>
          </a:r>
        </a:p>
      </dgm:t>
    </dgm:pt>
    <dgm:pt modelId="{0410FED8-C434-45C1-909F-160371C620D2}" type="parTrans" cxnId="{5D554BF2-43F0-490C-94DE-98F5827CDB4F}">
      <dgm:prSet custT="1"/>
      <dgm:spPr/>
      <dgm:t>
        <a:bodyPr/>
        <a:lstStyle/>
        <a:p>
          <a:endParaRPr lang="es-PE" sz="1200">
            <a:solidFill>
              <a:sysClr val="windowText" lastClr="000000"/>
            </a:solidFill>
            <a:latin typeface="+mj-lt"/>
            <a:cs typeface="Times New Roman" panose="02020603050405020304" pitchFamily="18" charset="0"/>
          </a:endParaRPr>
        </a:p>
      </dgm:t>
    </dgm:pt>
    <dgm:pt modelId="{105C57F4-54A9-40D3-8614-86DCDA8D6C53}" type="sibTrans" cxnId="{5D554BF2-43F0-490C-94DE-98F5827CDB4F}">
      <dgm:prSet/>
      <dgm:spPr/>
      <dgm:t>
        <a:bodyPr/>
        <a:lstStyle/>
        <a:p>
          <a:endParaRPr lang="es-PE" sz="1200">
            <a:solidFill>
              <a:sysClr val="windowText" lastClr="000000"/>
            </a:solidFill>
            <a:latin typeface="+mj-lt"/>
            <a:cs typeface="Times New Roman" panose="02020603050405020304" pitchFamily="18" charset="0"/>
          </a:endParaRPr>
        </a:p>
      </dgm:t>
    </dgm:pt>
    <dgm:pt modelId="{A324153B-FA61-4A55-AA77-8C90D922FC72}">
      <dgm:prSet phldrT="[Texto]" custT="1"/>
      <dgm:spPr/>
      <dgm:t>
        <a:bodyPr/>
        <a:lstStyle/>
        <a:p>
          <a:r>
            <a:rPr lang="es-PE" sz="1200">
              <a:solidFill>
                <a:sysClr val="windowText" lastClr="000000"/>
              </a:solidFill>
              <a:latin typeface="+mj-lt"/>
              <a:cs typeface="Times New Roman" panose="02020603050405020304" pitchFamily="18" charset="0"/>
            </a:rPr>
            <a:t>Voladura suave.</a:t>
          </a:r>
        </a:p>
      </dgm:t>
    </dgm:pt>
    <dgm:pt modelId="{0FDFCC08-FEDD-4634-8BEC-5DFC420B7500}" type="parTrans" cxnId="{547D3DB4-CD73-4184-BC9D-7CD699B0C3C8}">
      <dgm:prSet custT="1"/>
      <dgm:spPr/>
      <dgm:t>
        <a:bodyPr/>
        <a:lstStyle/>
        <a:p>
          <a:endParaRPr lang="es-PE" sz="1200">
            <a:solidFill>
              <a:sysClr val="windowText" lastClr="000000"/>
            </a:solidFill>
            <a:latin typeface="+mj-lt"/>
            <a:cs typeface="Times New Roman" panose="02020603050405020304" pitchFamily="18" charset="0"/>
          </a:endParaRPr>
        </a:p>
      </dgm:t>
    </dgm:pt>
    <dgm:pt modelId="{68A7116A-B61D-46E2-BA99-E8E871D543EA}" type="sibTrans" cxnId="{547D3DB4-CD73-4184-BC9D-7CD699B0C3C8}">
      <dgm:prSet/>
      <dgm:spPr/>
      <dgm:t>
        <a:bodyPr/>
        <a:lstStyle/>
        <a:p>
          <a:endParaRPr lang="es-PE" sz="1200">
            <a:solidFill>
              <a:sysClr val="windowText" lastClr="000000"/>
            </a:solidFill>
            <a:latin typeface="+mj-lt"/>
            <a:cs typeface="Times New Roman" panose="02020603050405020304" pitchFamily="18" charset="0"/>
          </a:endParaRPr>
        </a:p>
      </dgm:t>
    </dgm:pt>
    <dgm:pt modelId="{C40BBA66-D4B7-461F-9EBF-629D544EF2CC}">
      <dgm:prSet phldrT="[Texto]" custT="1"/>
      <dgm:spPr/>
      <dgm:t>
        <a:bodyPr/>
        <a:lstStyle/>
        <a:p>
          <a:r>
            <a:rPr lang="es-PE" sz="1200" dirty="0">
              <a:solidFill>
                <a:sysClr val="windowText" lastClr="000000"/>
              </a:solidFill>
              <a:latin typeface="+mj-lt"/>
              <a:cs typeface="Times New Roman" panose="02020603050405020304" pitchFamily="18" charset="0"/>
            </a:rPr>
            <a:t>Voladura amortiguada.</a:t>
          </a:r>
        </a:p>
      </dgm:t>
    </dgm:pt>
    <dgm:pt modelId="{63AA76E2-8D4F-4710-A9B5-0CF84108B83D}" type="parTrans" cxnId="{B88CCB67-278B-4FAB-99CA-5A1D3A2C4F25}">
      <dgm:prSet custT="1"/>
      <dgm:spPr/>
      <dgm:t>
        <a:bodyPr/>
        <a:lstStyle/>
        <a:p>
          <a:endParaRPr lang="es-PE" sz="1200">
            <a:solidFill>
              <a:sysClr val="windowText" lastClr="000000"/>
            </a:solidFill>
            <a:latin typeface="+mj-lt"/>
            <a:cs typeface="Times New Roman" panose="02020603050405020304" pitchFamily="18" charset="0"/>
          </a:endParaRPr>
        </a:p>
      </dgm:t>
    </dgm:pt>
    <dgm:pt modelId="{1249EF3F-EE69-4F2D-B33E-95719E47272D}" type="sibTrans" cxnId="{B88CCB67-278B-4FAB-99CA-5A1D3A2C4F25}">
      <dgm:prSet/>
      <dgm:spPr/>
      <dgm:t>
        <a:bodyPr/>
        <a:lstStyle/>
        <a:p>
          <a:endParaRPr lang="es-PE" sz="1200">
            <a:solidFill>
              <a:sysClr val="windowText" lastClr="000000"/>
            </a:solidFill>
            <a:latin typeface="+mj-lt"/>
            <a:cs typeface="Times New Roman" panose="02020603050405020304" pitchFamily="18" charset="0"/>
          </a:endParaRPr>
        </a:p>
      </dgm:t>
    </dgm:pt>
    <dgm:pt modelId="{A5E94C3B-06D8-4A49-8158-1449071CA579}" type="pres">
      <dgm:prSet presAssocID="{54FADA9D-1FFF-4A8F-83FA-6CD69F4AF2D5}" presName="cycle" presStyleCnt="0">
        <dgm:presLayoutVars>
          <dgm:chMax val="1"/>
          <dgm:dir/>
          <dgm:animLvl val="ctr"/>
          <dgm:resizeHandles val="exact"/>
        </dgm:presLayoutVars>
      </dgm:prSet>
      <dgm:spPr/>
    </dgm:pt>
    <dgm:pt modelId="{9F689140-C117-4FA7-868B-CA491A18A451}" type="pres">
      <dgm:prSet presAssocID="{1164CBC3-6112-4996-9745-B2494E701991}" presName="centerShape" presStyleLbl="node0" presStyleIdx="0" presStyleCnt="1" custScaleX="150679" custScaleY="140841" custLinFactNeighborY="-441"/>
      <dgm:spPr/>
    </dgm:pt>
    <dgm:pt modelId="{48EDE508-E863-4C21-ADB2-8FEEC0BA9F39}" type="pres">
      <dgm:prSet presAssocID="{54F39073-095B-4147-BA91-2366DA178E10}" presName="Name9" presStyleLbl="parChTrans1D2" presStyleIdx="0" presStyleCnt="7"/>
      <dgm:spPr/>
    </dgm:pt>
    <dgm:pt modelId="{EE863B64-FADB-462D-91B6-56AFAE93A8D4}" type="pres">
      <dgm:prSet presAssocID="{54F39073-095B-4147-BA91-2366DA178E10}" presName="connTx" presStyleLbl="parChTrans1D2" presStyleIdx="0" presStyleCnt="7"/>
      <dgm:spPr/>
    </dgm:pt>
    <dgm:pt modelId="{48840A91-8DB1-4620-B71E-F47B3AE12FC7}" type="pres">
      <dgm:prSet presAssocID="{1BD0614B-F6AA-4E35-9ECC-0D417A41BB16}" presName="node" presStyleLbl="node1" presStyleIdx="0" presStyleCnt="7">
        <dgm:presLayoutVars>
          <dgm:bulletEnabled val="1"/>
        </dgm:presLayoutVars>
      </dgm:prSet>
      <dgm:spPr/>
    </dgm:pt>
    <dgm:pt modelId="{FAAD9CD0-4C1F-43AB-8003-8AA3DC26D840}" type="pres">
      <dgm:prSet presAssocID="{828EE558-448A-4765-8BE2-7CC5D93F5BCE}" presName="Name9" presStyleLbl="parChTrans1D2" presStyleIdx="1" presStyleCnt="7"/>
      <dgm:spPr/>
    </dgm:pt>
    <dgm:pt modelId="{2CFF094E-FB4C-452E-8CD7-53C9B85BDB19}" type="pres">
      <dgm:prSet presAssocID="{828EE558-448A-4765-8BE2-7CC5D93F5BCE}" presName="connTx" presStyleLbl="parChTrans1D2" presStyleIdx="1" presStyleCnt="7"/>
      <dgm:spPr/>
    </dgm:pt>
    <dgm:pt modelId="{D136CBE8-8DED-44C7-81EE-B5D022561649}" type="pres">
      <dgm:prSet presAssocID="{4318C954-6B7C-4AAD-AE9C-498FDCB91D7C}" presName="node" presStyleLbl="node1" presStyleIdx="1" presStyleCnt="7">
        <dgm:presLayoutVars>
          <dgm:bulletEnabled val="1"/>
        </dgm:presLayoutVars>
      </dgm:prSet>
      <dgm:spPr/>
    </dgm:pt>
    <dgm:pt modelId="{5B47F1F5-AD9B-4AAA-A5D6-CD2281CE3B97}" type="pres">
      <dgm:prSet presAssocID="{9188DF06-5E65-4D0E-8AEB-8A1A542EDE5B}" presName="Name9" presStyleLbl="parChTrans1D2" presStyleIdx="2" presStyleCnt="7"/>
      <dgm:spPr/>
    </dgm:pt>
    <dgm:pt modelId="{70D3D1FD-1D73-4B6B-9B9C-A1C04B825616}" type="pres">
      <dgm:prSet presAssocID="{9188DF06-5E65-4D0E-8AEB-8A1A542EDE5B}" presName="connTx" presStyleLbl="parChTrans1D2" presStyleIdx="2" presStyleCnt="7"/>
      <dgm:spPr/>
    </dgm:pt>
    <dgm:pt modelId="{BEE12AD3-F5B4-41E1-B228-BCD21C531A4F}" type="pres">
      <dgm:prSet presAssocID="{019C45BD-6E87-4B89-A622-9A200A6DE1BA}" presName="node" presStyleLbl="node1" presStyleIdx="2" presStyleCnt="7">
        <dgm:presLayoutVars>
          <dgm:bulletEnabled val="1"/>
        </dgm:presLayoutVars>
      </dgm:prSet>
      <dgm:spPr/>
    </dgm:pt>
    <dgm:pt modelId="{3124890A-FC20-4083-87D3-837BD7BC17A3}" type="pres">
      <dgm:prSet presAssocID="{7C1EAB69-F390-4DCF-B0C8-39A5AD4197AD}" presName="Name9" presStyleLbl="parChTrans1D2" presStyleIdx="3" presStyleCnt="7"/>
      <dgm:spPr/>
    </dgm:pt>
    <dgm:pt modelId="{1E03E7BE-20C6-471E-BE3E-6F7C332C7B0F}" type="pres">
      <dgm:prSet presAssocID="{7C1EAB69-F390-4DCF-B0C8-39A5AD4197AD}" presName="connTx" presStyleLbl="parChTrans1D2" presStyleIdx="3" presStyleCnt="7"/>
      <dgm:spPr/>
    </dgm:pt>
    <dgm:pt modelId="{B03589D4-56BA-4C33-A912-9687EF7775A6}" type="pres">
      <dgm:prSet presAssocID="{FFDCE8C6-D1A5-46F5-BCF8-E5B8CCD050AE}" presName="node" presStyleLbl="node1" presStyleIdx="3" presStyleCnt="7">
        <dgm:presLayoutVars>
          <dgm:bulletEnabled val="1"/>
        </dgm:presLayoutVars>
      </dgm:prSet>
      <dgm:spPr/>
    </dgm:pt>
    <dgm:pt modelId="{5E5A17BC-4B6A-4569-895D-77960F1170BD}" type="pres">
      <dgm:prSet presAssocID="{0410FED8-C434-45C1-909F-160371C620D2}" presName="Name9" presStyleLbl="parChTrans1D2" presStyleIdx="4" presStyleCnt="7"/>
      <dgm:spPr/>
    </dgm:pt>
    <dgm:pt modelId="{84A8F78C-3F58-41F3-A49B-4A8226743F29}" type="pres">
      <dgm:prSet presAssocID="{0410FED8-C434-45C1-909F-160371C620D2}" presName="connTx" presStyleLbl="parChTrans1D2" presStyleIdx="4" presStyleCnt="7"/>
      <dgm:spPr/>
    </dgm:pt>
    <dgm:pt modelId="{5DE45789-59B0-4E1D-A8A3-552BF3431A6A}" type="pres">
      <dgm:prSet presAssocID="{70ABCBE0-E830-4164-902E-B9E7B45D623C}" presName="node" presStyleLbl="node1" presStyleIdx="4" presStyleCnt="7">
        <dgm:presLayoutVars>
          <dgm:bulletEnabled val="1"/>
        </dgm:presLayoutVars>
      </dgm:prSet>
      <dgm:spPr/>
    </dgm:pt>
    <dgm:pt modelId="{F0CE68DA-7F34-4FB3-9FBF-589245B8F8B6}" type="pres">
      <dgm:prSet presAssocID="{0FDFCC08-FEDD-4634-8BEC-5DFC420B7500}" presName="Name9" presStyleLbl="parChTrans1D2" presStyleIdx="5" presStyleCnt="7"/>
      <dgm:spPr/>
    </dgm:pt>
    <dgm:pt modelId="{341AA76E-4BAC-4865-8473-7C8CB1AAA3BF}" type="pres">
      <dgm:prSet presAssocID="{0FDFCC08-FEDD-4634-8BEC-5DFC420B7500}" presName="connTx" presStyleLbl="parChTrans1D2" presStyleIdx="5" presStyleCnt="7"/>
      <dgm:spPr/>
    </dgm:pt>
    <dgm:pt modelId="{7B9679B0-145C-4DE8-8672-E098119C91FE}" type="pres">
      <dgm:prSet presAssocID="{A324153B-FA61-4A55-AA77-8C90D922FC72}" presName="node" presStyleLbl="node1" presStyleIdx="5" presStyleCnt="7">
        <dgm:presLayoutVars>
          <dgm:bulletEnabled val="1"/>
        </dgm:presLayoutVars>
      </dgm:prSet>
      <dgm:spPr/>
    </dgm:pt>
    <dgm:pt modelId="{71DEA19F-C9E3-484D-925E-FFCA4D7FE54B}" type="pres">
      <dgm:prSet presAssocID="{63AA76E2-8D4F-4710-A9B5-0CF84108B83D}" presName="Name9" presStyleLbl="parChTrans1D2" presStyleIdx="6" presStyleCnt="7"/>
      <dgm:spPr/>
    </dgm:pt>
    <dgm:pt modelId="{28B629CC-8C44-4D37-8547-75E3647E90E0}" type="pres">
      <dgm:prSet presAssocID="{63AA76E2-8D4F-4710-A9B5-0CF84108B83D}" presName="connTx" presStyleLbl="parChTrans1D2" presStyleIdx="6" presStyleCnt="7"/>
      <dgm:spPr/>
    </dgm:pt>
    <dgm:pt modelId="{06728115-7F5E-414D-ADA1-A837242AE22E}" type="pres">
      <dgm:prSet presAssocID="{C40BBA66-D4B7-461F-9EBF-629D544EF2CC}" presName="node" presStyleLbl="node1" presStyleIdx="6" presStyleCnt="7">
        <dgm:presLayoutVars>
          <dgm:bulletEnabled val="1"/>
        </dgm:presLayoutVars>
      </dgm:prSet>
      <dgm:spPr/>
    </dgm:pt>
  </dgm:ptLst>
  <dgm:cxnLst>
    <dgm:cxn modelId="{5914A403-6A36-41B9-94B0-CF452D81F8FC}" type="presOf" srcId="{019C45BD-6E87-4B89-A622-9A200A6DE1BA}" destId="{BEE12AD3-F5B4-41E1-B228-BCD21C531A4F}" srcOrd="0" destOrd="0" presId="urn:microsoft.com/office/officeart/2005/8/layout/radial1"/>
    <dgm:cxn modelId="{321E0C06-8512-4F0E-962B-34E0B7D2E617}" srcId="{54FADA9D-1FFF-4A8F-83FA-6CD69F4AF2D5}" destId="{1164CBC3-6112-4996-9745-B2494E701991}" srcOrd="0" destOrd="0" parTransId="{95E7F90F-B603-4BE7-876E-81617B9A29A8}" sibTransId="{EB864661-24B5-4C8D-9F8D-E5EA188AAE55}"/>
    <dgm:cxn modelId="{B8B89209-C8F2-4A5A-8FCF-CF5103317D77}" type="presOf" srcId="{0FDFCC08-FEDD-4634-8BEC-5DFC420B7500}" destId="{341AA76E-4BAC-4865-8473-7C8CB1AAA3BF}" srcOrd="1" destOrd="0" presId="urn:microsoft.com/office/officeart/2005/8/layout/radial1"/>
    <dgm:cxn modelId="{B9171B18-4DD9-4DF8-8F32-E5E5AE604673}" srcId="{1164CBC3-6112-4996-9745-B2494E701991}" destId="{019C45BD-6E87-4B89-A622-9A200A6DE1BA}" srcOrd="2" destOrd="0" parTransId="{9188DF06-5E65-4D0E-8AEB-8A1A542EDE5B}" sibTransId="{92966628-4338-40FB-8133-C8C106184669}"/>
    <dgm:cxn modelId="{3D4F7418-2586-4215-9AD2-C70C273B32F7}" srcId="{1164CBC3-6112-4996-9745-B2494E701991}" destId="{4318C954-6B7C-4AAD-AE9C-498FDCB91D7C}" srcOrd="1" destOrd="0" parTransId="{828EE558-448A-4765-8BE2-7CC5D93F5BCE}" sibTransId="{755755FA-C851-4D93-84BA-E104044BDA0F}"/>
    <dgm:cxn modelId="{9633101E-BB6B-415F-85FD-CA2C708273D8}" type="presOf" srcId="{0FDFCC08-FEDD-4634-8BEC-5DFC420B7500}" destId="{F0CE68DA-7F34-4FB3-9FBF-589245B8F8B6}" srcOrd="0" destOrd="0" presId="urn:microsoft.com/office/officeart/2005/8/layout/radial1"/>
    <dgm:cxn modelId="{9E7BC91E-3532-4A72-9431-4A3AD5408600}" type="presOf" srcId="{1BD0614B-F6AA-4E35-9ECC-0D417A41BB16}" destId="{48840A91-8DB1-4620-B71E-F47B3AE12FC7}" srcOrd="0" destOrd="0" presId="urn:microsoft.com/office/officeart/2005/8/layout/radial1"/>
    <dgm:cxn modelId="{75769222-FC53-4579-A333-CDEE81FB6CC8}" type="presOf" srcId="{C40BBA66-D4B7-461F-9EBF-629D544EF2CC}" destId="{06728115-7F5E-414D-ADA1-A837242AE22E}" srcOrd="0" destOrd="0" presId="urn:microsoft.com/office/officeart/2005/8/layout/radial1"/>
    <dgm:cxn modelId="{3C9FAC33-AD67-4641-8DBB-5B5D5DF4A872}" type="presOf" srcId="{828EE558-448A-4765-8BE2-7CC5D93F5BCE}" destId="{2CFF094E-FB4C-452E-8CD7-53C9B85BDB19}" srcOrd="1" destOrd="0" presId="urn:microsoft.com/office/officeart/2005/8/layout/radial1"/>
    <dgm:cxn modelId="{8172953A-BD70-4ED7-903F-11ED6FCCD283}" type="presOf" srcId="{70ABCBE0-E830-4164-902E-B9E7B45D623C}" destId="{5DE45789-59B0-4E1D-A8A3-552BF3431A6A}" srcOrd="0" destOrd="0" presId="urn:microsoft.com/office/officeart/2005/8/layout/radial1"/>
    <dgm:cxn modelId="{39505D3F-6542-48EB-8819-91E1E6EB4078}" type="presOf" srcId="{0410FED8-C434-45C1-909F-160371C620D2}" destId="{5E5A17BC-4B6A-4569-895D-77960F1170BD}" srcOrd="0" destOrd="0" presId="urn:microsoft.com/office/officeart/2005/8/layout/radial1"/>
    <dgm:cxn modelId="{0BB42041-CF58-46FE-8348-718964768D90}" srcId="{1164CBC3-6112-4996-9745-B2494E701991}" destId="{FFDCE8C6-D1A5-46F5-BCF8-E5B8CCD050AE}" srcOrd="3" destOrd="0" parTransId="{7C1EAB69-F390-4DCF-B0C8-39A5AD4197AD}" sibTransId="{5DE17DC5-9229-4286-AE43-52AF1A66633C}"/>
    <dgm:cxn modelId="{B88CCB67-278B-4FAB-99CA-5A1D3A2C4F25}" srcId="{1164CBC3-6112-4996-9745-B2494E701991}" destId="{C40BBA66-D4B7-461F-9EBF-629D544EF2CC}" srcOrd="6" destOrd="0" parTransId="{63AA76E2-8D4F-4710-A9B5-0CF84108B83D}" sibTransId="{1249EF3F-EE69-4F2D-B33E-95719E47272D}"/>
    <dgm:cxn modelId="{7CA8DE74-5BE5-4A50-96C5-302F2ABEEACB}" type="presOf" srcId="{54F39073-095B-4147-BA91-2366DA178E10}" destId="{48EDE508-E863-4C21-ADB2-8FEEC0BA9F39}" srcOrd="0" destOrd="0" presId="urn:microsoft.com/office/officeart/2005/8/layout/radial1"/>
    <dgm:cxn modelId="{B6850B7F-7B15-4C8C-9062-DB6AD2BF0199}" type="presOf" srcId="{4318C954-6B7C-4AAD-AE9C-498FDCB91D7C}" destId="{D136CBE8-8DED-44C7-81EE-B5D022561649}" srcOrd="0" destOrd="0" presId="urn:microsoft.com/office/officeart/2005/8/layout/radial1"/>
    <dgm:cxn modelId="{B653F3A1-EFC3-4479-8AB2-F6BE7DF23231}" type="presOf" srcId="{7C1EAB69-F390-4DCF-B0C8-39A5AD4197AD}" destId="{3124890A-FC20-4083-87D3-837BD7BC17A3}" srcOrd="0" destOrd="0" presId="urn:microsoft.com/office/officeart/2005/8/layout/radial1"/>
    <dgm:cxn modelId="{8A80BBA4-61BE-4758-BA98-86514CE0A23A}" type="presOf" srcId="{0410FED8-C434-45C1-909F-160371C620D2}" destId="{84A8F78C-3F58-41F3-A49B-4A8226743F29}" srcOrd="1" destOrd="0" presId="urn:microsoft.com/office/officeart/2005/8/layout/radial1"/>
    <dgm:cxn modelId="{202EF6A7-D38A-4B01-9CAC-70B379F92485}" type="presOf" srcId="{63AA76E2-8D4F-4710-A9B5-0CF84108B83D}" destId="{28B629CC-8C44-4D37-8547-75E3647E90E0}" srcOrd="1" destOrd="0" presId="urn:microsoft.com/office/officeart/2005/8/layout/radial1"/>
    <dgm:cxn modelId="{74C191AE-44C4-4030-B790-A318C8E14863}" type="presOf" srcId="{9188DF06-5E65-4D0E-8AEB-8A1A542EDE5B}" destId="{70D3D1FD-1D73-4B6B-9B9C-A1C04B825616}" srcOrd="1" destOrd="0" presId="urn:microsoft.com/office/officeart/2005/8/layout/radial1"/>
    <dgm:cxn modelId="{547D3DB4-CD73-4184-BC9D-7CD699B0C3C8}" srcId="{1164CBC3-6112-4996-9745-B2494E701991}" destId="{A324153B-FA61-4A55-AA77-8C90D922FC72}" srcOrd="5" destOrd="0" parTransId="{0FDFCC08-FEDD-4634-8BEC-5DFC420B7500}" sibTransId="{68A7116A-B61D-46E2-BA99-E8E871D543EA}"/>
    <dgm:cxn modelId="{B2C20CBD-3D5A-4307-AF42-2DAF57B45AA9}" type="presOf" srcId="{A324153B-FA61-4A55-AA77-8C90D922FC72}" destId="{7B9679B0-145C-4DE8-8672-E098119C91FE}" srcOrd="0" destOrd="0" presId="urn:microsoft.com/office/officeart/2005/8/layout/radial1"/>
    <dgm:cxn modelId="{7CC84FC1-05FE-43CE-BEDE-B727731A9D5D}" type="presOf" srcId="{7C1EAB69-F390-4DCF-B0C8-39A5AD4197AD}" destId="{1E03E7BE-20C6-471E-BE3E-6F7C332C7B0F}" srcOrd="1" destOrd="0" presId="urn:microsoft.com/office/officeart/2005/8/layout/radial1"/>
    <dgm:cxn modelId="{3E9560C6-A5FC-43FB-8213-802541943BEA}" type="presOf" srcId="{54F39073-095B-4147-BA91-2366DA178E10}" destId="{EE863B64-FADB-462D-91B6-56AFAE93A8D4}" srcOrd="1" destOrd="0" presId="urn:microsoft.com/office/officeart/2005/8/layout/radial1"/>
    <dgm:cxn modelId="{F9914FCC-2837-43EF-A49A-2750FF6A2557}" type="presOf" srcId="{FFDCE8C6-D1A5-46F5-BCF8-E5B8CCD050AE}" destId="{B03589D4-56BA-4C33-A912-9687EF7775A6}" srcOrd="0" destOrd="0" presId="urn:microsoft.com/office/officeart/2005/8/layout/radial1"/>
    <dgm:cxn modelId="{E292B8D4-76D2-47DB-AD78-07D7323B54EA}" type="presOf" srcId="{1164CBC3-6112-4996-9745-B2494E701991}" destId="{9F689140-C117-4FA7-868B-CA491A18A451}" srcOrd="0" destOrd="0" presId="urn:microsoft.com/office/officeart/2005/8/layout/radial1"/>
    <dgm:cxn modelId="{1F8400DB-6541-4CDF-829D-D9FC1C0D9660}" type="presOf" srcId="{63AA76E2-8D4F-4710-A9B5-0CF84108B83D}" destId="{71DEA19F-C9E3-484D-925E-FFCA4D7FE54B}" srcOrd="0" destOrd="0" presId="urn:microsoft.com/office/officeart/2005/8/layout/radial1"/>
    <dgm:cxn modelId="{EBF0ABDF-748B-4694-9DB1-6B335AD595FE}" type="presOf" srcId="{54FADA9D-1FFF-4A8F-83FA-6CD69F4AF2D5}" destId="{A5E94C3B-06D8-4A49-8158-1449071CA579}" srcOrd="0" destOrd="0" presId="urn:microsoft.com/office/officeart/2005/8/layout/radial1"/>
    <dgm:cxn modelId="{BB9E26EA-1A2C-450A-9171-F0CC6E466254}" srcId="{1164CBC3-6112-4996-9745-B2494E701991}" destId="{1BD0614B-F6AA-4E35-9ECC-0D417A41BB16}" srcOrd="0" destOrd="0" parTransId="{54F39073-095B-4147-BA91-2366DA178E10}" sibTransId="{BB500BE2-DA7E-464A-8C3B-D777F12B126F}"/>
    <dgm:cxn modelId="{CB0C12EB-A787-44B8-AA32-12DC3E1AE7CD}" type="presOf" srcId="{9188DF06-5E65-4D0E-8AEB-8A1A542EDE5B}" destId="{5B47F1F5-AD9B-4AAA-A5D6-CD2281CE3B97}" srcOrd="0" destOrd="0" presId="urn:microsoft.com/office/officeart/2005/8/layout/radial1"/>
    <dgm:cxn modelId="{5D554BF2-43F0-490C-94DE-98F5827CDB4F}" srcId="{1164CBC3-6112-4996-9745-B2494E701991}" destId="{70ABCBE0-E830-4164-902E-B9E7B45D623C}" srcOrd="4" destOrd="0" parTransId="{0410FED8-C434-45C1-909F-160371C620D2}" sibTransId="{105C57F4-54A9-40D3-8614-86DCDA8D6C53}"/>
    <dgm:cxn modelId="{2A7231FD-23C1-49C0-A126-B73BE5958ABC}" type="presOf" srcId="{828EE558-448A-4765-8BE2-7CC5D93F5BCE}" destId="{FAAD9CD0-4C1F-43AB-8003-8AA3DC26D840}" srcOrd="0" destOrd="0" presId="urn:microsoft.com/office/officeart/2005/8/layout/radial1"/>
    <dgm:cxn modelId="{A1936DA4-409A-44A6-B361-440F38F08E53}" type="presParOf" srcId="{A5E94C3B-06D8-4A49-8158-1449071CA579}" destId="{9F689140-C117-4FA7-868B-CA491A18A451}" srcOrd="0" destOrd="0" presId="urn:microsoft.com/office/officeart/2005/8/layout/radial1"/>
    <dgm:cxn modelId="{1521AC6C-052A-4007-BB29-49076A6D62B8}" type="presParOf" srcId="{A5E94C3B-06D8-4A49-8158-1449071CA579}" destId="{48EDE508-E863-4C21-ADB2-8FEEC0BA9F39}" srcOrd="1" destOrd="0" presId="urn:microsoft.com/office/officeart/2005/8/layout/radial1"/>
    <dgm:cxn modelId="{09CB0DB6-08B8-4E0C-9217-9653E8640336}" type="presParOf" srcId="{48EDE508-E863-4C21-ADB2-8FEEC0BA9F39}" destId="{EE863B64-FADB-462D-91B6-56AFAE93A8D4}" srcOrd="0" destOrd="0" presId="urn:microsoft.com/office/officeart/2005/8/layout/radial1"/>
    <dgm:cxn modelId="{935F321A-E317-4C9E-97A8-AB812F2A1AC8}" type="presParOf" srcId="{A5E94C3B-06D8-4A49-8158-1449071CA579}" destId="{48840A91-8DB1-4620-B71E-F47B3AE12FC7}" srcOrd="2" destOrd="0" presId="urn:microsoft.com/office/officeart/2005/8/layout/radial1"/>
    <dgm:cxn modelId="{812C431D-072A-4CBF-81FE-A0E36A709EF2}" type="presParOf" srcId="{A5E94C3B-06D8-4A49-8158-1449071CA579}" destId="{FAAD9CD0-4C1F-43AB-8003-8AA3DC26D840}" srcOrd="3" destOrd="0" presId="urn:microsoft.com/office/officeart/2005/8/layout/radial1"/>
    <dgm:cxn modelId="{A2152E01-C7D2-4FFE-B575-3051D06DFD2E}" type="presParOf" srcId="{FAAD9CD0-4C1F-43AB-8003-8AA3DC26D840}" destId="{2CFF094E-FB4C-452E-8CD7-53C9B85BDB19}" srcOrd="0" destOrd="0" presId="urn:microsoft.com/office/officeart/2005/8/layout/radial1"/>
    <dgm:cxn modelId="{CA72E2E8-D948-44DD-9705-BB7AF0803487}" type="presParOf" srcId="{A5E94C3B-06D8-4A49-8158-1449071CA579}" destId="{D136CBE8-8DED-44C7-81EE-B5D022561649}" srcOrd="4" destOrd="0" presId="urn:microsoft.com/office/officeart/2005/8/layout/radial1"/>
    <dgm:cxn modelId="{4E55C0E9-76C1-49CA-9038-473354E3F29D}" type="presParOf" srcId="{A5E94C3B-06D8-4A49-8158-1449071CA579}" destId="{5B47F1F5-AD9B-4AAA-A5D6-CD2281CE3B97}" srcOrd="5" destOrd="0" presId="urn:microsoft.com/office/officeart/2005/8/layout/radial1"/>
    <dgm:cxn modelId="{D9C4956A-60C9-44F2-A772-CEDD67DCEC1D}" type="presParOf" srcId="{5B47F1F5-AD9B-4AAA-A5D6-CD2281CE3B97}" destId="{70D3D1FD-1D73-4B6B-9B9C-A1C04B825616}" srcOrd="0" destOrd="0" presId="urn:microsoft.com/office/officeart/2005/8/layout/radial1"/>
    <dgm:cxn modelId="{56D79E5D-93C7-4506-94BD-C0127DA8A4B8}" type="presParOf" srcId="{A5E94C3B-06D8-4A49-8158-1449071CA579}" destId="{BEE12AD3-F5B4-41E1-B228-BCD21C531A4F}" srcOrd="6" destOrd="0" presId="urn:microsoft.com/office/officeart/2005/8/layout/radial1"/>
    <dgm:cxn modelId="{FE9C5392-B5EA-4D17-A81B-A5A0C93ACE2A}" type="presParOf" srcId="{A5E94C3B-06D8-4A49-8158-1449071CA579}" destId="{3124890A-FC20-4083-87D3-837BD7BC17A3}" srcOrd="7" destOrd="0" presId="urn:microsoft.com/office/officeart/2005/8/layout/radial1"/>
    <dgm:cxn modelId="{08A45C74-49D4-4712-9081-D07C87C68693}" type="presParOf" srcId="{3124890A-FC20-4083-87D3-837BD7BC17A3}" destId="{1E03E7BE-20C6-471E-BE3E-6F7C332C7B0F}" srcOrd="0" destOrd="0" presId="urn:microsoft.com/office/officeart/2005/8/layout/radial1"/>
    <dgm:cxn modelId="{C33293A7-38B7-483E-8CC1-3A9828B2AB47}" type="presParOf" srcId="{A5E94C3B-06D8-4A49-8158-1449071CA579}" destId="{B03589D4-56BA-4C33-A912-9687EF7775A6}" srcOrd="8" destOrd="0" presId="urn:microsoft.com/office/officeart/2005/8/layout/radial1"/>
    <dgm:cxn modelId="{EB83EBDC-CBFD-4902-BFFC-D3FA16A1DF20}" type="presParOf" srcId="{A5E94C3B-06D8-4A49-8158-1449071CA579}" destId="{5E5A17BC-4B6A-4569-895D-77960F1170BD}" srcOrd="9" destOrd="0" presId="urn:microsoft.com/office/officeart/2005/8/layout/radial1"/>
    <dgm:cxn modelId="{77A34E8D-D05C-4492-907B-DFB55B6205BC}" type="presParOf" srcId="{5E5A17BC-4B6A-4569-895D-77960F1170BD}" destId="{84A8F78C-3F58-41F3-A49B-4A8226743F29}" srcOrd="0" destOrd="0" presId="urn:microsoft.com/office/officeart/2005/8/layout/radial1"/>
    <dgm:cxn modelId="{8A3B0950-19B9-462F-ADBA-C8BFA608CC72}" type="presParOf" srcId="{A5E94C3B-06D8-4A49-8158-1449071CA579}" destId="{5DE45789-59B0-4E1D-A8A3-552BF3431A6A}" srcOrd="10" destOrd="0" presId="urn:microsoft.com/office/officeart/2005/8/layout/radial1"/>
    <dgm:cxn modelId="{EBEBAE5B-D054-4365-B50D-DD591D51C761}" type="presParOf" srcId="{A5E94C3B-06D8-4A49-8158-1449071CA579}" destId="{F0CE68DA-7F34-4FB3-9FBF-589245B8F8B6}" srcOrd="11" destOrd="0" presId="urn:microsoft.com/office/officeart/2005/8/layout/radial1"/>
    <dgm:cxn modelId="{2A79C2FC-69BB-4027-8547-6BE684471B53}" type="presParOf" srcId="{F0CE68DA-7F34-4FB3-9FBF-589245B8F8B6}" destId="{341AA76E-4BAC-4865-8473-7C8CB1AAA3BF}" srcOrd="0" destOrd="0" presId="urn:microsoft.com/office/officeart/2005/8/layout/radial1"/>
    <dgm:cxn modelId="{284C0C69-0B12-4C81-979A-8FD77E234F6B}" type="presParOf" srcId="{A5E94C3B-06D8-4A49-8158-1449071CA579}" destId="{7B9679B0-145C-4DE8-8672-E098119C91FE}" srcOrd="12" destOrd="0" presId="urn:microsoft.com/office/officeart/2005/8/layout/radial1"/>
    <dgm:cxn modelId="{1B872D3A-DF37-4709-BE2A-FF1B9B30F118}" type="presParOf" srcId="{A5E94C3B-06D8-4A49-8158-1449071CA579}" destId="{71DEA19F-C9E3-484D-925E-FFCA4D7FE54B}" srcOrd="13" destOrd="0" presId="urn:microsoft.com/office/officeart/2005/8/layout/radial1"/>
    <dgm:cxn modelId="{2A1A6AF6-76DC-4369-BFAA-033DE0297169}" type="presParOf" srcId="{71DEA19F-C9E3-484D-925E-FFCA4D7FE54B}" destId="{28B629CC-8C44-4D37-8547-75E3647E90E0}" srcOrd="0" destOrd="0" presId="urn:microsoft.com/office/officeart/2005/8/layout/radial1"/>
    <dgm:cxn modelId="{594A5837-18B0-4B54-BA14-5130483690C1}" type="presParOf" srcId="{A5E94C3B-06D8-4A49-8158-1449071CA579}" destId="{06728115-7F5E-414D-ADA1-A837242AE22E}" srcOrd="14" destOrd="0" presId="urn:microsoft.com/office/officeart/2005/8/layout/radial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3487268-CC32-4008-8F01-51F0CC4FD610}" type="doc">
      <dgm:prSet loTypeId="urn:microsoft.com/office/officeart/2005/8/layout/hList1" loCatId="list" qsTypeId="urn:microsoft.com/office/officeart/2005/8/quickstyle/simple5" qsCatId="simple" csTypeId="urn:microsoft.com/office/officeart/2005/8/colors/colorful1" csCatId="colorful" phldr="1"/>
      <dgm:spPr/>
      <dgm:t>
        <a:bodyPr/>
        <a:lstStyle/>
        <a:p>
          <a:endParaRPr lang="es-PE"/>
        </a:p>
      </dgm:t>
    </dgm:pt>
    <dgm:pt modelId="{63C6AB76-97C0-43A6-AD63-1D6454F1909B}">
      <dgm:prSet phldrT="[Texto]"/>
      <dgm:spPr/>
      <dgm:t>
        <a:bodyPr/>
        <a:lstStyle/>
        <a:p>
          <a:r>
            <a:rPr lang="es-PE" dirty="0"/>
            <a:t>Ventajas</a:t>
          </a:r>
        </a:p>
      </dgm:t>
    </dgm:pt>
    <dgm:pt modelId="{F18998F2-66DA-436B-BA33-7C55A419A863}" type="parTrans" cxnId="{BF6A61F9-DEE7-48E2-A8C8-4268D67BA74B}">
      <dgm:prSet/>
      <dgm:spPr/>
      <dgm:t>
        <a:bodyPr/>
        <a:lstStyle/>
        <a:p>
          <a:endParaRPr lang="es-PE"/>
        </a:p>
      </dgm:t>
    </dgm:pt>
    <dgm:pt modelId="{C9FFCDBD-F50D-4A83-917F-B67A04A57200}" type="sibTrans" cxnId="{BF6A61F9-DEE7-48E2-A8C8-4268D67BA74B}">
      <dgm:prSet/>
      <dgm:spPr/>
      <dgm:t>
        <a:bodyPr/>
        <a:lstStyle/>
        <a:p>
          <a:endParaRPr lang="es-PE"/>
        </a:p>
      </dgm:t>
    </dgm:pt>
    <dgm:pt modelId="{0B6323D9-8AA6-4B53-BC1B-46E343AAB9FE}">
      <dgm:prSet phldrT="[Texto]"/>
      <dgm:spPr/>
      <dgm:t>
        <a:bodyPr/>
        <a:lstStyle/>
        <a:p>
          <a:r>
            <a:rPr lang="es-PE"/>
            <a:t>Puede aplicarse cuando las cantidades muy pequeñas de las MEC al ser detonadas pueden causar cierto daño detrás de la línea límite de la excavación.</a:t>
          </a:r>
        </a:p>
      </dgm:t>
    </dgm:pt>
    <dgm:pt modelId="{BFB6B17E-9EC2-473E-A8CA-0F34F294E1D4}" type="parTrans" cxnId="{9202276C-300F-4676-ABBC-07B9BBED29C7}">
      <dgm:prSet/>
      <dgm:spPr/>
      <dgm:t>
        <a:bodyPr/>
        <a:lstStyle/>
        <a:p>
          <a:endParaRPr lang="es-PE"/>
        </a:p>
      </dgm:t>
    </dgm:pt>
    <dgm:pt modelId="{3795D914-0A39-451F-AFEC-381B96FEC5E0}" type="sibTrans" cxnId="{9202276C-300F-4676-ABBC-07B9BBED29C7}">
      <dgm:prSet/>
      <dgm:spPr/>
      <dgm:t>
        <a:bodyPr/>
        <a:lstStyle/>
        <a:p>
          <a:endParaRPr lang="es-PE"/>
        </a:p>
      </dgm:t>
    </dgm:pt>
    <dgm:pt modelId="{95C015B1-8A2B-45D3-A465-79FD2259AE5E}">
      <dgm:prSet phldrT="[Texto]"/>
      <dgm:spPr/>
      <dgm:t>
        <a:bodyPr/>
        <a:lstStyle/>
        <a:p>
          <a:r>
            <a:rPr lang="es-PE" dirty="0"/>
            <a:t>Desventajas</a:t>
          </a:r>
        </a:p>
      </dgm:t>
    </dgm:pt>
    <dgm:pt modelId="{82EE7B56-CF4B-4AAF-AFDC-B607158D302D}" type="parTrans" cxnId="{7AF03715-D9B7-43F3-988A-6EFF007100A4}">
      <dgm:prSet/>
      <dgm:spPr/>
      <dgm:t>
        <a:bodyPr/>
        <a:lstStyle/>
        <a:p>
          <a:endParaRPr lang="es-PE"/>
        </a:p>
      </dgm:t>
    </dgm:pt>
    <dgm:pt modelId="{434B9AC2-E705-428F-9535-E7963DD5757C}" type="sibTrans" cxnId="{7AF03715-D9B7-43F3-988A-6EFF007100A4}">
      <dgm:prSet/>
      <dgm:spPr/>
      <dgm:t>
        <a:bodyPr/>
        <a:lstStyle/>
        <a:p>
          <a:endParaRPr lang="es-PE"/>
        </a:p>
      </dgm:t>
    </dgm:pt>
    <dgm:pt modelId="{FA738FC0-2E0A-4B5D-8653-91614EB25696}">
      <dgm:prSet phldrT="[Texto]"/>
      <dgm:spPr/>
      <dgm:t>
        <a:bodyPr/>
        <a:lstStyle/>
        <a:p>
          <a:pPr>
            <a:buFont typeface="Symbol" panose="05050102010706020507" pitchFamily="18" charset="2"/>
            <a:buChar char=""/>
          </a:pPr>
          <a:r>
            <a:rPr lang="es-PE" dirty="0"/>
            <a:t>Las principales desventajas de esta técnica son: </a:t>
          </a:r>
        </a:p>
      </dgm:t>
    </dgm:pt>
    <dgm:pt modelId="{D23DAC8D-B2C9-445E-ACA7-65253F48F285}" type="parTrans" cxnId="{569F40A2-B9C3-44EB-9EB0-A30A2E4E28B2}">
      <dgm:prSet/>
      <dgm:spPr/>
      <dgm:t>
        <a:bodyPr/>
        <a:lstStyle/>
        <a:p>
          <a:endParaRPr lang="es-PE"/>
        </a:p>
      </dgm:t>
    </dgm:pt>
    <dgm:pt modelId="{6FEFA4C2-DAD9-4FC8-934E-02FF79D5A12C}" type="sibTrans" cxnId="{569F40A2-B9C3-44EB-9EB0-A30A2E4E28B2}">
      <dgm:prSet/>
      <dgm:spPr/>
      <dgm:t>
        <a:bodyPr/>
        <a:lstStyle/>
        <a:p>
          <a:endParaRPr lang="es-PE"/>
        </a:p>
      </dgm:t>
    </dgm:pt>
    <dgm:pt modelId="{085C511A-F93E-4821-A044-C690432E0334}">
      <dgm:prSet phldrT="[Texto]"/>
      <dgm:spPr/>
      <dgm:t>
        <a:bodyPr/>
        <a:lstStyle/>
        <a:p>
          <a:pPr>
            <a:buFont typeface="Symbol" panose="05050102010706020507" pitchFamily="18" charset="2"/>
            <a:buChar char=""/>
          </a:pPr>
          <a:r>
            <a:rPr lang="es-PE"/>
            <a:t>Es una técnica muy simple de efectuar. </a:t>
          </a:r>
        </a:p>
      </dgm:t>
    </dgm:pt>
    <dgm:pt modelId="{72F356C6-07A7-489F-AB3A-29D40359265D}" type="parTrans" cxnId="{CABA792B-C30D-4A77-A9C2-CDFAED3ECEF0}">
      <dgm:prSet/>
      <dgm:spPr/>
      <dgm:t>
        <a:bodyPr/>
        <a:lstStyle/>
        <a:p>
          <a:endParaRPr lang="es-PE"/>
        </a:p>
      </dgm:t>
    </dgm:pt>
    <dgm:pt modelId="{8EDA37BC-9F7A-47E6-B266-95EA5A9AACED}" type="sibTrans" cxnId="{CABA792B-C30D-4A77-A9C2-CDFAED3ECEF0}">
      <dgm:prSet/>
      <dgm:spPr/>
      <dgm:t>
        <a:bodyPr/>
        <a:lstStyle/>
        <a:p>
          <a:endParaRPr lang="es-PE"/>
        </a:p>
      </dgm:t>
    </dgm:pt>
    <dgm:pt modelId="{9A8A6521-5A64-4EED-A9A0-5478ADCDF134}">
      <dgm:prSet phldrT="[Texto]"/>
      <dgm:spPr/>
      <dgm:t>
        <a:bodyPr/>
        <a:lstStyle/>
        <a:p>
          <a:pPr>
            <a:buFont typeface="Symbol" panose="05050102010706020507" pitchFamily="18" charset="2"/>
            <a:buChar char=""/>
          </a:pPr>
          <a:r>
            <a:rPr lang="es-PE"/>
            <a:t>No requiere el carguío de MEC, y por lo tanto, no causara daños a la roca circundante. </a:t>
          </a:r>
        </a:p>
      </dgm:t>
    </dgm:pt>
    <dgm:pt modelId="{F7E001DC-426C-44ED-AA5A-4FE318F82DB6}" type="parTrans" cxnId="{A4D64F94-A889-4287-AAB3-71116A185394}">
      <dgm:prSet/>
      <dgm:spPr/>
      <dgm:t>
        <a:bodyPr/>
        <a:lstStyle/>
        <a:p>
          <a:endParaRPr lang="es-PE"/>
        </a:p>
      </dgm:t>
    </dgm:pt>
    <dgm:pt modelId="{9ECF7E8A-3290-483B-85B7-8CFC59783794}" type="sibTrans" cxnId="{A4D64F94-A889-4287-AAB3-71116A185394}">
      <dgm:prSet/>
      <dgm:spPr/>
      <dgm:t>
        <a:bodyPr/>
        <a:lstStyle/>
        <a:p>
          <a:endParaRPr lang="es-PE"/>
        </a:p>
      </dgm:t>
    </dgm:pt>
    <dgm:pt modelId="{0D360F6B-B996-4D8A-AEEB-BE3C09B5B6FF}">
      <dgm:prSet phldrT="[Texto]"/>
      <dgm:spPr/>
      <dgm:t>
        <a:bodyPr/>
        <a:lstStyle/>
        <a:p>
          <a:pPr>
            <a:buFont typeface="Symbol" panose="05050102010706020507" pitchFamily="18" charset="2"/>
            <a:buChar char=""/>
          </a:pPr>
          <a:r>
            <a:rPr lang="es-PE"/>
            <a:t>No existirá ningún problema de presión ni de vibraciones.</a:t>
          </a:r>
        </a:p>
      </dgm:t>
    </dgm:pt>
    <dgm:pt modelId="{BFE86D2E-7F71-4742-A6CD-FC93F384107E}" type="parTrans" cxnId="{841B9150-966F-4BAE-A842-A1140B767AA7}">
      <dgm:prSet/>
      <dgm:spPr/>
      <dgm:t>
        <a:bodyPr/>
        <a:lstStyle/>
        <a:p>
          <a:endParaRPr lang="es-PE"/>
        </a:p>
      </dgm:t>
    </dgm:pt>
    <dgm:pt modelId="{53AFE77C-1AC1-4D60-B09D-E485FA546479}" type="sibTrans" cxnId="{841B9150-966F-4BAE-A842-A1140B767AA7}">
      <dgm:prSet/>
      <dgm:spPr/>
      <dgm:t>
        <a:bodyPr/>
        <a:lstStyle/>
        <a:p>
          <a:endParaRPr lang="es-PE"/>
        </a:p>
      </dgm:t>
    </dgm:pt>
    <dgm:pt modelId="{1DE80FDA-F64E-4857-803C-89D28E3B8FC6}">
      <dgm:prSet phldrT="[Texto]"/>
      <dgm:spPr/>
      <dgm:t>
        <a:bodyPr/>
        <a:lstStyle/>
        <a:p>
          <a:r>
            <a:rPr lang="es-PE"/>
            <a:t> Otra es necesario un control especial de la perforación, más que para cualquier otra técnica de la voladura controlada.</a:t>
          </a:r>
        </a:p>
      </dgm:t>
    </dgm:pt>
    <dgm:pt modelId="{ADEFA19F-0352-4389-A6D9-463DBBBADC32}" type="parTrans" cxnId="{DBBFACEC-A506-41B1-9C9D-86E1B5EAE11B}">
      <dgm:prSet/>
      <dgm:spPr/>
      <dgm:t>
        <a:bodyPr/>
        <a:lstStyle/>
        <a:p>
          <a:endParaRPr lang="es-PE"/>
        </a:p>
      </dgm:t>
    </dgm:pt>
    <dgm:pt modelId="{BAC6DC0D-ADB0-499E-AB9A-2C105A5D909C}" type="sibTrans" cxnId="{DBBFACEC-A506-41B1-9C9D-86E1B5EAE11B}">
      <dgm:prSet/>
      <dgm:spPr/>
      <dgm:t>
        <a:bodyPr/>
        <a:lstStyle/>
        <a:p>
          <a:endParaRPr lang="es-PE"/>
        </a:p>
      </dgm:t>
    </dgm:pt>
    <dgm:pt modelId="{A01DED0C-1613-4505-9A87-6F9016160F08}">
      <dgm:prSet/>
      <dgm:spPr/>
      <dgm:t>
        <a:bodyPr/>
        <a:lstStyle/>
        <a:p>
          <a:pPr>
            <a:buFont typeface="Symbol" panose="05050102010706020507" pitchFamily="18" charset="2"/>
            <a:buChar char=""/>
          </a:pPr>
          <a:r>
            <a:rPr lang="es-PE"/>
            <a:t>Los resultados inciertos que se obtendrán cuando esta técnica es aplicada en rocas heterogéneas. </a:t>
          </a:r>
        </a:p>
      </dgm:t>
    </dgm:pt>
    <dgm:pt modelId="{282FF334-77B5-4CDF-97C5-C046BCA24F1E}" type="parTrans" cxnId="{CF825923-A01F-47D5-9C84-2192F1485F01}">
      <dgm:prSet/>
      <dgm:spPr/>
      <dgm:t>
        <a:bodyPr/>
        <a:lstStyle/>
        <a:p>
          <a:endParaRPr lang="es-PE"/>
        </a:p>
      </dgm:t>
    </dgm:pt>
    <dgm:pt modelId="{D714954B-44C7-4C39-AB73-34E5E62DEC82}" type="sibTrans" cxnId="{CF825923-A01F-47D5-9C84-2192F1485F01}">
      <dgm:prSet/>
      <dgm:spPr/>
      <dgm:t>
        <a:bodyPr/>
        <a:lstStyle/>
        <a:p>
          <a:endParaRPr lang="es-PE"/>
        </a:p>
      </dgm:t>
    </dgm:pt>
    <dgm:pt modelId="{1137F52A-6E29-4A60-8AA2-DF3405206986}">
      <dgm:prSet/>
      <dgm:spPr/>
      <dgm:t>
        <a:bodyPr/>
        <a:lstStyle/>
        <a:p>
          <a:pPr>
            <a:buFont typeface="Symbol" panose="05050102010706020507" pitchFamily="18" charset="2"/>
            <a:buChar char=""/>
          </a:pPr>
          <a:r>
            <a:rPr lang="es-PE"/>
            <a:t>El costo es demasiado alto, debido a que los espaciamientos de los taladros son muy pequeños. </a:t>
          </a:r>
        </a:p>
      </dgm:t>
    </dgm:pt>
    <dgm:pt modelId="{D1143392-159A-4986-A268-F24848F61DB5}" type="parTrans" cxnId="{EFD592CB-764E-4CD6-87E2-05EC6BB833F7}">
      <dgm:prSet/>
      <dgm:spPr/>
      <dgm:t>
        <a:bodyPr/>
        <a:lstStyle/>
        <a:p>
          <a:endParaRPr lang="es-PE"/>
        </a:p>
      </dgm:t>
    </dgm:pt>
    <dgm:pt modelId="{D12C8E14-0893-4852-BF76-4BDDE4CC2959}" type="sibTrans" cxnId="{EFD592CB-764E-4CD6-87E2-05EC6BB833F7}">
      <dgm:prSet/>
      <dgm:spPr/>
      <dgm:t>
        <a:bodyPr/>
        <a:lstStyle/>
        <a:p>
          <a:endParaRPr lang="es-PE"/>
        </a:p>
      </dgm:t>
    </dgm:pt>
    <dgm:pt modelId="{CA43AA69-748D-463B-BB42-C917D470E575}">
      <dgm:prSet/>
      <dgm:spPr/>
      <dgm:t>
        <a:bodyPr/>
        <a:lstStyle/>
        <a:p>
          <a:pPr>
            <a:buFont typeface="Symbol" panose="05050102010706020507" pitchFamily="18" charset="2"/>
            <a:buChar char=""/>
          </a:pPr>
          <a:r>
            <a:rPr lang="es-PE"/>
            <a:t>El excesivo tiempo empleado para efectuar la perforación que a su vez debe ser muy precisa. </a:t>
          </a:r>
        </a:p>
      </dgm:t>
    </dgm:pt>
    <dgm:pt modelId="{FD036134-90D8-4099-B676-AD2747AE7A56}" type="parTrans" cxnId="{9DF26CEE-264F-40FF-A838-B6139D0B432B}">
      <dgm:prSet/>
      <dgm:spPr/>
      <dgm:t>
        <a:bodyPr/>
        <a:lstStyle/>
        <a:p>
          <a:endParaRPr lang="es-PE"/>
        </a:p>
      </dgm:t>
    </dgm:pt>
    <dgm:pt modelId="{BA00CB65-B1BA-4A58-ACB1-5B6127DE068E}" type="sibTrans" cxnId="{9DF26CEE-264F-40FF-A838-B6139D0B432B}">
      <dgm:prSet/>
      <dgm:spPr/>
      <dgm:t>
        <a:bodyPr/>
        <a:lstStyle/>
        <a:p>
          <a:endParaRPr lang="es-PE"/>
        </a:p>
      </dgm:t>
    </dgm:pt>
    <dgm:pt modelId="{57F2B0D1-C58B-40B0-9D0C-61CB04EFB5DE}">
      <dgm:prSet/>
      <dgm:spPr/>
      <dgm:t>
        <a:bodyPr/>
        <a:lstStyle/>
        <a:p>
          <a:pPr>
            <a:buFont typeface="Symbol" panose="05050102010706020507" pitchFamily="18" charset="2"/>
            <a:buChar char=""/>
          </a:pPr>
          <a:r>
            <a:rPr lang="es-PE" dirty="0"/>
            <a:t>Los resultados que se obtienen usando este modelo, a veces son impredecibles excepto en macizos rocosos muy homogéneos.</a:t>
          </a:r>
        </a:p>
      </dgm:t>
    </dgm:pt>
    <dgm:pt modelId="{00B28D4E-8B95-4919-9CD0-81C80953F0F4}" type="parTrans" cxnId="{5322DF9D-A48B-4BDC-9FA8-25CFC5DA6EEB}">
      <dgm:prSet/>
      <dgm:spPr/>
      <dgm:t>
        <a:bodyPr/>
        <a:lstStyle/>
        <a:p>
          <a:endParaRPr lang="es-PE"/>
        </a:p>
      </dgm:t>
    </dgm:pt>
    <dgm:pt modelId="{45CD1409-6F89-46D3-B2EC-CAE66E6292B9}" type="sibTrans" cxnId="{5322DF9D-A48B-4BDC-9FA8-25CFC5DA6EEB}">
      <dgm:prSet/>
      <dgm:spPr/>
      <dgm:t>
        <a:bodyPr/>
        <a:lstStyle/>
        <a:p>
          <a:endParaRPr lang="es-PE"/>
        </a:p>
      </dgm:t>
    </dgm:pt>
    <dgm:pt modelId="{6D94747F-0A0E-47A6-9494-86FF656CA36B}" type="pres">
      <dgm:prSet presAssocID="{13487268-CC32-4008-8F01-51F0CC4FD610}" presName="Name0" presStyleCnt="0">
        <dgm:presLayoutVars>
          <dgm:dir/>
          <dgm:animLvl val="lvl"/>
          <dgm:resizeHandles val="exact"/>
        </dgm:presLayoutVars>
      </dgm:prSet>
      <dgm:spPr/>
    </dgm:pt>
    <dgm:pt modelId="{CFF09B9C-F0F6-4129-8E90-0F9255F0A350}" type="pres">
      <dgm:prSet presAssocID="{63C6AB76-97C0-43A6-AD63-1D6454F1909B}" presName="composite" presStyleCnt="0"/>
      <dgm:spPr/>
    </dgm:pt>
    <dgm:pt modelId="{C0E7DEFF-C062-4C6C-B351-0B4F4EC6A713}" type="pres">
      <dgm:prSet presAssocID="{63C6AB76-97C0-43A6-AD63-1D6454F1909B}" presName="parTx" presStyleLbl="alignNode1" presStyleIdx="0" presStyleCnt="2">
        <dgm:presLayoutVars>
          <dgm:chMax val="0"/>
          <dgm:chPref val="0"/>
          <dgm:bulletEnabled val="1"/>
        </dgm:presLayoutVars>
      </dgm:prSet>
      <dgm:spPr/>
    </dgm:pt>
    <dgm:pt modelId="{BD7913E4-C152-4F76-9901-35E19E02D66B}" type="pres">
      <dgm:prSet presAssocID="{63C6AB76-97C0-43A6-AD63-1D6454F1909B}" presName="desTx" presStyleLbl="alignAccFollowNode1" presStyleIdx="0" presStyleCnt="2">
        <dgm:presLayoutVars>
          <dgm:bulletEnabled val="1"/>
        </dgm:presLayoutVars>
      </dgm:prSet>
      <dgm:spPr/>
    </dgm:pt>
    <dgm:pt modelId="{E2CC50EF-152A-40FA-AD28-F711DDC5B1BF}" type="pres">
      <dgm:prSet presAssocID="{C9FFCDBD-F50D-4A83-917F-B67A04A57200}" presName="space" presStyleCnt="0"/>
      <dgm:spPr/>
    </dgm:pt>
    <dgm:pt modelId="{74F452D6-1E8A-4E23-A5BD-991AF9713A25}" type="pres">
      <dgm:prSet presAssocID="{95C015B1-8A2B-45D3-A465-79FD2259AE5E}" presName="composite" presStyleCnt="0"/>
      <dgm:spPr/>
    </dgm:pt>
    <dgm:pt modelId="{28F908D7-0B56-4DA4-AA46-1FD8300BFA83}" type="pres">
      <dgm:prSet presAssocID="{95C015B1-8A2B-45D3-A465-79FD2259AE5E}" presName="parTx" presStyleLbl="alignNode1" presStyleIdx="1" presStyleCnt="2">
        <dgm:presLayoutVars>
          <dgm:chMax val="0"/>
          <dgm:chPref val="0"/>
          <dgm:bulletEnabled val="1"/>
        </dgm:presLayoutVars>
      </dgm:prSet>
      <dgm:spPr/>
    </dgm:pt>
    <dgm:pt modelId="{FE987B73-58CB-42EA-AD2D-1D0DC5948CDA}" type="pres">
      <dgm:prSet presAssocID="{95C015B1-8A2B-45D3-A465-79FD2259AE5E}" presName="desTx" presStyleLbl="alignAccFollowNode1" presStyleIdx="1" presStyleCnt="2">
        <dgm:presLayoutVars>
          <dgm:bulletEnabled val="1"/>
        </dgm:presLayoutVars>
      </dgm:prSet>
      <dgm:spPr/>
    </dgm:pt>
  </dgm:ptLst>
  <dgm:cxnLst>
    <dgm:cxn modelId="{A3D3DA00-E755-4D56-8C6D-9C18DB697ABE}" type="presOf" srcId="{63C6AB76-97C0-43A6-AD63-1D6454F1909B}" destId="{C0E7DEFF-C062-4C6C-B351-0B4F4EC6A713}" srcOrd="0" destOrd="0" presId="urn:microsoft.com/office/officeart/2005/8/layout/hList1"/>
    <dgm:cxn modelId="{60F2CB0A-4A4D-4223-AD7B-8FAF4E3554CA}" type="presOf" srcId="{1DE80FDA-F64E-4857-803C-89D28E3B8FC6}" destId="{BD7913E4-C152-4F76-9901-35E19E02D66B}" srcOrd="0" destOrd="4" presId="urn:microsoft.com/office/officeart/2005/8/layout/hList1"/>
    <dgm:cxn modelId="{7AF03715-D9B7-43F3-988A-6EFF007100A4}" srcId="{13487268-CC32-4008-8F01-51F0CC4FD610}" destId="{95C015B1-8A2B-45D3-A465-79FD2259AE5E}" srcOrd="1" destOrd="0" parTransId="{82EE7B56-CF4B-4AAF-AFDC-B607158D302D}" sibTransId="{434B9AC2-E705-428F-9535-E7963DD5757C}"/>
    <dgm:cxn modelId="{CF825923-A01F-47D5-9C84-2192F1485F01}" srcId="{95C015B1-8A2B-45D3-A465-79FD2259AE5E}" destId="{A01DED0C-1613-4505-9A87-6F9016160F08}" srcOrd="1" destOrd="0" parTransId="{282FF334-77B5-4CDF-97C5-C046BCA24F1E}" sibTransId="{D714954B-44C7-4C39-AB73-34E5E62DEC82}"/>
    <dgm:cxn modelId="{CABA792B-C30D-4A77-A9C2-CDFAED3ECEF0}" srcId="{63C6AB76-97C0-43A6-AD63-1D6454F1909B}" destId="{085C511A-F93E-4821-A044-C690432E0334}" srcOrd="1" destOrd="0" parTransId="{72F356C6-07A7-489F-AB3A-29D40359265D}" sibTransId="{8EDA37BC-9F7A-47E6-B266-95EA5A9AACED}"/>
    <dgm:cxn modelId="{916A5867-7AA6-436B-8367-49A0B57EBBB1}" type="presOf" srcId="{A01DED0C-1613-4505-9A87-6F9016160F08}" destId="{FE987B73-58CB-42EA-AD2D-1D0DC5948CDA}" srcOrd="0" destOrd="1" presId="urn:microsoft.com/office/officeart/2005/8/layout/hList1"/>
    <dgm:cxn modelId="{9202276C-300F-4676-ABBC-07B9BBED29C7}" srcId="{63C6AB76-97C0-43A6-AD63-1D6454F1909B}" destId="{0B6323D9-8AA6-4B53-BC1B-46E343AAB9FE}" srcOrd="0" destOrd="0" parTransId="{BFB6B17E-9EC2-473E-A8CA-0F34F294E1D4}" sibTransId="{3795D914-0A39-451F-AFEC-381B96FEC5E0}"/>
    <dgm:cxn modelId="{F3793C4E-F6B1-4386-90FD-1B4D68D404EB}" type="presOf" srcId="{CA43AA69-748D-463B-BB42-C917D470E575}" destId="{FE987B73-58CB-42EA-AD2D-1D0DC5948CDA}" srcOrd="0" destOrd="3" presId="urn:microsoft.com/office/officeart/2005/8/layout/hList1"/>
    <dgm:cxn modelId="{841B9150-966F-4BAE-A842-A1140B767AA7}" srcId="{63C6AB76-97C0-43A6-AD63-1D6454F1909B}" destId="{0D360F6B-B996-4D8A-AEEB-BE3C09B5B6FF}" srcOrd="3" destOrd="0" parTransId="{BFE86D2E-7F71-4742-A6CD-FC93F384107E}" sibTransId="{53AFE77C-1AC1-4D60-B09D-E485FA546479}"/>
    <dgm:cxn modelId="{68006272-9C88-44EA-B8E8-2E41F69DDE0F}" type="presOf" srcId="{FA738FC0-2E0A-4B5D-8653-91614EB25696}" destId="{FE987B73-58CB-42EA-AD2D-1D0DC5948CDA}" srcOrd="0" destOrd="0" presId="urn:microsoft.com/office/officeart/2005/8/layout/hList1"/>
    <dgm:cxn modelId="{BEACD27E-3FA4-49EA-B41F-2BEB7806A4CE}" type="presOf" srcId="{0B6323D9-8AA6-4B53-BC1B-46E343AAB9FE}" destId="{BD7913E4-C152-4F76-9901-35E19E02D66B}" srcOrd="0" destOrd="0" presId="urn:microsoft.com/office/officeart/2005/8/layout/hList1"/>
    <dgm:cxn modelId="{4061EF8F-2B4C-4431-9ACD-F96F26BE2770}" type="presOf" srcId="{95C015B1-8A2B-45D3-A465-79FD2259AE5E}" destId="{28F908D7-0B56-4DA4-AA46-1FD8300BFA83}" srcOrd="0" destOrd="0" presId="urn:microsoft.com/office/officeart/2005/8/layout/hList1"/>
    <dgm:cxn modelId="{3FF14294-A1AE-4AFD-B909-26F04AC22D5D}" type="presOf" srcId="{085C511A-F93E-4821-A044-C690432E0334}" destId="{BD7913E4-C152-4F76-9901-35E19E02D66B}" srcOrd="0" destOrd="1" presId="urn:microsoft.com/office/officeart/2005/8/layout/hList1"/>
    <dgm:cxn modelId="{A4D64F94-A889-4287-AAB3-71116A185394}" srcId="{63C6AB76-97C0-43A6-AD63-1D6454F1909B}" destId="{9A8A6521-5A64-4EED-A9A0-5478ADCDF134}" srcOrd="2" destOrd="0" parTransId="{F7E001DC-426C-44ED-AA5A-4FE318F82DB6}" sibTransId="{9ECF7E8A-3290-483B-85B7-8CFC59783794}"/>
    <dgm:cxn modelId="{5322DF9D-A48B-4BDC-9FA8-25CFC5DA6EEB}" srcId="{95C015B1-8A2B-45D3-A465-79FD2259AE5E}" destId="{57F2B0D1-C58B-40B0-9D0C-61CB04EFB5DE}" srcOrd="4" destOrd="0" parTransId="{00B28D4E-8B95-4919-9CD0-81C80953F0F4}" sibTransId="{45CD1409-6F89-46D3-B2EC-CAE66E6292B9}"/>
    <dgm:cxn modelId="{569F40A2-B9C3-44EB-9EB0-A30A2E4E28B2}" srcId="{95C015B1-8A2B-45D3-A465-79FD2259AE5E}" destId="{FA738FC0-2E0A-4B5D-8653-91614EB25696}" srcOrd="0" destOrd="0" parTransId="{D23DAC8D-B2C9-445E-ACA7-65253F48F285}" sibTransId="{6FEFA4C2-DAD9-4FC8-934E-02FF79D5A12C}"/>
    <dgm:cxn modelId="{E6DD86A5-313F-47B0-8EC7-A294CA5D61EC}" type="presOf" srcId="{57F2B0D1-C58B-40B0-9D0C-61CB04EFB5DE}" destId="{FE987B73-58CB-42EA-AD2D-1D0DC5948CDA}" srcOrd="0" destOrd="4" presId="urn:microsoft.com/office/officeart/2005/8/layout/hList1"/>
    <dgm:cxn modelId="{765FE0C6-8E84-40A8-894C-431F48CC02B3}" type="presOf" srcId="{0D360F6B-B996-4D8A-AEEB-BE3C09B5B6FF}" destId="{BD7913E4-C152-4F76-9901-35E19E02D66B}" srcOrd="0" destOrd="3" presId="urn:microsoft.com/office/officeart/2005/8/layout/hList1"/>
    <dgm:cxn modelId="{EFD592CB-764E-4CD6-87E2-05EC6BB833F7}" srcId="{95C015B1-8A2B-45D3-A465-79FD2259AE5E}" destId="{1137F52A-6E29-4A60-8AA2-DF3405206986}" srcOrd="2" destOrd="0" parTransId="{D1143392-159A-4986-A268-F24848F61DB5}" sibTransId="{D12C8E14-0893-4852-BF76-4BDDE4CC2959}"/>
    <dgm:cxn modelId="{C19253CD-0994-4C35-BD83-D09C52183A50}" type="presOf" srcId="{13487268-CC32-4008-8F01-51F0CC4FD610}" destId="{6D94747F-0A0E-47A6-9494-86FF656CA36B}" srcOrd="0" destOrd="0" presId="urn:microsoft.com/office/officeart/2005/8/layout/hList1"/>
    <dgm:cxn modelId="{5D144BDF-8C68-4273-8A4E-B2B0A703A516}" type="presOf" srcId="{9A8A6521-5A64-4EED-A9A0-5478ADCDF134}" destId="{BD7913E4-C152-4F76-9901-35E19E02D66B}" srcOrd="0" destOrd="2" presId="urn:microsoft.com/office/officeart/2005/8/layout/hList1"/>
    <dgm:cxn modelId="{000C07E3-EDEC-4FD3-BC05-04CFDA6CDAB6}" type="presOf" srcId="{1137F52A-6E29-4A60-8AA2-DF3405206986}" destId="{FE987B73-58CB-42EA-AD2D-1D0DC5948CDA}" srcOrd="0" destOrd="2" presId="urn:microsoft.com/office/officeart/2005/8/layout/hList1"/>
    <dgm:cxn modelId="{DBBFACEC-A506-41B1-9C9D-86E1B5EAE11B}" srcId="{63C6AB76-97C0-43A6-AD63-1D6454F1909B}" destId="{1DE80FDA-F64E-4857-803C-89D28E3B8FC6}" srcOrd="4" destOrd="0" parTransId="{ADEFA19F-0352-4389-A6D9-463DBBBADC32}" sibTransId="{BAC6DC0D-ADB0-499E-AB9A-2C105A5D909C}"/>
    <dgm:cxn modelId="{9DF26CEE-264F-40FF-A838-B6139D0B432B}" srcId="{95C015B1-8A2B-45D3-A465-79FD2259AE5E}" destId="{CA43AA69-748D-463B-BB42-C917D470E575}" srcOrd="3" destOrd="0" parTransId="{FD036134-90D8-4099-B676-AD2747AE7A56}" sibTransId="{BA00CB65-B1BA-4A58-ACB1-5B6127DE068E}"/>
    <dgm:cxn modelId="{BF6A61F9-DEE7-48E2-A8C8-4268D67BA74B}" srcId="{13487268-CC32-4008-8F01-51F0CC4FD610}" destId="{63C6AB76-97C0-43A6-AD63-1D6454F1909B}" srcOrd="0" destOrd="0" parTransId="{F18998F2-66DA-436B-BA33-7C55A419A863}" sibTransId="{C9FFCDBD-F50D-4A83-917F-B67A04A57200}"/>
    <dgm:cxn modelId="{DE025950-8EBF-4218-9D8B-E6F7843E880A}" type="presParOf" srcId="{6D94747F-0A0E-47A6-9494-86FF656CA36B}" destId="{CFF09B9C-F0F6-4129-8E90-0F9255F0A350}" srcOrd="0" destOrd="0" presId="urn:microsoft.com/office/officeart/2005/8/layout/hList1"/>
    <dgm:cxn modelId="{24185B3B-6EFC-4778-A5E0-32EF8E1464D6}" type="presParOf" srcId="{CFF09B9C-F0F6-4129-8E90-0F9255F0A350}" destId="{C0E7DEFF-C062-4C6C-B351-0B4F4EC6A713}" srcOrd="0" destOrd="0" presId="urn:microsoft.com/office/officeart/2005/8/layout/hList1"/>
    <dgm:cxn modelId="{ED173122-585A-4702-9EE0-E799FEAC9310}" type="presParOf" srcId="{CFF09B9C-F0F6-4129-8E90-0F9255F0A350}" destId="{BD7913E4-C152-4F76-9901-35E19E02D66B}" srcOrd="1" destOrd="0" presId="urn:microsoft.com/office/officeart/2005/8/layout/hList1"/>
    <dgm:cxn modelId="{E28AD601-B2CF-413B-A087-1A105E8A64EB}" type="presParOf" srcId="{6D94747F-0A0E-47A6-9494-86FF656CA36B}" destId="{E2CC50EF-152A-40FA-AD28-F711DDC5B1BF}" srcOrd="1" destOrd="0" presId="urn:microsoft.com/office/officeart/2005/8/layout/hList1"/>
    <dgm:cxn modelId="{8529604E-605F-476D-B7AC-7175D39E5369}" type="presParOf" srcId="{6D94747F-0A0E-47A6-9494-86FF656CA36B}" destId="{74F452D6-1E8A-4E23-A5BD-991AF9713A25}" srcOrd="2" destOrd="0" presId="urn:microsoft.com/office/officeart/2005/8/layout/hList1"/>
    <dgm:cxn modelId="{D398A6F5-E497-4896-B148-293C1533F4F8}" type="presParOf" srcId="{74F452D6-1E8A-4E23-A5BD-991AF9713A25}" destId="{28F908D7-0B56-4DA4-AA46-1FD8300BFA83}" srcOrd="0" destOrd="0" presId="urn:microsoft.com/office/officeart/2005/8/layout/hList1"/>
    <dgm:cxn modelId="{9669F6C5-0DAE-471D-98D7-964B86186C12}" type="presParOf" srcId="{74F452D6-1E8A-4E23-A5BD-991AF9713A25}" destId="{FE987B73-58CB-42EA-AD2D-1D0DC5948CD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3487268-CC32-4008-8F01-51F0CC4FD610}" type="doc">
      <dgm:prSet loTypeId="urn:microsoft.com/office/officeart/2005/8/layout/hList1" loCatId="list" qsTypeId="urn:microsoft.com/office/officeart/2005/8/quickstyle/simple2" qsCatId="simple" csTypeId="urn:microsoft.com/office/officeart/2005/8/colors/accent1_2" csCatId="accent1" phldr="1"/>
      <dgm:spPr/>
      <dgm:t>
        <a:bodyPr/>
        <a:lstStyle/>
        <a:p>
          <a:endParaRPr lang="es-PE"/>
        </a:p>
      </dgm:t>
    </dgm:pt>
    <dgm:pt modelId="{63C6AB76-97C0-43A6-AD63-1D6454F1909B}">
      <dgm:prSet phldrT="[Texto]"/>
      <dgm:spPr/>
      <dgm:t>
        <a:bodyPr/>
        <a:lstStyle/>
        <a:p>
          <a:r>
            <a:rPr lang="es-PE" dirty="0"/>
            <a:t>Ventajas</a:t>
          </a:r>
        </a:p>
      </dgm:t>
    </dgm:pt>
    <dgm:pt modelId="{F18998F2-66DA-436B-BA33-7C55A419A863}" type="parTrans" cxnId="{BF6A61F9-DEE7-48E2-A8C8-4268D67BA74B}">
      <dgm:prSet/>
      <dgm:spPr/>
      <dgm:t>
        <a:bodyPr/>
        <a:lstStyle/>
        <a:p>
          <a:endParaRPr lang="es-PE"/>
        </a:p>
      </dgm:t>
    </dgm:pt>
    <dgm:pt modelId="{C9FFCDBD-F50D-4A83-917F-B67A04A57200}" type="sibTrans" cxnId="{BF6A61F9-DEE7-48E2-A8C8-4268D67BA74B}">
      <dgm:prSet/>
      <dgm:spPr/>
      <dgm:t>
        <a:bodyPr/>
        <a:lstStyle/>
        <a:p>
          <a:endParaRPr lang="es-PE"/>
        </a:p>
      </dgm:t>
    </dgm:pt>
    <dgm:pt modelId="{0B6323D9-8AA6-4B53-BC1B-46E343AAB9FE}">
      <dgm:prSet phldrT="[Texto]"/>
      <dgm:spPr/>
      <dgm:t>
        <a:bodyPr/>
        <a:lstStyle/>
        <a:p>
          <a:r>
            <a:rPr lang="es-ES"/>
            <a:t>Reduce el excesivo fracturamiento del macizo rocoso. </a:t>
          </a:r>
          <a:endParaRPr lang="es-PE"/>
        </a:p>
      </dgm:t>
    </dgm:pt>
    <dgm:pt modelId="{BFB6B17E-9EC2-473E-A8CA-0F34F294E1D4}" type="parTrans" cxnId="{9202276C-300F-4676-ABBC-07B9BBED29C7}">
      <dgm:prSet/>
      <dgm:spPr/>
      <dgm:t>
        <a:bodyPr/>
        <a:lstStyle/>
        <a:p>
          <a:endParaRPr lang="es-PE"/>
        </a:p>
      </dgm:t>
    </dgm:pt>
    <dgm:pt modelId="{3795D914-0A39-451F-AFEC-381B96FEC5E0}" type="sibTrans" cxnId="{9202276C-300F-4676-ABBC-07B9BBED29C7}">
      <dgm:prSet/>
      <dgm:spPr/>
      <dgm:t>
        <a:bodyPr/>
        <a:lstStyle/>
        <a:p>
          <a:endParaRPr lang="es-PE"/>
        </a:p>
      </dgm:t>
    </dgm:pt>
    <dgm:pt modelId="{95C015B1-8A2B-45D3-A465-79FD2259AE5E}">
      <dgm:prSet phldrT="[Texto]"/>
      <dgm:spPr/>
      <dgm:t>
        <a:bodyPr/>
        <a:lstStyle/>
        <a:p>
          <a:r>
            <a:rPr lang="es-PE" dirty="0"/>
            <a:t>Desventajas</a:t>
          </a:r>
        </a:p>
      </dgm:t>
    </dgm:pt>
    <dgm:pt modelId="{82EE7B56-CF4B-4AAF-AFDC-B607158D302D}" type="parTrans" cxnId="{7AF03715-D9B7-43F3-988A-6EFF007100A4}">
      <dgm:prSet/>
      <dgm:spPr/>
      <dgm:t>
        <a:bodyPr/>
        <a:lstStyle/>
        <a:p>
          <a:endParaRPr lang="es-PE"/>
        </a:p>
      </dgm:t>
    </dgm:pt>
    <dgm:pt modelId="{434B9AC2-E705-428F-9535-E7963DD5757C}" type="sibTrans" cxnId="{7AF03715-D9B7-43F3-988A-6EFF007100A4}">
      <dgm:prSet/>
      <dgm:spPr/>
      <dgm:t>
        <a:bodyPr/>
        <a:lstStyle/>
        <a:p>
          <a:endParaRPr lang="es-PE"/>
        </a:p>
      </dgm:t>
    </dgm:pt>
    <dgm:pt modelId="{FA738FC0-2E0A-4B5D-8653-91614EB25696}">
      <dgm:prSet phldrT="[Texto]"/>
      <dgm:spPr/>
      <dgm:t>
        <a:bodyPr/>
        <a:lstStyle/>
        <a:p>
          <a:pPr>
            <a:buFont typeface="Symbol" panose="05050102010706020507" pitchFamily="18" charset="2"/>
            <a:buChar char=""/>
          </a:pPr>
          <a:r>
            <a:rPr lang="es-ES" dirty="0"/>
            <a:t>La perforación de los taladros que conforman la fila del pre- corte debe ser efectuada con mucho cuidado, y ellos deben estar muy bien alineados, y por lo tanto, esta operación es lenta y costosa. </a:t>
          </a:r>
          <a:endParaRPr lang="es-PE" dirty="0"/>
        </a:p>
      </dgm:t>
    </dgm:pt>
    <dgm:pt modelId="{D23DAC8D-B2C9-445E-ACA7-65253F48F285}" type="parTrans" cxnId="{569F40A2-B9C3-44EB-9EB0-A30A2E4E28B2}">
      <dgm:prSet/>
      <dgm:spPr/>
      <dgm:t>
        <a:bodyPr/>
        <a:lstStyle/>
        <a:p>
          <a:endParaRPr lang="es-PE"/>
        </a:p>
      </dgm:t>
    </dgm:pt>
    <dgm:pt modelId="{6FEFA4C2-DAD9-4FC8-934E-02FF79D5A12C}" type="sibTrans" cxnId="{569F40A2-B9C3-44EB-9EB0-A30A2E4E28B2}">
      <dgm:prSet/>
      <dgm:spPr/>
      <dgm:t>
        <a:bodyPr/>
        <a:lstStyle/>
        <a:p>
          <a:endParaRPr lang="es-PE"/>
        </a:p>
      </dgm:t>
    </dgm:pt>
    <dgm:pt modelId="{A01DED0C-1613-4505-9A87-6F9016160F08}">
      <dgm:prSet/>
      <dgm:spPr/>
      <dgm:t>
        <a:bodyPr/>
        <a:lstStyle/>
        <a:p>
          <a:pPr>
            <a:buFont typeface="Symbol" panose="05050102010706020507" pitchFamily="18" charset="2"/>
            <a:buChar char=""/>
          </a:pPr>
          <a:r>
            <a:rPr lang="es-PE" dirty="0"/>
            <a:t>Los resultados inciertos que se obtendrán cuando esta técnica es aplicada en rocas heterogéneas. </a:t>
          </a:r>
        </a:p>
      </dgm:t>
    </dgm:pt>
    <dgm:pt modelId="{282FF334-77B5-4CDF-97C5-C046BCA24F1E}" type="parTrans" cxnId="{CF825923-A01F-47D5-9C84-2192F1485F01}">
      <dgm:prSet/>
      <dgm:spPr/>
      <dgm:t>
        <a:bodyPr/>
        <a:lstStyle/>
        <a:p>
          <a:endParaRPr lang="es-PE"/>
        </a:p>
      </dgm:t>
    </dgm:pt>
    <dgm:pt modelId="{D714954B-44C7-4C39-AB73-34E5E62DEC82}" type="sibTrans" cxnId="{CF825923-A01F-47D5-9C84-2192F1485F01}">
      <dgm:prSet/>
      <dgm:spPr/>
      <dgm:t>
        <a:bodyPr/>
        <a:lstStyle/>
        <a:p>
          <a:endParaRPr lang="es-PE"/>
        </a:p>
      </dgm:t>
    </dgm:pt>
    <dgm:pt modelId="{1137F52A-6E29-4A60-8AA2-DF3405206986}">
      <dgm:prSet/>
      <dgm:spPr/>
      <dgm:t>
        <a:bodyPr/>
        <a:lstStyle/>
        <a:p>
          <a:pPr>
            <a:buFont typeface="Symbol" panose="05050102010706020507" pitchFamily="18" charset="2"/>
            <a:buChar char=""/>
          </a:pPr>
          <a:r>
            <a:rPr lang="es-PE" dirty="0"/>
            <a:t>El costo es demasiado alto, debido a que los espaciamientos de los taladros son muy pequeños. </a:t>
          </a:r>
        </a:p>
      </dgm:t>
    </dgm:pt>
    <dgm:pt modelId="{D1143392-159A-4986-A268-F24848F61DB5}" type="parTrans" cxnId="{EFD592CB-764E-4CD6-87E2-05EC6BB833F7}">
      <dgm:prSet/>
      <dgm:spPr/>
      <dgm:t>
        <a:bodyPr/>
        <a:lstStyle/>
        <a:p>
          <a:endParaRPr lang="es-PE"/>
        </a:p>
      </dgm:t>
    </dgm:pt>
    <dgm:pt modelId="{D12C8E14-0893-4852-BF76-4BDDE4CC2959}" type="sibTrans" cxnId="{EFD592CB-764E-4CD6-87E2-05EC6BB833F7}">
      <dgm:prSet/>
      <dgm:spPr/>
      <dgm:t>
        <a:bodyPr/>
        <a:lstStyle/>
        <a:p>
          <a:endParaRPr lang="es-PE"/>
        </a:p>
      </dgm:t>
    </dgm:pt>
    <dgm:pt modelId="{CA43AA69-748D-463B-BB42-C917D470E575}">
      <dgm:prSet/>
      <dgm:spPr/>
      <dgm:t>
        <a:bodyPr/>
        <a:lstStyle/>
        <a:p>
          <a:pPr>
            <a:buFont typeface="Symbol" panose="05050102010706020507" pitchFamily="18" charset="2"/>
            <a:buChar char=""/>
          </a:pPr>
          <a:r>
            <a:rPr lang="es-PE" dirty="0"/>
            <a:t>El excesivo tiempo empleado para efectuar la perforación que a su vez debe ser muy precisa. </a:t>
          </a:r>
        </a:p>
      </dgm:t>
    </dgm:pt>
    <dgm:pt modelId="{FD036134-90D8-4099-B676-AD2747AE7A56}" type="parTrans" cxnId="{9DF26CEE-264F-40FF-A838-B6139D0B432B}">
      <dgm:prSet/>
      <dgm:spPr/>
      <dgm:t>
        <a:bodyPr/>
        <a:lstStyle/>
        <a:p>
          <a:endParaRPr lang="es-PE"/>
        </a:p>
      </dgm:t>
    </dgm:pt>
    <dgm:pt modelId="{BA00CB65-B1BA-4A58-ACB1-5B6127DE068E}" type="sibTrans" cxnId="{9DF26CEE-264F-40FF-A838-B6139D0B432B}">
      <dgm:prSet/>
      <dgm:spPr/>
      <dgm:t>
        <a:bodyPr/>
        <a:lstStyle/>
        <a:p>
          <a:endParaRPr lang="es-PE"/>
        </a:p>
      </dgm:t>
    </dgm:pt>
    <dgm:pt modelId="{57F2B0D1-C58B-40B0-9D0C-61CB04EFB5DE}">
      <dgm:prSet/>
      <dgm:spPr/>
      <dgm:t>
        <a:bodyPr/>
        <a:lstStyle/>
        <a:p>
          <a:pPr>
            <a:buFont typeface="Symbol" panose="05050102010706020507" pitchFamily="18" charset="2"/>
            <a:buChar char=""/>
          </a:pPr>
          <a:r>
            <a:rPr lang="es-PE" dirty="0"/>
            <a:t>Los resultados que se obtienen usando este modelo, a veces son impredecibles excepto en macizos rocosos muy homogéneos.</a:t>
          </a:r>
        </a:p>
      </dgm:t>
    </dgm:pt>
    <dgm:pt modelId="{00B28D4E-8B95-4919-9CD0-81C80953F0F4}" type="parTrans" cxnId="{5322DF9D-A48B-4BDC-9FA8-25CFC5DA6EEB}">
      <dgm:prSet/>
      <dgm:spPr/>
      <dgm:t>
        <a:bodyPr/>
        <a:lstStyle/>
        <a:p>
          <a:endParaRPr lang="es-PE"/>
        </a:p>
      </dgm:t>
    </dgm:pt>
    <dgm:pt modelId="{45CD1409-6F89-46D3-B2EC-CAE66E6292B9}" type="sibTrans" cxnId="{5322DF9D-A48B-4BDC-9FA8-25CFC5DA6EEB}">
      <dgm:prSet/>
      <dgm:spPr/>
      <dgm:t>
        <a:bodyPr/>
        <a:lstStyle/>
        <a:p>
          <a:endParaRPr lang="es-PE"/>
        </a:p>
      </dgm:t>
    </dgm:pt>
    <dgm:pt modelId="{8C1AE7B0-4E3D-4370-8FA7-435A309E76AD}">
      <dgm:prSet/>
      <dgm:spPr/>
      <dgm:t>
        <a:bodyPr/>
        <a:lstStyle/>
        <a:p>
          <a:pPr>
            <a:buFont typeface="Symbol" panose="05050102010706020507" pitchFamily="18" charset="2"/>
            <a:buChar char=""/>
          </a:pPr>
          <a:r>
            <a:rPr lang="es-ES"/>
            <a:t>Se obtiene paredes y límites finales más limpios y estables. </a:t>
          </a:r>
          <a:endParaRPr lang="es-PE"/>
        </a:p>
      </dgm:t>
    </dgm:pt>
    <dgm:pt modelId="{A036587D-E97D-49DA-8A00-9EA07B4E425C}" type="parTrans" cxnId="{C200FE19-C8B6-4714-B194-09C6E6DA5FCE}">
      <dgm:prSet/>
      <dgm:spPr/>
      <dgm:t>
        <a:bodyPr/>
        <a:lstStyle/>
        <a:p>
          <a:endParaRPr lang="es-PE"/>
        </a:p>
      </dgm:t>
    </dgm:pt>
    <dgm:pt modelId="{F260E0DC-B04B-46BE-AC8A-FAE32E591420}" type="sibTrans" cxnId="{C200FE19-C8B6-4714-B194-09C6E6DA5FCE}">
      <dgm:prSet/>
      <dgm:spPr/>
      <dgm:t>
        <a:bodyPr/>
        <a:lstStyle/>
        <a:p>
          <a:endParaRPr lang="es-PE"/>
        </a:p>
      </dgm:t>
    </dgm:pt>
    <dgm:pt modelId="{61FAD4CB-0D6D-4BB3-9C78-8431B1D2FAC3}">
      <dgm:prSet/>
      <dgm:spPr/>
      <dgm:t>
        <a:bodyPr/>
        <a:lstStyle/>
        <a:p>
          <a:pPr>
            <a:buFont typeface="Symbol" panose="05050102010706020507" pitchFamily="18" charset="2"/>
            <a:buChar char=""/>
          </a:pPr>
          <a:r>
            <a:rPr lang="es-ES"/>
            <a:t>Se necesita perforar menor número de taladros que son necesarios cuando se usa otras técnicas de voladura controlada. </a:t>
          </a:r>
          <a:endParaRPr lang="es-PE"/>
        </a:p>
      </dgm:t>
    </dgm:pt>
    <dgm:pt modelId="{48C020DC-54DA-4BBE-9F58-C758E6A5671D}" type="parTrans" cxnId="{8C580A9B-7D5B-4517-8BAF-4D568F32EC72}">
      <dgm:prSet/>
      <dgm:spPr/>
      <dgm:t>
        <a:bodyPr/>
        <a:lstStyle/>
        <a:p>
          <a:endParaRPr lang="es-PE"/>
        </a:p>
      </dgm:t>
    </dgm:pt>
    <dgm:pt modelId="{5F9B204A-6C66-4F3C-970D-E948082487B7}" type="sibTrans" cxnId="{8C580A9B-7D5B-4517-8BAF-4D568F32EC72}">
      <dgm:prSet/>
      <dgm:spPr/>
      <dgm:t>
        <a:bodyPr/>
        <a:lstStyle/>
        <a:p>
          <a:endParaRPr lang="es-PE"/>
        </a:p>
      </dgm:t>
    </dgm:pt>
    <dgm:pt modelId="{F1166404-5086-4F25-A3DA-F023049C3B37}">
      <dgm:prSet/>
      <dgm:spPr/>
      <dgm:t>
        <a:bodyPr/>
        <a:lstStyle/>
        <a:p>
          <a:pPr>
            <a:buFont typeface="Symbol" panose="05050102010706020507" pitchFamily="18" charset="2"/>
            <a:buChar char=""/>
          </a:pPr>
          <a:r>
            <a:rPr lang="es-ES"/>
            <a:t>Se reduce el nivel de vibraciones producidos por la detonación del disparo de producción.</a:t>
          </a:r>
          <a:endParaRPr lang="es-PE"/>
        </a:p>
      </dgm:t>
    </dgm:pt>
    <dgm:pt modelId="{1BC2F3F3-7E21-42F2-A481-5C0AC0FE0D25}" type="parTrans" cxnId="{4DA21475-0E6D-4D0A-86F1-E4A7CD08506B}">
      <dgm:prSet/>
      <dgm:spPr/>
      <dgm:t>
        <a:bodyPr/>
        <a:lstStyle/>
        <a:p>
          <a:endParaRPr lang="es-PE"/>
        </a:p>
      </dgm:t>
    </dgm:pt>
    <dgm:pt modelId="{C6890E90-644E-4D26-B080-EA56EC1602DD}" type="sibTrans" cxnId="{4DA21475-0E6D-4D0A-86F1-E4A7CD08506B}">
      <dgm:prSet/>
      <dgm:spPr/>
      <dgm:t>
        <a:bodyPr/>
        <a:lstStyle/>
        <a:p>
          <a:endParaRPr lang="es-PE"/>
        </a:p>
      </dgm:t>
    </dgm:pt>
    <dgm:pt modelId="{54AAC52A-0F11-4CD2-8296-03AACE9CD194}">
      <dgm:prSet/>
      <dgm:spPr/>
      <dgm:t>
        <a:bodyPr/>
        <a:lstStyle/>
        <a:p>
          <a:pPr>
            <a:buFont typeface="Symbol" panose="05050102010706020507" pitchFamily="18" charset="2"/>
            <a:buChar char=""/>
          </a:pPr>
          <a:r>
            <a:rPr lang="es-ES"/>
            <a:t>Los espaciamientos entre los taladros de la fila del pre corte son menores que los que se usan por otras técnicas de voladura controlada. </a:t>
          </a:r>
          <a:endParaRPr lang="es-PE"/>
        </a:p>
      </dgm:t>
    </dgm:pt>
    <dgm:pt modelId="{2C78C68E-4CDE-4049-9347-C063F7830A29}" type="parTrans" cxnId="{B74002F6-571B-4349-B6BD-30DCEB93E93F}">
      <dgm:prSet/>
      <dgm:spPr/>
      <dgm:t>
        <a:bodyPr/>
        <a:lstStyle/>
        <a:p>
          <a:endParaRPr lang="es-PE"/>
        </a:p>
      </dgm:t>
    </dgm:pt>
    <dgm:pt modelId="{BEE971C1-D81B-4927-886F-FA8311C8C083}" type="sibTrans" cxnId="{B74002F6-571B-4349-B6BD-30DCEB93E93F}">
      <dgm:prSet/>
      <dgm:spPr/>
      <dgm:t>
        <a:bodyPr/>
        <a:lstStyle/>
        <a:p>
          <a:endParaRPr lang="es-PE"/>
        </a:p>
      </dgm:t>
    </dgm:pt>
    <dgm:pt modelId="{D55F919B-7630-4804-B7C5-6FC692F30973}">
      <dgm:prSet/>
      <dgm:spPr/>
      <dgm:t>
        <a:bodyPr/>
        <a:lstStyle/>
        <a:p>
          <a:pPr>
            <a:buFont typeface="Symbol" panose="05050102010706020507" pitchFamily="18" charset="2"/>
            <a:buChar char=""/>
          </a:pPr>
          <a:r>
            <a:rPr lang="es-ES"/>
            <a:t>Los costos de perforación serán menores en $/ML perforado.</a:t>
          </a:r>
          <a:endParaRPr lang="es-PE"/>
        </a:p>
      </dgm:t>
    </dgm:pt>
    <dgm:pt modelId="{477C6C2C-E8D5-4951-AF2D-138AD68C1DA2}" type="parTrans" cxnId="{33BBD06A-F0D9-483C-8302-C5B376BB2938}">
      <dgm:prSet/>
      <dgm:spPr/>
      <dgm:t>
        <a:bodyPr/>
        <a:lstStyle/>
        <a:p>
          <a:endParaRPr lang="es-PE"/>
        </a:p>
      </dgm:t>
    </dgm:pt>
    <dgm:pt modelId="{4E5C9515-096C-4D68-8E8A-868B7B504A5F}" type="sibTrans" cxnId="{33BBD06A-F0D9-483C-8302-C5B376BB2938}">
      <dgm:prSet/>
      <dgm:spPr/>
      <dgm:t>
        <a:bodyPr/>
        <a:lstStyle/>
        <a:p>
          <a:endParaRPr lang="es-PE"/>
        </a:p>
      </dgm:t>
    </dgm:pt>
    <dgm:pt modelId="{30A9D790-8C14-493A-8143-49FFFA50EAFC}">
      <dgm:prSet/>
      <dgm:spPr/>
      <dgm:t>
        <a:bodyPr/>
        <a:lstStyle/>
        <a:p>
          <a:pPr>
            <a:buFont typeface="Symbol" panose="05050102010706020507" pitchFamily="18" charset="2"/>
            <a:buChar char=""/>
          </a:pPr>
          <a:r>
            <a:rPr lang="es-ES"/>
            <a:t>No es necesario volver a disparar en taludes y/o paredes después de haberse efectuado la primera excavación.</a:t>
          </a:r>
          <a:endParaRPr lang="es-PE"/>
        </a:p>
      </dgm:t>
    </dgm:pt>
    <dgm:pt modelId="{99D47CF6-6B02-4015-8124-3C399766C43F}" type="parTrans" cxnId="{AF0E2369-DD1B-4376-B852-B814FE59F1D2}">
      <dgm:prSet/>
      <dgm:spPr/>
      <dgm:t>
        <a:bodyPr/>
        <a:lstStyle/>
        <a:p>
          <a:endParaRPr lang="es-PE"/>
        </a:p>
      </dgm:t>
    </dgm:pt>
    <dgm:pt modelId="{031AB761-27F2-422E-B5BD-0A347BB9A0EB}" type="sibTrans" cxnId="{AF0E2369-DD1B-4376-B852-B814FE59F1D2}">
      <dgm:prSet/>
      <dgm:spPr/>
      <dgm:t>
        <a:bodyPr/>
        <a:lstStyle/>
        <a:p>
          <a:endParaRPr lang="es-PE"/>
        </a:p>
      </dgm:t>
    </dgm:pt>
    <dgm:pt modelId="{CA75831E-1DB1-4993-AD38-66AEC2428E03}">
      <dgm:prSet/>
      <dgm:spPr/>
      <dgm:t>
        <a:bodyPr/>
        <a:lstStyle/>
        <a:p>
          <a:pPr>
            <a:buFont typeface="Symbol" panose="05050102010706020507" pitchFamily="18" charset="2"/>
            <a:buChar char=""/>
          </a:pPr>
          <a:r>
            <a:rPr lang="es-ES"/>
            <a:t>En algunas operaciones mineras donde se ha empleado el pre corte se han obtenido buenos resultados, aun en macizos rocosos muy fracturados e incompetentes.</a:t>
          </a:r>
          <a:endParaRPr lang="es-PE"/>
        </a:p>
      </dgm:t>
    </dgm:pt>
    <dgm:pt modelId="{0CE714F2-7CA5-415B-9FD9-C5A2D36C1309}" type="parTrans" cxnId="{EEEBE45E-EB73-4149-9D7C-BD1885DC51B5}">
      <dgm:prSet/>
      <dgm:spPr/>
      <dgm:t>
        <a:bodyPr/>
        <a:lstStyle/>
        <a:p>
          <a:endParaRPr lang="es-PE"/>
        </a:p>
      </dgm:t>
    </dgm:pt>
    <dgm:pt modelId="{BCCE25E2-7150-4FBF-8047-D84B9A1A4DED}" type="sibTrans" cxnId="{EEEBE45E-EB73-4149-9D7C-BD1885DC51B5}">
      <dgm:prSet/>
      <dgm:spPr/>
      <dgm:t>
        <a:bodyPr/>
        <a:lstStyle/>
        <a:p>
          <a:endParaRPr lang="es-PE"/>
        </a:p>
      </dgm:t>
    </dgm:pt>
    <dgm:pt modelId="{2E84D46E-6B3B-492A-A84A-8F5D2F36746B}">
      <dgm:prSet/>
      <dgm:spPr/>
      <dgm:t>
        <a:bodyPr/>
        <a:lstStyle/>
        <a:p>
          <a:pPr>
            <a:buFont typeface="Symbol" panose="05050102010706020507" pitchFamily="18" charset="2"/>
            <a:buChar char=""/>
          </a:pPr>
          <a:r>
            <a:rPr lang="es-ES"/>
            <a:t>El carguío de los taladros de la fila del pre corte toma mayor tiempo que el carguío de los taladros de producción.</a:t>
          </a:r>
          <a:endParaRPr lang="es-PE"/>
        </a:p>
      </dgm:t>
    </dgm:pt>
    <dgm:pt modelId="{20375F07-6C2D-486B-95C1-7899D295A6C9}" type="parTrans" cxnId="{9E88E22C-963C-42A7-8462-8F82C17DDF64}">
      <dgm:prSet/>
      <dgm:spPr/>
      <dgm:t>
        <a:bodyPr/>
        <a:lstStyle/>
        <a:p>
          <a:endParaRPr lang="es-PE"/>
        </a:p>
      </dgm:t>
    </dgm:pt>
    <dgm:pt modelId="{14A92FFE-6570-408C-9154-2FC5253B9BEC}" type="sibTrans" cxnId="{9E88E22C-963C-42A7-8462-8F82C17DDF64}">
      <dgm:prSet/>
      <dgm:spPr/>
      <dgm:t>
        <a:bodyPr/>
        <a:lstStyle/>
        <a:p>
          <a:endParaRPr lang="es-PE"/>
        </a:p>
      </dgm:t>
    </dgm:pt>
    <dgm:pt modelId="{0E1B9EAA-AACA-443A-BA72-28C44848915A}">
      <dgm:prSet/>
      <dgm:spPr/>
      <dgm:t>
        <a:bodyPr/>
        <a:lstStyle/>
        <a:p>
          <a:pPr>
            <a:buFont typeface="Symbol" panose="05050102010706020507" pitchFamily="18" charset="2"/>
            <a:buChar char=""/>
          </a:pPr>
          <a:r>
            <a:rPr lang="es-ES"/>
            <a:t>Los resultados del pre corte son muy difíciles de determinar hasta que la excavación principal sea completada hasta las paredes finales. </a:t>
          </a:r>
          <a:endParaRPr lang="es-PE"/>
        </a:p>
      </dgm:t>
    </dgm:pt>
    <dgm:pt modelId="{06AB493F-1191-4372-ADF3-112026DBD22B}" type="parTrans" cxnId="{F1519071-CBDD-42A3-BB98-F956452899FD}">
      <dgm:prSet/>
      <dgm:spPr/>
      <dgm:t>
        <a:bodyPr/>
        <a:lstStyle/>
        <a:p>
          <a:endParaRPr lang="es-PE"/>
        </a:p>
      </dgm:t>
    </dgm:pt>
    <dgm:pt modelId="{1792A917-E294-4E17-A89E-29A4FE9F7EF2}" type="sibTrans" cxnId="{F1519071-CBDD-42A3-BB98-F956452899FD}">
      <dgm:prSet/>
      <dgm:spPr/>
      <dgm:t>
        <a:bodyPr/>
        <a:lstStyle/>
        <a:p>
          <a:endParaRPr lang="es-PE"/>
        </a:p>
      </dgm:t>
    </dgm:pt>
    <dgm:pt modelId="{F68D090A-97DA-49F3-8444-4712F98E5E6B}">
      <dgm:prSet/>
      <dgm:spPr/>
      <dgm:t>
        <a:bodyPr/>
        <a:lstStyle/>
        <a:p>
          <a:pPr>
            <a:buFont typeface="Symbol" panose="05050102010706020507" pitchFamily="18" charset="2"/>
            <a:buChar char=""/>
          </a:pPr>
          <a:r>
            <a:rPr lang="es-ES" dirty="0"/>
            <a:t>Desde que el pre corte es generalmente efectuado antes que los disparos de producción, no es posible tener un conocimiento cabal de las condiciones locales de la roca, que recién se conocerán después de efectuarse los disparos de producción correspondientes. </a:t>
          </a:r>
          <a:endParaRPr lang="es-PE" dirty="0"/>
        </a:p>
      </dgm:t>
    </dgm:pt>
    <dgm:pt modelId="{D67E127C-FDB7-4C48-9BB1-F5153CA21421}" type="parTrans" cxnId="{D428EB4D-1406-450B-9AA1-57549F8868D9}">
      <dgm:prSet/>
      <dgm:spPr/>
      <dgm:t>
        <a:bodyPr/>
        <a:lstStyle/>
        <a:p>
          <a:endParaRPr lang="es-PE"/>
        </a:p>
      </dgm:t>
    </dgm:pt>
    <dgm:pt modelId="{5C7D5553-9984-4921-8FD8-2449DC25731B}" type="sibTrans" cxnId="{D428EB4D-1406-450B-9AA1-57549F8868D9}">
      <dgm:prSet/>
      <dgm:spPr/>
      <dgm:t>
        <a:bodyPr/>
        <a:lstStyle/>
        <a:p>
          <a:endParaRPr lang="es-PE"/>
        </a:p>
      </dgm:t>
    </dgm:pt>
    <dgm:pt modelId="{49BF5DB0-ACE8-4D63-959E-F03CF9F85AAC}">
      <dgm:prSet/>
      <dgm:spPr/>
      <dgm:t>
        <a:bodyPr/>
        <a:lstStyle/>
        <a:p>
          <a:pPr>
            <a:buFont typeface="Symbol" panose="05050102010706020507" pitchFamily="18" charset="2"/>
            <a:buChar char=""/>
          </a:pPr>
          <a:r>
            <a:rPr lang="es-PE" dirty="0"/>
            <a:t>El pre corte produce un nivel de vibraciones mayor, y también una mayor intensidad de ruido que el que se produce con la voladura lisa o uniforme.</a:t>
          </a:r>
        </a:p>
      </dgm:t>
    </dgm:pt>
    <dgm:pt modelId="{0571C673-5C97-4767-88B6-8B7AB38022B3}" type="parTrans" cxnId="{75E2BB33-1426-4E8A-9E83-40CA65767002}">
      <dgm:prSet/>
      <dgm:spPr/>
      <dgm:t>
        <a:bodyPr/>
        <a:lstStyle/>
        <a:p>
          <a:endParaRPr lang="es-PE"/>
        </a:p>
      </dgm:t>
    </dgm:pt>
    <dgm:pt modelId="{87FF1038-DE66-482D-8E97-F9C8C7434C73}" type="sibTrans" cxnId="{75E2BB33-1426-4E8A-9E83-40CA65767002}">
      <dgm:prSet/>
      <dgm:spPr/>
      <dgm:t>
        <a:bodyPr/>
        <a:lstStyle/>
        <a:p>
          <a:endParaRPr lang="es-PE"/>
        </a:p>
      </dgm:t>
    </dgm:pt>
    <dgm:pt modelId="{F8676462-5973-4581-9600-658F46DD0971}" type="pres">
      <dgm:prSet presAssocID="{13487268-CC32-4008-8F01-51F0CC4FD610}" presName="Name0" presStyleCnt="0">
        <dgm:presLayoutVars>
          <dgm:dir/>
          <dgm:animLvl val="lvl"/>
          <dgm:resizeHandles val="exact"/>
        </dgm:presLayoutVars>
      </dgm:prSet>
      <dgm:spPr/>
    </dgm:pt>
    <dgm:pt modelId="{6F0CD4D2-E1BB-417F-8B8D-16C57A10313B}" type="pres">
      <dgm:prSet presAssocID="{63C6AB76-97C0-43A6-AD63-1D6454F1909B}" presName="composite" presStyleCnt="0"/>
      <dgm:spPr/>
    </dgm:pt>
    <dgm:pt modelId="{C3E65804-039D-4616-B2A9-F08CD232809E}" type="pres">
      <dgm:prSet presAssocID="{63C6AB76-97C0-43A6-AD63-1D6454F1909B}" presName="parTx" presStyleLbl="alignNode1" presStyleIdx="0" presStyleCnt="2">
        <dgm:presLayoutVars>
          <dgm:chMax val="0"/>
          <dgm:chPref val="0"/>
          <dgm:bulletEnabled val="1"/>
        </dgm:presLayoutVars>
      </dgm:prSet>
      <dgm:spPr/>
    </dgm:pt>
    <dgm:pt modelId="{03DFD230-5231-42F5-A2E3-156A23E1346B}" type="pres">
      <dgm:prSet presAssocID="{63C6AB76-97C0-43A6-AD63-1D6454F1909B}" presName="desTx" presStyleLbl="alignAccFollowNode1" presStyleIdx="0" presStyleCnt="2">
        <dgm:presLayoutVars>
          <dgm:bulletEnabled val="1"/>
        </dgm:presLayoutVars>
      </dgm:prSet>
      <dgm:spPr/>
    </dgm:pt>
    <dgm:pt modelId="{D913A839-A7E5-4E12-8482-F88C0F5934A5}" type="pres">
      <dgm:prSet presAssocID="{C9FFCDBD-F50D-4A83-917F-B67A04A57200}" presName="space" presStyleCnt="0"/>
      <dgm:spPr/>
    </dgm:pt>
    <dgm:pt modelId="{0646A79B-73D1-48AD-AAA5-9AB3BFC852CF}" type="pres">
      <dgm:prSet presAssocID="{95C015B1-8A2B-45D3-A465-79FD2259AE5E}" presName="composite" presStyleCnt="0"/>
      <dgm:spPr/>
    </dgm:pt>
    <dgm:pt modelId="{9D0E82E1-D2B3-4AB3-9129-E30DC92B1CEF}" type="pres">
      <dgm:prSet presAssocID="{95C015B1-8A2B-45D3-A465-79FD2259AE5E}" presName="parTx" presStyleLbl="alignNode1" presStyleIdx="1" presStyleCnt="2">
        <dgm:presLayoutVars>
          <dgm:chMax val="0"/>
          <dgm:chPref val="0"/>
          <dgm:bulletEnabled val="1"/>
        </dgm:presLayoutVars>
      </dgm:prSet>
      <dgm:spPr/>
    </dgm:pt>
    <dgm:pt modelId="{6FFB3EC5-A23E-40CD-821C-52B208FE058B}" type="pres">
      <dgm:prSet presAssocID="{95C015B1-8A2B-45D3-A465-79FD2259AE5E}" presName="desTx" presStyleLbl="alignAccFollowNode1" presStyleIdx="1" presStyleCnt="2">
        <dgm:presLayoutVars>
          <dgm:bulletEnabled val="1"/>
        </dgm:presLayoutVars>
      </dgm:prSet>
      <dgm:spPr/>
    </dgm:pt>
  </dgm:ptLst>
  <dgm:cxnLst>
    <dgm:cxn modelId="{B116CF04-12F4-4C2E-BC65-C31A7A7EB850}" type="presOf" srcId="{CA75831E-1DB1-4993-AD38-66AEC2428E03}" destId="{03DFD230-5231-42F5-A2E3-156A23E1346B}" srcOrd="0" destOrd="7" presId="urn:microsoft.com/office/officeart/2005/8/layout/hList1"/>
    <dgm:cxn modelId="{7AF03715-D9B7-43F3-988A-6EFF007100A4}" srcId="{13487268-CC32-4008-8F01-51F0CC4FD610}" destId="{95C015B1-8A2B-45D3-A465-79FD2259AE5E}" srcOrd="1" destOrd="0" parTransId="{82EE7B56-CF4B-4AAF-AFDC-B607158D302D}" sibTransId="{434B9AC2-E705-428F-9535-E7963DD5757C}"/>
    <dgm:cxn modelId="{C200FE19-C8B6-4714-B194-09C6E6DA5FCE}" srcId="{63C6AB76-97C0-43A6-AD63-1D6454F1909B}" destId="{8C1AE7B0-4E3D-4370-8FA7-435A309E76AD}" srcOrd="1" destOrd="0" parTransId="{A036587D-E97D-49DA-8A00-9EA07B4E425C}" sibTransId="{F260E0DC-B04B-46BE-AC8A-FAE32E591420}"/>
    <dgm:cxn modelId="{143C441E-6805-4724-962A-A6EF55406684}" type="presOf" srcId="{8C1AE7B0-4E3D-4370-8FA7-435A309E76AD}" destId="{03DFD230-5231-42F5-A2E3-156A23E1346B}" srcOrd="0" destOrd="1" presId="urn:microsoft.com/office/officeart/2005/8/layout/hList1"/>
    <dgm:cxn modelId="{CF825923-A01F-47D5-9C84-2192F1485F01}" srcId="{95C015B1-8A2B-45D3-A465-79FD2259AE5E}" destId="{A01DED0C-1613-4505-9A87-6F9016160F08}" srcOrd="5" destOrd="0" parTransId="{282FF334-77B5-4CDF-97C5-C046BCA24F1E}" sibTransId="{D714954B-44C7-4C39-AB73-34E5E62DEC82}"/>
    <dgm:cxn modelId="{103EC227-AFEA-46BB-8208-DD90831EA369}" type="presOf" srcId="{2E84D46E-6B3B-492A-A84A-8F5D2F36746B}" destId="{6FFB3EC5-A23E-40CD-821C-52B208FE058B}" srcOrd="0" destOrd="1" presId="urn:microsoft.com/office/officeart/2005/8/layout/hList1"/>
    <dgm:cxn modelId="{9E88E22C-963C-42A7-8462-8F82C17DDF64}" srcId="{95C015B1-8A2B-45D3-A465-79FD2259AE5E}" destId="{2E84D46E-6B3B-492A-A84A-8F5D2F36746B}" srcOrd="1" destOrd="0" parTransId="{20375F07-6C2D-486B-95C1-7899D295A6C9}" sibTransId="{14A92FFE-6570-408C-9154-2FC5253B9BEC}"/>
    <dgm:cxn modelId="{75E2BB33-1426-4E8A-9E83-40CA65767002}" srcId="{95C015B1-8A2B-45D3-A465-79FD2259AE5E}" destId="{49BF5DB0-ACE8-4D63-959E-F03CF9F85AAC}" srcOrd="4" destOrd="0" parTransId="{0571C673-5C97-4767-88B6-8B7AB38022B3}" sibTransId="{87FF1038-DE66-482D-8E97-F9C8C7434C73}"/>
    <dgm:cxn modelId="{FE74B75B-77AD-4D66-AC00-94C3FAD39F16}" type="presOf" srcId="{D55F919B-7630-4804-B7C5-6FC692F30973}" destId="{03DFD230-5231-42F5-A2E3-156A23E1346B}" srcOrd="0" destOrd="5" presId="urn:microsoft.com/office/officeart/2005/8/layout/hList1"/>
    <dgm:cxn modelId="{EEEBE45E-EB73-4149-9D7C-BD1885DC51B5}" srcId="{63C6AB76-97C0-43A6-AD63-1D6454F1909B}" destId="{CA75831E-1DB1-4993-AD38-66AEC2428E03}" srcOrd="7" destOrd="0" parTransId="{0CE714F2-7CA5-415B-9FD9-C5A2D36C1309}" sibTransId="{BCCE25E2-7150-4FBF-8047-D84B9A1A4DED}"/>
    <dgm:cxn modelId="{76740C43-3B77-437D-A183-8B179EC983D7}" type="presOf" srcId="{CA43AA69-748D-463B-BB42-C917D470E575}" destId="{6FFB3EC5-A23E-40CD-821C-52B208FE058B}" srcOrd="0" destOrd="7" presId="urn:microsoft.com/office/officeart/2005/8/layout/hList1"/>
    <dgm:cxn modelId="{AF0E2369-DD1B-4376-B852-B814FE59F1D2}" srcId="{63C6AB76-97C0-43A6-AD63-1D6454F1909B}" destId="{30A9D790-8C14-493A-8143-49FFFA50EAFC}" srcOrd="6" destOrd="0" parTransId="{99D47CF6-6B02-4015-8124-3C399766C43F}" sibTransId="{031AB761-27F2-422E-B5BD-0A347BB9A0EB}"/>
    <dgm:cxn modelId="{33BBD06A-F0D9-483C-8302-C5B376BB2938}" srcId="{63C6AB76-97C0-43A6-AD63-1D6454F1909B}" destId="{D55F919B-7630-4804-B7C5-6FC692F30973}" srcOrd="5" destOrd="0" parTransId="{477C6C2C-E8D5-4951-AF2D-138AD68C1DA2}" sibTransId="{4E5C9515-096C-4D68-8E8A-868B7B504A5F}"/>
    <dgm:cxn modelId="{9202276C-300F-4676-ABBC-07B9BBED29C7}" srcId="{63C6AB76-97C0-43A6-AD63-1D6454F1909B}" destId="{0B6323D9-8AA6-4B53-BC1B-46E343AAB9FE}" srcOrd="0" destOrd="0" parTransId="{BFB6B17E-9EC2-473E-A8CA-0F34F294E1D4}" sibTransId="{3795D914-0A39-451F-AFEC-381B96FEC5E0}"/>
    <dgm:cxn modelId="{D428EB4D-1406-450B-9AA1-57549F8868D9}" srcId="{95C015B1-8A2B-45D3-A465-79FD2259AE5E}" destId="{F68D090A-97DA-49F3-8444-4712F98E5E6B}" srcOrd="3" destOrd="0" parTransId="{D67E127C-FDB7-4C48-9BB1-F5153CA21421}" sibTransId="{5C7D5553-9984-4921-8FD8-2449DC25731B}"/>
    <dgm:cxn modelId="{E336E54F-5E52-415B-A0AB-F4AB576C1D94}" type="presOf" srcId="{61FAD4CB-0D6D-4BB3-9C78-8431B1D2FAC3}" destId="{03DFD230-5231-42F5-A2E3-156A23E1346B}" srcOrd="0" destOrd="2" presId="urn:microsoft.com/office/officeart/2005/8/layout/hList1"/>
    <dgm:cxn modelId="{F1519071-CBDD-42A3-BB98-F956452899FD}" srcId="{95C015B1-8A2B-45D3-A465-79FD2259AE5E}" destId="{0E1B9EAA-AACA-443A-BA72-28C44848915A}" srcOrd="2" destOrd="0" parTransId="{06AB493F-1191-4372-ADF3-112026DBD22B}" sibTransId="{1792A917-E294-4E17-A89E-29A4FE9F7EF2}"/>
    <dgm:cxn modelId="{4DA21475-0E6D-4D0A-86F1-E4A7CD08506B}" srcId="{63C6AB76-97C0-43A6-AD63-1D6454F1909B}" destId="{F1166404-5086-4F25-A3DA-F023049C3B37}" srcOrd="3" destOrd="0" parTransId="{1BC2F3F3-7E21-42F2-A481-5C0AC0FE0D25}" sibTransId="{C6890E90-644E-4D26-B080-EA56EC1602DD}"/>
    <dgm:cxn modelId="{81DBBD79-C1AE-41C5-A4EF-4CABA01C6A67}" type="presOf" srcId="{49BF5DB0-ACE8-4D63-959E-F03CF9F85AAC}" destId="{6FFB3EC5-A23E-40CD-821C-52B208FE058B}" srcOrd="0" destOrd="4" presId="urn:microsoft.com/office/officeart/2005/8/layout/hList1"/>
    <dgm:cxn modelId="{00E61A89-E8B5-4B67-B2B4-1A46544896D1}" type="presOf" srcId="{95C015B1-8A2B-45D3-A465-79FD2259AE5E}" destId="{9D0E82E1-D2B3-4AB3-9129-E30DC92B1CEF}" srcOrd="0" destOrd="0" presId="urn:microsoft.com/office/officeart/2005/8/layout/hList1"/>
    <dgm:cxn modelId="{DADA368A-63AD-44CA-ABD6-C574AA16CDF8}" type="presOf" srcId="{1137F52A-6E29-4A60-8AA2-DF3405206986}" destId="{6FFB3EC5-A23E-40CD-821C-52B208FE058B}" srcOrd="0" destOrd="6" presId="urn:microsoft.com/office/officeart/2005/8/layout/hList1"/>
    <dgm:cxn modelId="{30254A8B-6C89-4584-9E74-B2CA4BBF1C74}" type="presOf" srcId="{A01DED0C-1613-4505-9A87-6F9016160F08}" destId="{6FFB3EC5-A23E-40CD-821C-52B208FE058B}" srcOrd="0" destOrd="5" presId="urn:microsoft.com/office/officeart/2005/8/layout/hList1"/>
    <dgm:cxn modelId="{422FD896-3C20-4DE2-B8D7-FC33D848A7AD}" type="presOf" srcId="{0E1B9EAA-AACA-443A-BA72-28C44848915A}" destId="{6FFB3EC5-A23E-40CD-821C-52B208FE058B}" srcOrd="0" destOrd="2" presId="urn:microsoft.com/office/officeart/2005/8/layout/hList1"/>
    <dgm:cxn modelId="{8699FF96-5EA1-47A6-BA42-9CC714721C0B}" type="presOf" srcId="{13487268-CC32-4008-8F01-51F0CC4FD610}" destId="{F8676462-5973-4581-9600-658F46DD0971}" srcOrd="0" destOrd="0" presId="urn:microsoft.com/office/officeart/2005/8/layout/hList1"/>
    <dgm:cxn modelId="{8C580A9B-7D5B-4517-8BAF-4D568F32EC72}" srcId="{63C6AB76-97C0-43A6-AD63-1D6454F1909B}" destId="{61FAD4CB-0D6D-4BB3-9C78-8431B1D2FAC3}" srcOrd="2" destOrd="0" parTransId="{48C020DC-54DA-4BBE-9F58-C758E6A5671D}" sibTransId="{5F9B204A-6C66-4F3C-970D-E948082487B7}"/>
    <dgm:cxn modelId="{5322DF9D-A48B-4BDC-9FA8-25CFC5DA6EEB}" srcId="{95C015B1-8A2B-45D3-A465-79FD2259AE5E}" destId="{57F2B0D1-C58B-40B0-9D0C-61CB04EFB5DE}" srcOrd="8" destOrd="0" parTransId="{00B28D4E-8B95-4919-9CD0-81C80953F0F4}" sibTransId="{45CD1409-6F89-46D3-B2EC-CAE66E6292B9}"/>
    <dgm:cxn modelId="{569F40A2-B9C3-44EB-9EB0-A30A2E4E28B2}" srcId="{95C015B1-8A2B-45D3-A465-79FD2259AE5E}" destId="{FA738FC0-2E0A-4B5D-8653-91614EB25696}" srcOrd="0" destOrd="0" parTransId="{D23DAC8D-B2C9-445E-ACA7-65253F48F285}" sibTransId="{6FEFA4C2-DAD9-4FC8-934E-02FF79D5A12C}"/>
    <dgm:cxn modelId="{A06FB7B5-F7B1-4195-A38E-B5B9D0F0EFA8}" type="presOf" srcId="{54AAC52A-0F11-4CD2-8296-03AACE9CD194}" destId="{03DFD230-5231-42F5-A2E3-156A23E1346B}" srcOrd="0" destOrd="4" presId="urn:microsoft.com/office/officeart/2005/8/layout/hList1"/>
    <dgm:cxn modelId="{70C5FDC1-B13E-4D38-80AF-FDE9A678BCFC}" type="presOf" srcId="{57F2B0D1-C58B-40B0-9D0C-61CB04EFB5DE}" destId="{6FFB3EC5-A23E-40CD-821C-52B208FE058B}" srcOrd="0" destOrd="8" presId="urn:microsoft.com/office/officeart/2005/8/layout/hList1"/>
    <dgm:cxn modelId="{A0C103C5-B890-42FF-A34A-050743534B94}" type="presOf" srcId="{FA738FC0-2E0A-4B5D-8653-91614EB25696}" destId="{6FFB3EC5-A23E-40CD-821C-52B208FE058B}" srcOrd="0" destOrd="0" presId="urn:microsoft.com/office/officeart/2005/8/layout/hList1"/>
    <dgm:cxn modelId="{EFD592CB-764E-4CD6-87E2-05EC6BB833F7}" srcId="{95C015B1-8A2B-45D3-A465-79FD2259AE5E}" destId="{1137F52A-6E29-4A60-8AA2-DF3405206986}" srcOrd="6" destOrd="0" parTransId="{D1143392-159A-4986-A268-F24848F61DB5}" sibTransId="{D12C8E14-0893-4852-BF76-4BDDE4CC2959}"/>
    <dgm:cxn modelId="{04FF90D2-6758-4491-99EF-F9D4991153E8}" type="presOf" srcId="{F68D090A-97DA-49F3-8444-4712F98E5E6B}" destId="{6FFB3EC5-A23E-40CD-821C-52B208FE058B}" srcOrd="0" destOrd="3" presId="urn:microsoft.com/office/officeart/2005/8/layout/hList1"/>
    <dgm:cxn modelId="{EDD635E0-B5C1-4C32-BE0B-F7E53D2A8104}" type="presOf" srcId="{0B6323D9-8AA6-4B53-BC1B-46E343AAB9FE}" destId="{03DFD230-5231-42F5-A2E3-156A23E1346B}" srcOrd="0" destOrd="0" presId="urn:microsoft.com/office/officeart/2005/8/layout/hList1"/>
    <dgm:cxn modelId="{A7031BE6-F81E-47DD-8441-3108B1B46016}" type="presOf" srcId="{63C6AB76-97C0-43A6-AD63-1D6454F1909B}" destId="{C3E65804-039D-4616-B2A9-F08CD232809E}" srcOrd="0" destOrd="0" presId="urn:microsoft.com/office/officeart/2005/8/layout/hList1"/>
    <dgm:cxn modelId="{9DF26CEE-264F-40FF-A838-B6139D0B432B}" srcId="{95C015B1-8A2B-45D3-A465-79FD2259AE5E}" destId="{CA43AA69-748D-463B-BB42-C917D470E575}" srcOrd="7" destOrd="0" parTransId="{FD036134-90D8-4099-B676-AD2747AE7A56}" sibTransId="{BA00CB65-B1BA-4A58-ACB1-5B6127DE068E}"/>
    <dgm:cxn modelId="{9F8186F5-6157-4C93-AC73-BFBCD0C28CC6}" type="presOf" srcId="{F1166404-5086-4F25-A3DA-F023049C3B37}" destId="{03DFD230-5231-42F5-A2E3-156A23E1346B}" srcOrd="0" destOrd="3" presId="urn:microsoft.com/office/officeart/2005/8/layout/hList1"/>
    <dgm:cxn modelId="{B74002F6-571B-4349-B6BD-30DCEB93E93F}" srcId="{63C6AB76-97C0-43A6-AD63-1D6454F1909B}" destId="{54AAC52A-0F11-4CD2-8296-03AACE9CD194}" srcOrd="4" destOrd="0" parTransId="{2C78C68E-4CDE-4049-9347-C063F7830A29}" sibTransId="{BEE971C1-D81B-4927-886F-FA8311C8C083}"/>
    <dgm:cxn modelId="{BF6A61F9-DEE7-48E2-A8C8-4268D67BA74B}" srcId="{13487268-CC32-4008-8F01-51F0CC4FD610}" destId="{63C6AB76-97C0-43A6-AD63-1D6454F1909B}" srcOrd="0" destOrd="0" parTransId="{F18998F2-66DA-436B-BA33-7C55A419A863}" sibTransId="{C9FFCDBD-F50D-4A83-917F-B67A04A57200}"/>
    <dgm:cxn modelId="{777D63FB-8739-42DB-A89B-FFA875FFFDEC}" type="presOf" srcId="{30A9D790-8C14-493A-8143-49FFFA50EAFC}" destId="{03DFD230-5231-42F5-A2E3-156A23E1346B}" srcOrd="0" destOrd="6" presId="urn:microsoft.com/office/officeart/2005/8/layout/hList1"/>
    <dgm:cxn modelId="{CE03497C-EE21-42F8-8166-97D2DE528240}" type="presParOf" srcId="{F8676462-5973-4581-9600-658F46DD0971}" destId="{6F0CD4D2-E1BB-417F-8B8D-16C57A10313B}" srcOrd="0" destOrd="0" presId="urn:microsoft.com/office/officeart/2005/8/layout/hList1"/>
    <dgm:cxn modelId="{B10BFEC5-7704-45F6-A065-4217D0FE4C2E}" type="presParOf" srcId="{6F0CD4D2-E1BB-417F-8B8D-16C57A10313B}" destId="{C3E65804-039D-4616-B2A9-F08CD232809E}" srcOrd="0" destOrd="0" presId="urn:microsoft.com/office/officeart/2005/8/layout/hList1"/>
    <dgm:cxn modelId="{3F5367B5-89EB-447D-8070-C407D732ED54}" type="presParOf" srcId="{6F0CD4D2-E1BB-417F-8B8D-16C57A10313B}" destId="{03DFD230-5231-42F5-A2E3-156A23E1346B}" srcOrd="1" destOrd="0" presId="urn:microsoft.com/office/officeart/2005/8/layout/hList1"/>
    <dgm:cxn modelId="{4289C776-428E-470E-A0AD-E53F9A48531F}" type="presParOf" srcId="{F8676462-5973-4581-9600-658F46DD0971}" destId="{D913A839-A7E5-4E12-8482-F88C0F5934A5}" srcOrd="1" destOrd="0" presId="urn:microsoft.com/office/officeart/2005/8/layout/hList1"/>
    <dgm:cxn modelId="{F46844D1-E3DB-4F7E-BF25-B5C9B8B103A7}" type="presParOf" srcId="{F8676462-5973-4581-9600-658F46DD0971}" destId="{0646A79B-73D1-48AD-AAA5-9AB3BFC852CF}" srcOrd="2" destOrd="0" presId="urn:microsoft.com/office/officeart/2005/8/layout/hList1"/>
    <dgm:cxn modelId="{E04F31AC-BCC1-4920-99FE-023A25578D63}" type="presParOf" srcId="{0646A79B-73D1-48AD-AAA5-9AB3BFC852CF}" destId="{9D0E82E1-D2B3-4AB3-9129-E30DC92B1CEF}" srcOrd="0" destOrd="0" presId="urn:microsoft.com/office/officeart/2005/8/layout/hList1"/>
    <dgm:cxn modelId="{71292BA6-E757-46D7-8294-B153A4C1AC5D}" type="presParOf" srcId="{0646A79B-73D1-48AD-AAA5-9AB3BFC852CF}" destId="{6FFB3EC5-A23E-40CD-821C-52B208FE058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3487268-CC32-4008-8F01-51F0CC4FD610}" type="doc">
      <dgm:prSet loTypeId="urn:microsoft.com/office/officeart/2005/8/layout/hList1" loCatId="list" qsTypeId="urn:microsoft.com/office/officeart/2005/8/quickstyle/3d1" qsCatId="3D" csTypeId="urn:microsoft.com/office/officeart/2005/8/colors/accent0_3" csCatId="mainScheme" phldr="1"/>
      <dgm:spPr/>
      <dgm:t>
        <a:bodyPr/>
        <a:lstStyle/>
        <a:p>
          <a:endParaRPr lang="es-PE"/>
        </a:p>
      </dgm:t>
    </dgm:pt>
    <dgm:pt modelId="{63C6AB76-97C0-43A6-AD63-1D6454F1909B}">
      <dgm:prSet phldrT="[Texto]"/>
      <dgm:spPr/>
      <dgm:t>
        <a:bodyPr/>
        <a:lstStyle/>
        <a:p>
          <a:r>
            <a:rPr lang="es-PE" dirty="0"/>
            <a:t>Ventajas</a:t>
          </a:r>
        </a:p>
      </dgm:t>
    </dgm:pt>
    <dgm:pt modelId="{F18998F2-66DA-436B-BA33-7C55A419A863}" type="parTrans" cxnId="{BF6A61F9-DEE7-48E2-A8C8-4268D67BA74B}">
      <dgm:prSet/>
      <dgm:spPr/>
      <dgm:t>
        <a:bodyPr/>
        <a:lstStyle/>
        <a:p>
          <a:endParaRPr lang="es-PE"/>
        </a:p>
      </dgm:t>
    </dgm:pt>
    <dgm:pt modelId="{C9FFCDBD-F50D-4A83-917F-B67A04A57200}" type="sibTrans" cxnId="{BF6A61F9-DEE7-48E2-A8C8-4268D67BA74B}">
      <dgm:prSet/>
      <dgm:spPr/>
      <dgm:t>
        <a:bodyPr/>
        <a:lstStyle/>
        <a:p>
          <a:endParaRPr lang="es-PE"/>
        </a:p>
      </dgm:t>
    </dgm:pt>
    <dgm:pt modelId="{0B6323D9-8AA6-4B53-BC1B-46E343AAB9FE}">
      <dgm:prSet phldrT="[Texto]"/>
      <dgm:spPr/>
      <dgm:t>
        <a:bodyPr/>
        <a:lstStyle/>
        <a:p>
          <a:pPr algn="just"/>
          <a:r>
            <a:rPr lang="es-ES" dirty="0"/>
            <a:t>Se emplea menor cantidad de MEC. </a:t>
          </a:r>
          <a:endParaRPr lang="es-PE" dirty="0"/>
        </a:p>
      </dgm:t>
    </dgm:pt>
    <dgm:pt modelId="{BFB6B17E-9EC2-473E-A8CA-0F34F294E1D4}" type="parTrans" cxnId="{9202276C-300F-4676-ABBC-07B9BBED29C7}">
      <dgm:prSet/>
      <dgm:spPr/>
      <dgm:t>
        <a:bodyPr/>
        <a:lstStyle/>
        <a:p>
          <a:endParaRPr lang="es-PE"/>
        </a:p>
      </dgm:t>
    </dgm:pt>
    <dgm:pt modelId="{3795D914-0A39-451F-AFEC-381B96FEC5E0}" type="sibTrans" cxnId="{9202276C-300F-4676-ABBC-07B9BBED29C7}">
      <dgm:prSet/>
      <dgm:spPr/>
      <dgm:t>
        <a:bodyPr/>
        <a:lstStyle/>
        <a:p>
          <a:endParaRPr lang="es-PE"/>
        </a:p>
      </dgm:t>
    </dgm:pt>
    <dgm:pt modelId="{95C015B1-8A2B-45D3-A465-79FD2259AE5E}">
      <dgm:prSet phldrT="[Texto]"/>
      <dgm:spPr/>
      <dgm:t>
        <a:bodyPr/>
        <a:lstStyle/>
        <a:p>
          <a:r>
            <a:rPr lang="es-PE" dirty="0"/>
            <a:t>Desventajas</a:t>
          </a:r>
        </a:p>
      </dgm:t>
    </dgm:pt>
    <dgm:pt modelId="{82EE7B56-CF4B-4AAF-AFDC-B607158D302D}" type="parTrans" cxnId="{7AF03715-D9B7-43F3-988A-6EFF007100A4}">
      <dgm:prSet/>
      <dgm:spPr/>
      <dgm:t>
        <a:bodyPr/>
        <a:lstStyle/>
        <a:p>
          <a:endParaRPr lang="es-PE"/>
        </a:p>
      </dgm:t>
    </dgm:pt>
    <dgm:pt modelId="{434B9AC2-E705-428F-9535-E7963DD5757C}" type="sibTrans" cxnId="{7AF03715-D9B7-43F3-988A-6EFF007100A4}">
      <dgm:prSet/>
      <dgm:spPr/>
      <dgm:t>
        <a:bodyPr/>
        <a:lstStyle/>
        <a:p>
          <a:endParaRPr lang="es-PE"/>
        </a:p>
      </dgm:t>
    </dgm:pt>
    <dgm:pt modelId="{FA738FC0-2E0A-4B5D-8653-91614EB25696}">
      <dgm:prSet phldrT="[Texto]"/>
      <dgm:spPr/>
      <dgm:t>
        <a:bodyPr/>
        <a:lstStyle/>
        <a:p>
          <a:pPr>
            <a:buFont typeface="Symbol" panose="05050102010706020507" pitchFamily="18" charset="2"/>
            <a:buChar char=""/>
          </a:pPr>
          <a:r>
            <a:rPr lang="es-ES" dirty="0"/>
            <a:t>Es necesario contar con personal bien entrenado y capacitado para efectuar el carguío de los taladros en forma adecuada, ya que prácticamente de esto dependerá los resultados a obtenerse. </a:t>
          </a:r>
          <a:endParaRPr lang="es-PE" dirty="0"/>
        </a:p>
      </dgm:t>
    </dgm:pt>
    <dgm:pt modelId="{D23DAC8D-B2C9-445E-ACA7-65253F48F285}" type="parTrans" cxnId="{569F40A2-B9C3-44EB-9EB0-A30A2E4E28B2}">
      <dgm:prSet/>
      <dgm:spPr/>
      <dgm:t>
        <a:bodyPr/>
        <a:lstStyle/>
        <a:p>
          <a:endParaRPr lang="es-PE"/>
        </a:p>
      </dgm:t>
    </dgm:pt>
    <dgm:pt modelId="{6FEFA4C2-DAD9-4FC8-934E-02FF79D5A12C}" type="sibTrans" cxnId="{569F40A2-B9C3-44EB-9EB0-A30A2E4E28B2}">
      <dgm:prSet/>
      <dgm:spPr/>
      <dgm:t>
        <a:bodyPr/>
        <a:lstStyle/>
        <a:p>
          <a:endParaRPr lang="es-PE"/>
        </a:p>
      </dgm:t>
    </dgm:pt>
    <dgm:pt modelId="{4200B2A8-5592-4260-8ED0-1E96A977982B}">
      <dgm:prSet/>
      <dgm:spPr/>
      <dgm:t>
        <a:bodyPr/>
        <a:lstStyle/>
        <a:p>
          <a:pPr>
            <a:buFont typeface="Symbol" panose="05050102010706020507" pitchFamily="18" charset="2"/>
            <a:buChar char=""/>
          </a:pPr>
          <a:r>
            <a:rPr lang="es-ES"/>
            <a:t>Se obtiene una mejor estabilidad de las paredes finales de la excavación.</a:t>
          </a:r>
          <a:endParaRPr lang="es-PE"/>
        </a:p>
      </dgm:t>
    </dgm:pt>
    <dgm:pt modelId="{EAE8D23C-301C-47E3-8118-3ACD5E7F02AF}" type="parTrans" cxnId="{BC07355B-2743-4F80-B0FB-A27DD168A7AA}">
      <dgm:prSet/>
      <dgm:spPr/>
      <dgm:t>
        <a:bodyPr/>
        <a:lstStyle/>
        <a:p>
          <a:endParaRPr lang="es-PE"/>
        </a:p>
      </dgm:t>
    </dgm:pt>
    <dgm:pt modelId="{403F0B86-C163-4D6D-8325-7299F0AEC0E6}" type="sibTrans" cxnId="{BC07355B-2743-4F80-B0FB-A27DD168A7AA}">
      <dgm:prSet/>
      <dgm:spPr/>
      <dgm:t>
        <a:bodyPr/>
        <a:lstStyle/>
        <a:p>
          <a:endParaRPr lang="es-PE"/>
        </a:p>
      </dgm:t>
    </dgm:pt>
    <dgm:pt modelId="{6B40B085-7269-497B-AA0C-6ACEC0898127}">
      <dgm:prSet/>
      <dgm:spPr/>
      <dgm:t>
        <a:bodyPr/>
        <a:lstStyle/>
        <a:p>
          <a:pPr>
            <a:buFont typeface="Symbol" panose="05050102010706020507" pitchFamily="18" charset="2"/>
            <a:buChar char=""/>
          </a:pPr>
          <a:r>
            <a:rPr lang="es-ES"/>
            <a:t>Se obtiene un menor costo de perforación, esto se debe a que el espaciamiento entre los taladros que conforman la línea del pre corte, es mayor que el que se usa cuando se aplica otras técnicas de la voladura controlada. </a:t>
          </a:r>
          <a:endParaRPr lang="es-PE"/>
        </a:p>
      </dgm:t>
    </dgm:pt>
    <dgm:pt modelId="{16DD0E00-B411-4428-9125-80B9BD3D6D15}" type="parTrans" cxnId="{BAC3A9D1-F6D8-47F7-9AE4-A9D141CC0F0E}">
      <dgm:prSet/>
      <dgm:spPr/>
      <dgm:t>
        <a:bodyPr/>
        <a:lstStyle/>
        <a:p>
          <a:endParaRPr lang="es-PE"/>
        </a:p>
      </dgm:t>
    </dgm:pt>
    <dgm:pt modelId="{85F9A629-C4CC-41A7-ABE6-6682D14DA652}" type="sibTrans" cxnId="{BAC3A9D1-F6D8-47F7-9AE4-A9D141CC0F0E}">
      <dgm:prSet/>
      <dgm:spPr/>
      <dgm:t>
        <a:bodyPr/>
        <a:lstStyle/>
        <a:p>
          <a:endParaRPr lang="es-PE"/>
        </a:p>
      </dgm:t>
    </dgm:pt>
    <dgm:pt modelId="{E98E6BFD-E128-4648-B5DF-817F33FE34FD}">
      <dgm:prSet/>
      <dgm:spPr/>
      <dgm:t>
        <a:bodyPr/>
        <a:lstStyle/>
        <a:p>
          <a:pPr>
            <a:buFont typeface="Symbol" panose="05050102010706020507" pitchFamily="18" charset="2"/>
            <a:buChar char=""/>
          </a:pPr>
          <a:r>
            <a:rPr lang="es-ES"/>
            <a:t>Para la perforación de los taladros, no se necesita una perforadora adicional ya que se usa la misma perforadora que se emplea para perforar los taladros de producción. </a:t>
          </a:r>
          <a:endParaRPr lang="es-PE"/>
        </a:p>
      </dgm:t>
    </dgm:pt>
    <dgm:pt modelId="{9460CC31-9B7C-4673-891E-ABDAD4D2AACA}" type="parTrans" cxnId="{422CFB45-014C-4E92-BB6C-2DF49F11D57E}">
      <dgm:prSet/>
      <dgm:spPr/>
      <dgm:t>
        <a:bodyPr/>
        <a:lstStyle/>
        <a:p>
          <a:endParaRPr lang="es-PE"/>
        </a:p>
      </dgm:t>
    </dgm:pt>
    <dgm:pt modelId="{FA97C65A-C1DD-4B5E-BDA6-1868234B32BD}" type="sibTrans" cxnId="{422CFB45-014C-4E92-BB6C-2DF49F11D57E}">
      <dgm:prSet/>
      <dgm:spPr/>
      <dgm:t>
        <a:bodyPr/>
        <a:lstStyle/>
        <a:p>
          <a:endParaRPr lang="es-PE"/>
        </a:p>
      </dgm:t>
    </dgm:pt>
    <dgm:pt modelId="{F07A4B07-EB30-43FD-8F19-DC4E74B00B83}">
      <dgm:prSet/>
      <dgm:spPr/>
      <dgm:t>
        <a:bodyPr/>
        <a:lstStyle/>
        <a:p>
          <a:pPr>
            <a:buFont typeface="Symbol" panose="05050102010706020507" pitchFamily="18" charset="2"/>
            <a:buChar char=""/>
          </a:pPr>
          <a:r>
            <a:rPr lang="es-ES"/>
            <a:t>Se obtiene paredes finales más lisas y de mejor acabado. </a:t>
          </a:r>
          <a:endParaRPr lang="es-PE"/>
        </a:p>
      </dgm:t>
    </dgm:pt>
    <dgm:pt modelId="{01BE1E0E-EDFC-4102-8F34-CB112B35EB67}" type="parTrans" cxnId="{8D70FF41-0602-4D45-8D24-8AEAC4A9F10D}">
      <dgm:prSet/>
      <dgm:spPr/>
      <dgm:t>
        <a:bodyPr/>
        <a:lstStyle/>
        <a:p>
          <a:endParaRPr lang="es-PE"/>
        </a:p>
      </dgm:t>
    </dgm:pt>
    <dgm:pt modelId="{2517F5B0-0712-460E-8A8E-87403695B26B}" type="sibTrans" cxnId="{8D70FF41-0602-4D45-8D24-8AEAC4A9F10D}">
      <dgm:prSet/>
      <dgm:spPr/>
      <dgm:t>
        <a:bodyPr/>
        <a:lstStyle/>
        <a:p>
          <a:endParaRPr lang="es-PE"/>
        </a:p>
      </dgm:t>
    </dgm:pt>
    <dgm:pt modelId="{284FED64-109C-4405-A1B3-54FB7911E44C}">
      <dgm:prSet/>
      <dgm:spPr/>
      <dgm:t>
        <a:bodyPr/>
        <a:lstStyle/>
        <a:p>
          <a:pPr>
            <a:buFont typeface="Symbol" panose="05050102010706020507" pitchFamily="18" charset="2"/>
            <a:buChar char=""/>
          </a:pPr>
          <a:r>
            <a:rPr lang="es-ES" dirty="0"/>
            <a:t>En general usando esta técnica se obtendrá un mejor costo en $/m2, de pared o superficie final requerida. </a:t>
          </a:r>
          <a:endParaRPr lang="es-PE" dirty="0"/>
        </a:p>
      </dgm:t>
    </dgm:pt>
    <dgm:pt modelId="{760DA959-BFD5-4DA8-9CEA-3E02D6D1F419}" type="parTrans" cxnId="{BD9CBBB2-872C-4949-8BA8-F4EC5E072679}">
      <dgm:prSet/>
      <dgm:spPr/>
      <dgm:t>
        <a:bodyPr/>
        <a:lstStyle/>
        <a:p>
          <a:endParaRPr lang="es-PE"/>
        </a:p>
      </dgm:t>
    </dgm:pt>
    <dgm:pt modelId="{495DBB89-68CE-44D5-940B-16A928383E70}" type="sibTrans" cxnId="{BD9CBBB2-872C-4949-8BA8-F4EC5E072679}">
      <dgm:prSet/>
      <dgm:spPr/>
      <dgm:t>
        <a:bodyPr/>
        <a:lstStyle/>
        <a:p>
          <a:endParaRPr lang="es-PE"/>
        </a:p>
      </dgm:t>
    </dgm:pt>
    <dgm:pt modelId="{6764CEC6-7451-487E-88E4-91EA9451AD2D}">
      <dgm:prSet/>
      <dgm:spPr/>
      <dgm:t>
        <a:bodyPr/>
        <a:lstStyle/>
        <a:p>
          <a:pPr>
            <a:buFont typeface="Symbol" panose="05050102010706020507" pitchFamily="18" charset="2"/>
            <a:buChar char=""/>
          </a:pPr>
          <a:r>
            <a:rPr lang="es-ES" dirty="0"/>
            <a:t>El diseño de carga debe ser efectuado por personal calificado y con amplia experiencia de campo, porque los resultados a obtenerse estarán en función del diseño.</a:t>
          </a:r>
          <a:endParaRPr lang="es-PE" dirty="0"/>
        </a:p>
      </dgm:t>
    </dgm:pt>
    <dgm:pt modelId="{A55FBC6A-438F-4E48-9927-0C776BB29431}" type="parTrans" cxnId="{6B58A2CF-B0A6-4191-8D01-6DDCD1E14349}">
      <dgm:prSet/>
      <dgm:spPr/>
      <dgm:t>
        <a:bodyPr/>
        <a:lstStyle/>
        <a:p>
          <a:endParaRPr lang="es-PE"/>
        </a:p>
      </dgm:t>
    </dgm:pt>
    <dgm:pt modelId="{E460F574-ECEB-4264-9246-6241765253D4}" type="sibTrans" cxnId="{6B58A2CF-B0A6-4191-8D01-6DDCD1E14349}">
      <dgm:prSet/>
      <dgm:spPr/>
      <dgm:t>
        <a:bodyPr/>
        <a:lstStyle/>
        <a:p>
          <a:endParaRPr lang="es-PE"/>
        </a:p>
      </dgm:t>
    </dgm:pt>
    <dgm:pt modelId="{98D0C1AE-B7B9-41C8-A310-FD99F2C8027F}" type="pres">
      <dgm:prSet presAssocID="{13487268-CC32-4008-8F01-51F0CC4FD610}" presName="Name0" presStyleCnt="0">
        <dgm:presLayoutVars>
          <dgm:dir/>
          <dgm:animLvl val="lvl"/>
          <dgm:resizeHandles val="exact"/>
        </dgm:presLayoutVars>
      </dgm:prSet>
      <dgm:spPr/>
    </dgm:pt>
    <dgm:pt modelId="{BCB829BE-A509-4576-8E03-F57668C3EE0D}" type="pres">
      <dgm:prSet presAssocID="{63C6AB76-97C0-43A6-AD63-1D6454F1909B}" presName="composite" presStyleCnt="0"/>
      <dgm:spPr/>
    </dgm:pt>
    <dgm:pt modelId="{E257D5B0-E898-49F3-A658-28CABAE8FF3B}" type="pres">
      <dgm:prSet presAssocID="{63C6AB76-97C0-43A6-AD63-1D6454F1909B}" presName="parTx" presStyleLbl="alignNode1" presStyleIdx="0" presStyleCnt="2">
        <dgm:presLayoutVars>
          <dgm:chMax val="0"/>
          <dgm:chPref val="0"/>
          <dgm:bulletEnabled val="1"/>
        </dgm:presLayoutVars>
      </dgm:prSet>
      <dgm:spPr/>
    </dgm:pt>
    <dgm:pt modelId="{1458267B-66A9-4EB4-A6DB-72BE71C9CAB3}" type="pres">
      <dgm:prSet presAssocID="{63C6AB76-97C0-43A6-AD63-1D6454F1909B}" presName="desTx" presStyleLbl="alignAccFollowNode1" presStyleIdx="0" presStyleCnt="2">
        <dgm:presLayoutVars>
          <dgm:bulletEnabled val="1"/>
        </dgm:presLayoutVars>
      </dgm:prSet>
      <dgm:spPr/>
    </dgm:pt>
    <dgm:pt modelId="{02D91D8C-BD8B-4ACA-9452-1BA1A2304550}" type="pres">
      <dgm:prSet presAssocID="{C9FFCDBD-F50D-4A83-917F-B67A04A57200}" presName="space" presStyleCnt="0"/>
      <dgm:spPr/>
    </dgm:pt>
    <dgm:pt modelId="{EED20255-764D-499C-A7FC-459D03FC2ECD}" type="pres">
      <dgm:prSet presAssocID="{95C015B1-8A2B-45D3-A465-79FD2259AE5E}" presName="composite" presStyleCnt="0"/>
      <dgm:spPr/>
    </dgm:pt>
    <dgm:pt modelId="{A047A4BE-23E1-436B-BADF-50B4812952A6}" type="pres">
      <dgm:prSet presAssocID="{95C015B1-8A2B-45D3-A465-79FD2259AE5E}" presName="parTx" presStyleLbl="alignNode1" presStyleIdx="1" presStyleCnt="2">
        <dgm:presLayoutVars>
          <dgm:chMax val="0"/>
          <dgm:chPref val="0"/>
          <dgm:bulletEnabled val="1"/>
        </dgm:presLayoutVars>
      </dgm:prSet>
      <dgm:spPr/>
    </dgm:pt>
    <dgm:pt modelId="{1B747752-925B-4F67-BBFA-9AB9BB86F760}" type="pres">
      <dgm:prSet presAssocID="{95C015B1-8A2B-45D3-A465-79FD2259AE5E}" presName="desTx" presStyleLbl="alignAccFollowNode1" presStyleIdx="1" presStyleCnt="2">
        <dgm:presLayoutVars>
          <dgm:bulletEnabled val="1"/>
        </dgm:presLayoutVars>
      </dgm:prSet>
      <dgm:spPr/>
    </dgm:pt>
  </dgm:ptLst>
  <dgm:cxnLst>
    <dgm:cxn modelId="{7AF03715-D9B7-43F3-988A-6EFF007100A4}" srcId="{13487268-CC32-4008-8F01-51F0CC4FD610}" destId="{95C015B1-8A2B-45D3-A465-79FD2259AE5E}" srcOrd="1" destOrd="0" parTransId="{82EE7B56-CF4B-4AAF-AFDC-B607158D302D}" sibTransId="{434B9AC2-E705-428F-9535-E7963DD5757C}"/>
    <dgm:cxn modelId="{7538DE1C-A751-44CF-A612-0AD1D95BEEEF}" type="presOf" srcId="{E98E6BFD-E128-4648-B5DF-817F33FE34FD}" destId="{1458267B-66A9-4EB4-A6DB-72BE71C9CAB3}" srcOrd="0" destOrd="3" presId="urn:microsoft.com/office/officeart/2005/8/layout/hList1"/>
    <dgm:cxn modelId="{A1027528-BD8C-478D-8B70-14E1D5B56F95}" type="presOf" srcId="{FA738FC0-2E0A-4B5D-8653-91614EB25696}" destId="{1B747752-925B-4F67-BBFA-9AB9BB86F760}" srcOrd="0" destOrd="0" presId="urn:microsoft.com/office/officeart/2005/8/layout/hList1"/>
    <dgm:cxn modelId="{BC07355B-2743-4F80-B0FB-A27DD168A7AA}" srcId="{63C6AB76-97C0-43A6-AD63-1D6454F1909B}" destId="{4200B2A8-5592-4260-8ED0-1E96A977982B}" srcOrd="1" destOrd="0" parTransId="{EAE8D23C-301C-47E3-8118-3ACD5E7F02AF}" sibTransId="{403F0B86-C163-4D6D-8325-7299F0AEC0E6}"/>
    <dgm:cxn modelId="{8D70FF41-0602-4D45-8D24-8AEAC4A9F10D}" srcId="{63C6AB76-97C0-43A6-AD63-1D6454F1909B}" destId="{F07A4B07-EB30-43FD-8F19-DC4E74B00B83}" srcOrd="4" destOrd="0" parTransId="{01BE1E0E-EDFC-4102-8F34-CB112B35EB67}" sibTransId="{2517F5B0-0712-460E-8A8E-87403695B26B}"/>
    <dgm:cxn modelId="{422CFB45-014C-4E92-BB6C-2DF49F11D57E}" srcId="{63C6AB76-97C0-43A6-AD63-1D6454F1909B}" destId="{E98E6BFD-E128-4648-B5DF-817F33FE34FD}" srcOrd="3" destOrd="0" parTransId="{9460CC31-9B7C-4673-891E-ABDAD4D2AACA}" sibTransId="{FA97C65A-C1DD-4B5E-BDA6-1868234B32BD}"/>
    <dgm:cxn modelId="{ED9DA76B-A1D1-451E-A0B6-F19352EF1226}" type="presOf" srcId="{95C015B1-8A2B-45D3-A465-79FD2259AE5E}" destId="{A047A4BE-23E1-436B-BADF-50B4812952A6}" srcOrd="0" destOrd="0" presId="urn:microsoft.com/office/officeart/2005/8/layout/hList1"/>
    <dgm:cxn modelId="{9202276C-300F-4676-ABBC-07B9BBED29C7}" srcId="{63C6AB76-97C0-43A6-AD63-1D6454F1909B}" destId="{0B6323D9-8AA6-4B53-BC1B-46E343AAB9FE}" srcOrd="0" destOrd="0" parTransId="{BFB6B17E-9EC2-473E-A8CA-0F34F294E1D4}" sibTransId="{3795D914-0A39-451F-AFEC-381B96FEC5E0}"/>
    <dgm:cxn modelId="{0BF8F06F-23D2-4219-83ED-64F43A8F6E55}" type="presOf" srcId="{284FED64-109C-4405-A1B3-54FB7911E44C}" destId="{1458267B-66A9-4EB4-A6DB-72BE71C9CAB3}" srcOrd="0" destOrd="5" presId="urn:microsoft.com/office/officeart/2005/8/layout/hList1"/>
    <dgm:cxn modelId="{DCB8F350-79AE-4CD0-9D3F-30F91964A06A}" type="presOf" srcId="{63C6AB76-97C0-43A6-AD63-1D6454F1909B}" destId="{E257D5B0-E898-49F3-A658-28CABAE8FF3B}" srcOrd="0" destOrd="0" presId="urn:microsoft.com/office/officeart/2005/8/layout/hList1"/>
    <dgm:cxn modelId="{14933C7F-75F1-47E1-B0F8-32B848995DEE}" type="presOf" srcId="{13487268-CC32-4008-8F01-51F0CC4FD610}" destId="{98D0C1AE-B7B9-41C8-A310-FD99F2C8027F}" srcOrd="0" destOrd="0" presId="urn:microsoft.com/office/officeart/2005/8/layout/hList1"/>
    <dgm:cxn modelId="{7D7DB394-7C37-4779-BFEA-9298924A1D76}" type="presOf" srcId="{6B40B085-7269-497B-AA0C-6ACEC0898127}" destId="{1458267B-66A9-4EB4-A6DB-72BE71C9CAB3}" srcOrd="0" destOrd="2" presId="urn:microsoft.com/office/officeart/2005/8/layout/hList1"/>
    <dgm:cxn modelId="{569F40A2-B9C3-44EB-9EB0-A30A2E4E28B2}" srcId="{95C015B1-8A2B-45D3-A465-79FD2259AE5E}" destId="{FA738FC0-2E0A-4B5D-8653-91614EB25696}" srcOrd="0" destOrd="0" parTransId="{D23DAC8D-B2C9-445E-ACA7-65253F48F285}" sibTransId="{6FEFA4C2-DAD9-4FC8-934E-02FF79D5A12C}"/>
    <dgm:cxn modelId="{BD9CBBB2-872C-4949-8BA8-F4EC5E072679}" srcId="{63C6AB76-97C0-43A6-AD63-1D6454F1909B}" destId="{284FED64-109C-4405-A1B3-54FB7911E44C}" srcOrd="5" destOrd="0" parTransId="{760DA959-BFD5-4DA8-9CEA-3E02D6D1F419}" sibTransId="{495DBB89-68CE-44D5-940B-16A928383E70}"/>
    <dgm:cxn modelId="{6EED2CB7-7E36-444B-9865-CE28608C9432}" type="presOf" srcId="{0B6323D9-8AA6-4B53-BC1B-46E343AAB9FE}" destId="{1458267B-66A9-4EB4-A6DB-72BE71C9CAB3}" srcOrd="0" destOrd="0" presId="urn:microsoft.com/office/officeart/2005/8/layout/hList1"/>
    <dgm:cxn modelId="{0C5F8ACB-0A35-4D38-B414-E8E4300301EA}" type="presOf" srcId="{6764CEC6-7451-487E-88E4-91EA9451AD2D}" destId="{1B747752-925B-4F67-BBFA-9AB9BB86F760}" srcOrd="0" destOrd="1" presId="urn:microsoft.com/office/officeart/2005/8/layout/hList1"/>
    <dgm:cxn modelId="{7D3163CD-3F3E-4BDE-9EF0-CE22A2BC03B1}" type="presOf" srcId="{F07A4B07-EB30-43FD-8F19-DC4E74B00B83}" destId="{1458267B-66A9-4EB4-A6DB-72BE71C9CAB3}" srcOrd="0" destOrd="4" presId="urn:microsoft.com/office/officeart/2005/8/layout/hList1"/>
    <dgm:cxn modelId="{6B58A2CF-B0A6-4191-8D01-6DDCD1E14349}" srcId="{95C015B1-8A2B-45D3-A465-79FD2259AE5E}" destId="{6764CEC6-7451-487E-88E4-91EA9451AD2D}" srcOrd="1" destOrd="0" parTransId="{A55FBC6A-438F-4E48-9927-0C776BB29431}" sibTransId="{E460F574-ECEB-4264-9246-6241765253D4}"/>
    <dgm:cxn modelId="{BAC3A9D1-F6D8-47F7-9AE4-A9D141CC0F0E}" srcId="{63C6AB76-97C0-43A6-AD63-1D6454F1909B}" destId="{6B40B085-7269-497B-AA0C-6ACEC0898127}" srcOrd="2" destOrd="0" parTransId="{16DD0E00-B411-4428-9125-80B9BD3D6D15}" sibTransId="{85F9A629-C4CC-41A7-ABE6-6682D14DA652}"/>
    <dgm:cxn modelId="{BF6A61F9-DEE7-48E2-A8C8-4268D67BA74B}" srcId="{13487268-CC32-4008-8F01-51F0CC4FD610}" destId="{63C6AB76-97C0-43A6-AD63-1D6454F1909B}" srcOrd="0" destOrd="0" parTransId="{F18998F2-66DA-436B-BA33-7C55A419A863}" sibTransId="{C9FFCDBD-F50D-4A83-917F-B67A04A57200}"/>
    <dgm:cxn modelId="{7F8C27FB-AA28-4F1A-ACD3-A85BC5115F92}" type="presOf" srcId="{4200B2A8-5592-4260-8ED0-1E96A977982B}" destId="{1458267B-66A9-4EB4-A6DB-72BE71C9CAB3}" srcOrd="0" destOrd="1" presId="urn:microsoft.com/office/officeart/2005/8/layout/hList1"/>
    <dgm:cxn modelId="{8BBFE6B3-3CA7-45C2-8F2C-B22953F6DDE2}" type="presParOf" srcId="{98D0C1AE-B7B9-41C8-A310-FD99F2C8027F}" destId="{BCB829BE-A509-4576-8E03-F57668C3EE0D}" srcOrd="0" destOrd="0" presId="urn:microsoft.com/office/officeart/2005/8/layout/hList1"/>
    <dgm:cxn modelId="{0948A26F-780B-49E9-B3D9-65C240096467}" type="presParOf" srcId="{BCB829BE-A509-4576-8E03-F57668C3EE0D}" destId="{E257D5B0-E898-49F3-A658-28CABAE8FF3B}" srcOrd="0" destOrd="0" presId="urn:microsoft.com/office/officeart/2005/8/layout/hList1"/>
    <dgm:cxn modelId="{FFC85C0A-4396-4D5B-B706-1E0E8766FCD2}" type="presParOf" srcId="{BCB829BE-A509-4576-8E03-F57668C3EE0D}" destId="{1458267B-66A9-4EB4-A6DB-72BE71C9CAB3}" srcOrd="1" destOrd="0" presId="urn:microsoft.com/office/officeart/2005/8/layout/hList1"/>
    <dgm:cxn modelId="{C6C63619-5B2E-496E-B4BE-D1F1D20B33DC}" type="presParOf" srcId="{98D0C1AE-B7B9-41C8-A310-FD99F2C8027F}" destId="{02D91D8C-BD8B-4ACA-9452-1BA1A2304550}" srcOrd="1" destOrd="0" presId="urn:microsoft.com/office/officeart/2005/8/layout/hList1"/>
    <dgm:cxn modelId="{EA1B109F-5543-40C9-9070-831AB840E7EE}" type="presParOf" srcId="{98D0C1AE-B7B9-41C8-A310-FD99F2C8027F}" destId="{EED20255-764D-499C-A7FC-459D03FC2ECD}" srcOrd="2" destOrd="0" presId="urn:microsoft.com/office/officeart/2005/8/layout/hList1"/>
    <dgm:cxn modelId="{CC0F4BC9-F069-48D5-8A7E-ABB525D4A462}" type="presParOf" srcId="{EED20255-764D-499C-A7FC-459D03FC2ECD}" destId="{A047A4BE-23E1-436B-BADF-50B4812952A6}" srcOrd="0" destOrd="0" presId="urn:microsoft.com/office/officeart/2005/8/layout/hList1"/>
    <dgm:cxn modelId="{B2706ADC-48AE-4AE9-BC41-1B43137AD9CB}" type="presParOf" srcId="{EED20255-764D-499C-A7FC-459D03FC2ECD}" destId="{1B747752-925B-4F67-BBFA-9AB9BB86F76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A318E-3E92-486C-8951-9528D7604365}">
      <dsp:nvSpPr>
        <dsp:cNvPr id="0" name=""/>
        <dsp:cNvSpPr/>
      </dsp:nvSpPr>
      <dsp:spPr>
        <a:xfrm>
          <a:off x="0" y="37633"/>
          <a:ext cx="6470696"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PE" sz="1900" b="1" kern="1200"/>
            <a:t>2. TECNICAS AVANZADAS DE VOLADURA SUPERFICIAL</a:t>
          </a:r>
          <a:endParaRPr lang="en-US" sz="1900" kern="1200"/>
        </a:p>
      </dsp:txBody>
      <dsp:txXfrm>
        <a:off x="22246" y="59879"/>
        <a:ext cx="6426204" cy="411223"/>
      </dsp:txXfrm>
    </dsp:sp>
    <dsp:sp modelId="{579E90DB-C7BF-409A-BD00-8320F9AE7919}">
      <dsp:nvSpPr>
        <dsp:cNvPr id="0" name=""/>
        <dsp:cNvSpPr/>
      </dsp:nvSpPr>
      <dsp:spPr>
        <a:xfrm>
          <a:off x="0" y="548068"/>
          <a:ext cx="6470696"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PE" sz="1900" kern="1200"/>
            <a:t>Introducción</a:t>
          </a:r>
          <a:endParaRPr lang="en-US" sz="1900" kern="1200"/>
        </a:p>
      </dsp:txBody>
      <dsp:txXfrm>
        <a:off x="22246" y="570314"/>
        <a:ext cx="6426204" cy="411223"/>
      </dsp:txXfrm>
    </dsp:sp>
    <dsp:sp modelId="{76EDF2CE-A63E-4540-A261-ADD779F6798E}">
      <dsp:nvSpPr>
        <dsp:cNvPr id="0" name=""/>
        <dsp:cNvSpPr/>
      </dsp:nvSpPr>
      <dsp:spPr>
        <a:xfrm>
          <a:off x="0" y="1058503"/>
          <a:ext cx="6470696"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PE" sz="1900" kern="1200"/>
            <a:t>Explosivos y Accesorio: Propiedades y clasificación</a:t>
          </a:r>
          <a:endParaRPr lang="en-US" sz="1900" kern="1200"/>
        </a:p>
      </dsp:txBody>
      <dsp:txXfrm>
        <a:off x="22246" y="1080749"/>
        <a:ext cx="6426204" cy="411223"/>
      </dsp:txXfrm>
    </dsp:sp>
    <dsp:sp modelId="{EABB4A96-4903-4D8D-A634-98BFDB1E0542}">
      <dsp:nvSpPr>
        <dsp:cNvPr id="0" name=""/>
        <dsp:cNvSpPr/>
      </dsp:nvSpPr>
      <dsp:spPr>
        <a:xfrm>
          <a:off x="0" y="1568938"/>
          <a:ext cx="6470696"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PE" sz="1900" kern="1200"/>
            <a:t>Diseño de Malla de perforación y Voladura</a:t>
          </a:r>
          <a:endParaRPr lang="en-US" sz="1900" kern="1200"/>
        </a:p>
      </dsp:txBody>
      <dsp:txXfrm>
        <a:off x="22246" y="1591184"/>
        <a:ext cx="6426204" cy="411223"/>
      </dsp:txXfrm>
    </dsp:sp>
    <dsp:sp modelId="{6D8C0E14-6EFE-463A-9A99-7D7596007EBE}">
      <dsp:nvSpPr>
        <dsp:cNvPr id="0" name=""/>
        <dsp:cNvSpPr/>
      </dsp:nvSpPr>
      <dsp:spPr>
        <a:xfrm>
          <a:off x="0" y="2079373"/>
          <a:ext cx="6470696"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PE" sz="1900" kern="1200"/>
            <a:t>Técnicas Innovadoras de Voladura Superficial	</a:t>
          </a:r>
          <a:endParaRPr lang="en-US" sz="1900" kern="1200"/>
        </a:p>
      </dsp:txBody>
      <dsp:txXfrm>
        <a:off x="22246" y="2101619"/>
        <a:ext cx="6426204" cy="411223"/>
      </dsp:txXfrm>
    </dsp:sp>
    <dsp:sp modelId="{AA92E088-80E7-47CC-B1F0-FFB257C33E36}">
      <dsp:nvSpPr>
        <dsp:cNvPr id="0" name=""/>
        <dsp:cNvSpPr/>
      </dsp:nvSpPr>
      <dsp:spPr>
        <a:xfrm>
          <a:off x="0" y="2589808"/>
          <a:ext cx="6470696"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PE" sz="1900" kern="1200"/>
            <a:t>Estrategias de Precorte</a:t>
          </a:r>
          <a:endParaRPr lang="en-US" sz="1900" kern="1200"/>
        </a:p>
      </dsp:txBody>
      <dsp:txXfrm>
        <a:off x="22246" y="2612054"/>
        <a:ext cx="6426204" cy="411223"/>
      </dsp:txXfrm>
    </dsp:sp>
    <dsp:sp modelId="{91A9CDAD-BC48-4BC0-9DEA-AFCFFA470A60}">
      <dsp:nvSpPr>
        <dsp:cNvPr id="0" name=""/>
        <dsp:cNvSpPr/>
      </dsp:nvSpPr>
      <dsp:spPr>
        <a:xfrm>
          <a:off x="0" y="3100243"/>
          <a:ext cx="6470696"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PE" sz="1900" kern="1200"/>
            <a:t>Voladuras Primarias y Secundarias</a:t>
          </a:r>
          <a:endParaRPr lang="en-US" sz="1900" kern="1200"/>
        </a:p>
      </dsp:txBody>
      <dsp:txXfrm>
        <a:off x="22246" y="3122489"/>
        <a:ext cx="6426204" cy="411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A7E58E-2222-45F0-A8D7-28E239DF7DB1}">
      <dsp:nvSpPr>
        <dsp:cNvPr id="0" name=""/>
        <dsp:cNvSpPr/>
      </dsp:nvSpPr>
      <dsp:spPr>
        <a:xfrm>
          <a:off x="1579524" y="190172"/>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105D11-39DD-450A-A692-33842799F45F}">
      <dsp:nvSpPr>
        <dsp:cNvPr id="0" name=""/>
        <dsp:cNvSpPr/>
      </dsp:nvSpPr>
      <dsp:spPr>
        <a:xfrm>
          <a:off x="391524" y="2616427"/>
          <a:ext cx="432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PE" sz="1100" kern="1200"/>
            <a:t>“Es el uso de varias técnicas, para tratar de minimizar los daños producidos a la roca remanente en los límites de una labor y/o excavación debido a la acción de la onda de choque subterránea y a las altas presiones de los gases de la explosión, generados durante la detonación de las mezclas explosivas comerciales usadas en un disparo primario.”</a:t>
          </a:r>
          <a:endParaRPr lang="en-US" sz="1100" kern="1200"/>
        </a:p>
      </dsp:txBody>
      <dsp:txXfrm>
        <a:off x="391524" y="2616427"/>
        <a:ext cx="4320000" cy="787500"/>
      </dsp:txXfrm>
    </dsp:sp>
    <dsp:sp modelId="{09689D75-9DDC-4152-8C83-FDE2FF20E310}">
      <dsp:nvSpPr>
        <dsp:cNvPr id="0" name=""/>
        <dsp:cNvSpPr/>
      </dsp:nvSpPr>
      <dsp:spPr>
        <a:xfrm>
          <a:off x="6655525" y="190172"/>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8DA91-E37E-4549-A60A-C58DC7844531}">
      <dsp:nvSpPr>
        <dsp:cNvPr id="0" name=""/>
        <dsp:cNvSpPr/>
      </dsp:nvSpPr>
      <dsp:spPr>
        <a:xfrm>
          <a:off x="5467525" y="2616427"/>
          <a:ext cx="432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s-PE" sz="1100" kern="1200"/>
            <a:t>“Consiste en el empleo de cargas explosivas lineales de baja energía colocadas en taladros muy cercanos entre sí, se disparan en forma simultánea” (Asesoría técnica EXSA).</a:t>
          </a:r>
          <a:endParaRPr lang="en-US" sz="1100" kern="1200"/>
        </a:p>
      </dsp:txBody>
      <dsp:txXfrm>
        <a:off x="5467525" y="2616427"/>
        <a:ext cx="4320000" cy="787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5E2B9-54AB-4FE8-B7F5-D55824E281BB}">
      <dsp:nvSpPr>
        <dsp:cNvPr id="0" name=""/>
        <dsp:cNvSpPr/>
      </dsp:nvSpPr>
      <dsp:spPr>
        <a:xfrm>
          <a:off x="851754" y="297694"/>
          <a:ext cx="1377000" cy="1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07AEFED-DDF9-4EC0-A74D-4AD212F26042}">
      <dsp:nvSpPr>
        <dsp:cNvPr id="0" name=""/>
        <dsp:cNvSpPr/>
      </dsp:nvSpPr>
      <dsp:spPr>
        <a:xfrm>
          <a:off x="10254" y="2045101"/>
          <a:ext cx="306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PE" sz="1600" b="1" kern="1200">
              <a:latin typeface="+mj-lt"/>
              <a:cs typeface="Times New Roman" panose="02020603050405020304" pitchFamily="18" charset="0"/>
            </a:rPr>
            <a:t>Incremento de rendimientos operativos</a:t>
          </a:r>
        </a:p>
      </dsp:txBody>
      <dsp:txXfrm>
        <a:off x="10254" y="2045101"/>
        <a:ext cx="3060000" cy="720000"/>
      </dsp:txXfrm>
    </dsp:sp>
    <dsp:sp modelId="{D38176EC-0335-42AD-9535-C46E4D646664}">
      <dsp:nvSpPr>
        <dsp:cNvPr id="0" name=""/>
        <dsp:cNvSpPr/>
      </dsp:nvSpPr>
      <dsp:spPr>
        <a:xfrm>
          <a:off x="4447254" y="297694"/>
          <a:ext cx="1377000" cy="1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DF8B5F7-6A0B-44E2-9B52-85D5732F1DE6}">
      <dsp:nvSpPr>
        <dsp:cNvPr id="0" name=""/>
        <dsp:cNvSpPr/>
      </dsp:nvSpPr>
      <dsp:spPr>
        <a:xfrm>
          <a:off x="3605754" y="2045101"/>
          <a:ext cx="306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PE" sz="1600" b="1" kern="1200">
              <a:latin typeface="+mj-lt"/>
              <a:cs typeface="Times New Roman" panose="02020603050405020304" pitchFamily="18" charset="0"/>
            </a:rPr>
            <a:t>Estabilidad de macizo rocoso</a:t>
          </a:r>
        </a:p>
      </dsp:txBody>
      <dsp:txXfrm>
        <a:off x="3605754" y="2045101"/>
        <a:ext cx="306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3B73F-66B9-455C-B137-5881E5D8EE16}">
      <dsp:nvSpPr>
        <dsp:cNvPr id="0" name=""/>
        <dsp:cNvSpPr/>
      </dsp:nvSpPr>
      <dsp:spPr>
        <a:xfrm>
          <a:off x="-3912295" y="-600719"/>
          <a:ext cx="4662601" cy="4662601"/>
        </a:xfrm>
        <a:prstGeom prst="blockArc">
          <a:avLst>
            <a:gd name="adj1" fmla="val 18900000"/>
            <a:gd name="adj2" fmla="val 2700000"/>
            <a:gd name="adj3" fmla="val 463"/>
          </a:avLst>
        </a:prstGeom>
        <a:no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3424CDD-4683-4777-91D6-B4CA5F31E52A}">
      <dsp:nvSpPr>
        <dsp:cNvPr id="0" name=""/>
        <dsp:cNvSpPr/>
      </dsp:nvSpPr>
      <dsp:spPr>
        <a:xfrm>
          <a:off x="328832" y="216253"/>
          <a:ext cx="9595125" cy="43278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3522" tIns="55880" rIns="55880" bIns="55880" numCol="1" spcCol="1270" anchor="ctr" anchorCtr="0">
          <a:noAutofit/>
        </a:bodyPr>
        <a:lstStyle/>
        <a:p>
          <a:pPr marL="0" lvl="0" indent="0" algn="l" defTabSz="977900">
            <a:lnSpc>
              <a:spcPct val="90000"/>
            </a:lnSpc>
            <a:spcBef>
              <a:spcPct val="0"/>
            </a:spcBef>
            <a:spcAft>
              <a:spcPct val="35000"/>
            </a:spcAft>
            <a:buNone/>
          </a:pPr>
          <a:r>
            <a:rPr lang="es-PE" sz="2200" kern="1200" dirty="0">
              <a:solidFill>
                <a:schemeClr val="tx1"/>
              </a:solidFill>
            </a:rPr>
            <a:t>Seguridad del personal y equipos.</a:t>
          </a:r>
        </a:p>
      </dsp:txBody>
      <dsp:txXfrm>
        <a:off x="328832" y="216253"/>
        <a:ext cx="9595125" cy="432783"/>
      </dsp:txXfrm>
    </dsp:sp>
    <dsp:sp modelId="{1ED88023-F77E-486E-971C-0C9040816E83}">
      <dsp:nvSpPr>
        <dsp:cNvPr id="0" name=""/>
        <dsp:cNvSpPr/>
      </dsp:nvSpPr>
      <dsp:spPr>
        <a:xfrm>
          <a:off x="58342" y="162155"/>
          <a:ext cx="540979" cy="540979"/>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9164C3D-B389-4C19-B7D2-88BB95EEAFE3}">
      <dsp:nvSpPr>
        <dsp:cNvPr id="0" name=""/>
        <dsp:cNvSpPr/>
      </dsp:nvSpPr>
      <dsp:spPr>
        <a:xfrm>
          <a:off x="638952" y="865221"/>
          <a:ext cx="9285005" cy="432783"/>
        </a:xfrm>
        <a:prstGeom prst="rect">
          <a:avLst/>
        </a:prstGeom>
        <a:gradFill rotWithShape="0">
          <a:gsLst>
            <a:gs pos="0">
              <a:schemeClr val="accent3">
                <a:hueOff val="677650"/>
                <a:satOff val="25000"/>
                <a:lumOff val="-3676"/>
                <a:alphaOff val="0"/>
                <a:satMod val="103000"/>
                <a:lumMod val="102000"/>
                <a:tint val="94000"/>
              </a:schemeClr>
            </a:gs>
            <a:gs pos="50000">
              <a:schemeClr val="accent3">
                <a:hueOff val="677650"/>
                <a:satOff val="25000"/>
                <a:lumOff val="-3676"/>
                <a:alphaOff val="0"/>
                <a:satMod val="110000"/>
                <a:lumMod val="100000"/>
                <a:shade val="100000"/>
              </a:schemeClr>
            </a:gs>
            <a:gs pos="100000">
              <a:schemeClr val="accent3">
                <a:hueOff val="677650"/>
                <a:satOff val="25000"/>
                <a:lumOff val="-367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3522" tIns="55880" rIns="55880" bIns="55880" numCol="1" spcCol="1270" anchor="ctr" anchorCtr="0">
          <a:noAutofit/>
        </a:bodyPr>
        <a:lstStyle/>
        <a:p>
          <a:pPr marL="0" lvl="0" indent="0" algn="l" defTabSz="977900">
            <a:lnSpc>
              <a:spcPct val="90000"/>
            </a:lnSpc>
            <a:spcBef>
              <a:spcPct val="0"/>
            </a:spcBef>
            <a:spcAft>
              <a:spcPct val="35000"/>
            </a:spcAft>
            <a:buNone/>
          </a:pPr>
          <a:r>
            <a:rPr lang="es-PE" sz="2200" kern="1200" dirty="0">
              <a:solidFill>
                <a:schemeClr val="tx1"/>
              </a:solidFill>
            </a:rPr>
            <a:t>Evitar fracturamiento hacia atrás.</a:t>
          </a:r>
        </a:p>
      </dsp:txBody>
      <dsp:txXfrm>
        <a:off x="638952" y="865221"/>
        <a:ext cx="9285005" cy="432783"/>
      </dsp:txXfrm>
    </dsp:sp>
    <dsp:sp modelId="{5841EB0E-9300-4F66-BEC4-6A8F299E04F0}">
      <dsp:nvSpPr>
        <dsp:cNvPr id="0" name=""/>
        <dsp:cNvSpPr/>
      </dsp:nvSpPr>
      <dsp:spPr>
        <a:xfrm>
          <a:off x="368462" y="811123"/>
          <a:ext cx="540979" cy="540979"/>
        </a:xfrm>
        <a:prstGeom prst="ellipse">
          <a:avLst/>
        </a:prstGeom>
        <a:solidFill>
          <a:schemeClr val="lt1">
            <a:hueOff val="0"/>
            <a:satOff val="0"/>
            <a:lumOff val="0"/>
            <a:alphaOff val="0"/>
          </a:schemeClr>
        </a:solidFill>
        <a:ln w="6350" cap="flat" cmpd="sng" algn="ctr">
          <a:solidFill>
            <a:schemeClr val="accent3">
              <a:hueOff val="677650"/>
              <a:satOff val="25000"/>
              <a:lumOff val="-3676"/>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D8BDBF0-82FB-4F5E-9F09-3C42F75F9ECF}">
      <dsp:nvSpPr>
        <dsp:cNvPr id="0" name=""/>
        <dsp:cNvSpPr/>
      </dsp:nvSpPr>
      <dsp:spPr>
        <a:xfrm>
          <a:off x="734134" y="1514189"/>
          <a:ext cx="9189823" cy="432783"/>
        </a:xfrm>
        <a:prstGeom prst="rect">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3522" tIns="55880" rIns="55880" bIns="55880" numCol="1" spcCol="1270" anchor="ctr" anchorCtr="0">
          <a:noAutofit/>
        </a:bodyPr>
        <a:lstStyle/>
        <a:p>
          <a:pPr marL="0" lvl="0" indent="0" algn="l" defTabSz="977900">
            <a:lnSpc>
              <a:spcPct val="90000"/>
            </a:lnSpc>
            <a:spcBef>
              <a:spcPct val="0"/>
            </a:spcBef>
            <a:spcAft>
              <a:spcPct val="35000"/>
            </a:spcAft>
            <a:buNone/>
          </a:pPr>
          <a:r>
            <a:rPr lang="es-PE" sz="2200" kern="1200" dirty="0">
              <a:solidFill>
                <a:schemeClr val="tx1"/>
              </a:solidFill>
            </a:rPr>
            <a:t>Minimizar el desquinche de paredes.</a:t>
          </a:r>
        </a:p>
      </dsp:txBody>
      <dsp:txXfrm>
        <a:off x="734134" y="1514189"/>
        <a:ext cx="9189823" cy="432783"/>
      </dsp:txXfrm>
    </dsp:sp>
    <dsp:sp modelId="{7D4023CF-9333-4C85-BBE9-F91348D4731D}">
      <dsp:nvSpPr>
        <dsp:cNvPr id="0" name=""/>
        <dsp:cNvSpPr/>
      </dsp:nvSpPr>
      <dsp:spPr>
        <a:xfrm>
          <a:off x="463644" y="1460091"/>
          <a:ext cx="540979" cy="540979"/>
        </a:xfrm>
        <a:prstGeom prst="ellipse">
          <a:avLst/>
        </a:prstGeom>
        <a:solidFill>
          <a:schemeClr val="lt1">
            <a:hueOff val="0"/>
            <a:satOff val="0"/>
            <a:lumOff val="0"/>
            <a:alphaOff val="0"/>
          </a:schemeClr>
        </a:solidFill>
        <a:ln w="6350" cap="flat" cmpd="sng" algn="ctr">
          <a:solidFill>
            <a:schemeClr val="accent3">
              <a:hueOff val="1355300"/>
              <a:satOff val="50000"/>
              <a:lumOff val="-7353"/>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052E850-E90F-497B-9E7A-84C51E4FF268}">
      <dsp:nvSpPr>
        <dsp:cNvPr id="0" name=""/>
        <dsp:cNvSpPr/>
      </dsp:nvSpPr>
      <dsp:spPr>
        <a:xfrm>
          <a:off x="638952" y="2163157"/>
          <a:ext cx="9285005" cy="432783"/>
        </a:xfrm>
        <a:prstGeom prst="rect">
          <a:avLst/>
        </a:prstGeom>
        <a:gradFill rotWithShape="0">
          <a:gsLst>
            <a:gs pos="0">
              <a:schemeClr val="accent3">
                <a:hueOff val="2032949"/>
                <a:satOff val="75000"/>
                <a:lumOff val="-11029"/>
                <a:alphaOff val="0"/>
                <a:satMod val="103000"/>
                <a:lumMod val="102000"/>
                <a:tint val="94000"/>
              </a:schemeClr>
            </a:gs>
            <a:gs pos="50000">
              <a:schemeClr val="accent3">
                <a:hueOff val="2032949"/>
                <a:satOff val="75000"/>
                <a:lumOff val="-11029"/>
                <a:alphaOff val="0"/>
                <a:satMod val="110000"/>
                <a:lumMod val="100000"/>
                <a:shade val="100000"/>
              </a:schemeClr>
            </a:gs>
            <a:gs pos="100000">
              <a:schemeClr val="accent3">
                <a:hueOff val="2032949"/>
                <a:satOff val="75000"/>
                <a:lumOff val="-1102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3522" tIns="55880" rIns="55880" bIns="55880" numCol="1" spcCol="1270" anchor="ctr" anchorCtr="0">
          <a:noAutofit/>
        </a:bodyPr>
        <a:lstStyle/>
        <a:p>
          <a:pPr marL="0" lvl="0" indent="0" algn="l" defTabSz="977900">
            <a:lnSpc>
              <a:spcPct val="90000"/>
            </a:lnSpc>
            <a:spcBef>
              <a:spcPct val="0"/>
            </a:spcBef>
            <a:spcAft>
              <a:spcPct val="35000"/>
            </a:spcAft>
            <a:buNone/>
          </a:pPr>
          <a:r>
            <a:rPr lang="es-PE" sz="2200" kern="1200" dirty="0">
              <a:solidFill>
                <a:schemeClr val="tx1"/>
              </a:solidFill>
            </a:rPr>
            <a:t>Disminuir el porcentaje de dilución.</a:t>
          </a:r>
        </a:p>
      </dsp:txBody>
      <dsp:txXfrm>
        <a:off x="638952" y="2163157"/>
        <a:ext cx="9285005" cy="432783"/>
      </dsp:txXfrm>
    </dsp:sp>
    <dsp:sp modelId="{EA0CCBEB-6373-45A1-8705-D5274DD084D6}">
      <dsp:nvSpPr>
        <dsp:cNvPr id="0" name=""/>
        <dsp:cNvSpPr/>
      </dsp:nvSpPr>
      <dsp:spPr>
        <a:xfrm>
          <a:off x="368462" y="2109059"/>
          <a:ext cx="540979" cy="540979"/>
        </a:xfrm>
        <a:prstGeom prst="ellipse">
          <a:avLst/>
        </a:prstGeom>
        <a:solidFill>
          <a:schemeClr val="lt1">
            <a:hueOff val="0"/>
            <a:satOff val="0"/>
            <a:lumOff val="0"/>
            <a:alphaOff val="0"/>
          </a:schemeClr>
        </a:solidFill>
        <a:ln w="6350" cap="flat" cmpd="sng" algn="ctr">
          <a:solidFill>
            <a:schemeClr val="accent3">
              <a:hueOff val="2032949"/>
              <a:satOff val="75000"/>
              <a:lumOff val="-11029"/>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21369D0-A229-415C-83DB-7DC9AAE73FD7}">
      <dsp:nvSpPr>
        <dsp:cNvPr id="0" name=""/>
        <dsp:cNvSpPr/>
      </dsp:nvSpPr>
      <dsp:spPr>
        <a:xfrm>
          <a:off x="328832" y="2812124"/>
          <a:ext cx="9595125" cy="432783"/>
        </a:xfrm>
        <a:prstGeom prst="rect">
          <a:avLst/>
        </a:prstGeom>
        <a:solidFill>
          <a:srgbClr val="FFFF00"/>
        </a:solidFill>
        <a:ln>
          <a:solidFill>
            <a:schemeClr val="tx1"/>
          </a:solid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3522" tIns="55880" rIns="55880" bIns="55880" numCol="1" spcCol="1270" anchor="ctr" anchorCtr="0">
          <a:noAutofit/>
        </a:bodyPr>
        <a:lstStyle/>
        <a:p>
          <a:pPr marL="0" lvl="0" indent="0" algn="ctr" defTabSz="977900">
            <a:lnSpc>
              <a:spcPct val="90000"/>
            </a:lnSpc>
            <a:spcBef>
              <a:spcPct val="0"/>
            </a:spcBef>
            <a:spcAft>
              <a:spcPct val="35000"/>
            </a:spcAft>
            <a:buNone/>
          </a:pPr>
          <a:r>
            <a:rPr lang="es-PE" sz="2200" b="1" kern="1200" dirty="0">
              <a:solidFill>
                <a:schemeClr val="tx1"/>
              </a:solidFill>
            </a:rPr>
            <a:t>INCREMENTAR LA PRODUCTIVIDAD DE NUESTRAS OPERACIONES</a:t>
          </a:r>
        </a:p>
      </dsp:txBody>
      <dsp:txXfrm>
        <a:off x="328832" y="2812124"/>
        <a:ext cx="9595125" cy="432783"/>
      </dsp:txXfrm>
    </dsp:sp>
    <dsp:sp modelId="{7F770471-0DF4-4E51-9B0B-BD22A2EBFC2E}">
      <dsp:nvSpPr>
        <dsp:cNvPr id="0" name=""/>
        <dsp:cNvSpPr/>
      </dsp:nvSpPr>
      <dsp:spPr>
        <a:xfrm>
          <a:off x="58342" y="2758026"/>
          <a:ext cx="540979" cy="540979"/>
        </a:xfrm>
        <a:prstGeom prst="ellipse">
          <a:avLst/>
        </a:prstGeom>
        <a:solidFill>
          <a:schemeClr val="lt1">
            <a:hueOff val="0"/>
            <a:satOff val="0"/>
            <a:lumOff val="0"/>
            <a:alphaOff val="0"/>
          </a:schemeClr>
        </a:solidFill>
        <a:ln w="6350" cap="flat" cmpd="sng" algn="ctr">
          <a:solidFill>
            <a:schemeClr val="accent3">
              <a:hueOff val="2710599"/>
              <a:satOff val="100000"/>
              <a:lumOff val="-14706"/>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C89AF-50CA-4908-8490-AF86BB64D964}">
      <dsp:nvSpPr>
        <dsp:cNvPr id="0" name=""/>
        <dsp:cNvSpPr/>
      </dsp:nvSpPr>
      <dsp:spPr>
        <a:xfrm>
          <a:off x="0" y="290043"/>
          <a:ext cx="10067277" cy="352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D7DE6A-F47D-49B2-B1E8-1F7E9C910B25}">
      <dsp:nvSpPr>
        <dsp:cNvPr id="0" name=""/>
        <dsp:cNvSpPr/>
      </dsp:nvSpPr>
      <dsp:spPr>
        <a:xfrm>
          <a:off x="103869" y="56772"/>
          <a:ext cx="7047093" cy="4132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363" tIns="0" rIns="266363" bIns="0" numCol="1" spcCol="1270" anchor="ctr" anchorCtr="0">
          <a:noAutofit/>
        </a:bodyPr>
        <a:lstStyle/>
        <a:p>
          <a:pPr marL="0" lvl="0" indent="0" algn="l" defTabSz="889000">
            <a:lnSpc>
              <a:spcPct val="90000"/>
            </a:lnSpc>
            <a:spcBef>
              <a:spcPct val="0"/>
            </a:spcBef>
            <a:spcAft>
              <a:spcPct val="35000"/>
            </a:spcAft>
            <a:buNone/>
          </a:pPr>
          <a:r>
            <a:rPr lang="es-PE" sz="2000" kern="1200">
              <a:solidFill>
                <a:schemeClr val="tx1"/>
              </a:solidFill>
              <a:latin typeface="+mj-lt"/>
              <a:cs typeface="Times New Roman" panose="02020603050405020304" pitchFamily="18" charset="0"/>
            </a:rPr>
            <a:t>Tipo de MEC</a:t>
          </a:r>
        </a:p>
      </dsp:txBody>
      <dsp:txXfrm>
        <a:off x="124044" y="76947"/>
        <a:ext cx="7006743" cy="372930"/>
      </dsp:txXfrm>
    </dsp:sp>
    <dsp:sp modelId="{6D12F35E-FACB-4EAA-87C2-1BD292A47E28}">
      <dsp:nvSpPr>
        <dsp:cNvPr id="0" name=""/>
        <dsp:cNvSpPr/>
      </dsp:nvSpPr>
      <dsp:spPr>
        <a:xfrm>
          <a:off x="0" y="925084"/>
          <a:ext cx="10067277" cy="352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9959EA-66B8-477B-86EC-1F4D969C87C3}">
      <dsp:nvSpPr>
        <dsp:cNvPr id="0" name=""/>
        <dsp:cNvSpPr/>
      </dsp:nvSpPr>
      <dsp:spPr>
        <a:xfrm>
          <a:off x="503363" y="718443"/>
          <a:ext cx="7047093" cy="4132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363" tIns="0" rIns="266363" bIns="0" numCol="1" spcCol="1270" anchor="ctr" anchorCtr="0">
          <a:noAutofit/>
        </a:bodyPr>
        <a:lstStyle/>
        <a:p>
          <a:pPr marL="0" lvl="0" indent="0" algn="l" defTabSz="889000">
            <a:lnSpc>
              <a:spcPct val="90000"/>
            </a:lnSpc>
            <a:spcBef>
              <a:spcPct val="0"/>
            </a:spcBef>
            <a:spcAft>
              <a:spcPct val="35000"/>
            </a:spcAft>
            <a:buNone/>
          </a:pPr>
          <a:r>
            <a:rPr lang="es-PE" sz="2000" kern="1200">
              <a:solidFill>
                <a:schemeClr val="tx1"/>
              </a:solidFill>
              <a:latin typeface="+mj-lt"/>
              <a:cs typeface="Times New Roman" panose="02020603050405020304" pitchFamily="18" charset="0"/>
            </a:rPr>
            <a:t>Densidad de Carga (LD)</a:t>
          </a:r>
        </a:p>
      </dsp:txBody>
      <dsp:txXfrm>
        <a:off x="523538" y="738618"/>
        <a:ext cx="7006743" cy="372930"/>
      </dsp:txXfrm>
    </dsp:sp>
    <dsp:sp modelId="{2DCCACBD-D6F4-46EA-9681-F98E53CC967E}">
      <dsp:nvSpPr>
        <dsp:cNvPr id="0" name=""/>
        <dsp:cNvSpPr/>
      </dsp:nvSpPr>
      <dsp:spPr>
        <a:xfrm>
          <a:off x="0" y="1560124"/>
          <a:ext cx="10067277" cy="352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291D61-FE30-4C4A-B031-BD2794ED74D5}">
      <dsp:nvSpPr>
        <dsp:cNvPr id="0" name=""/>
        <dsp:cNvSpPr/>
      </dsp:nvSpPr>
      <dsp:spPr>
        <a:xfrm>
          <a:off x="503363" y="1353484"/>
          <a:ext cx="7047093" cy="4132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363" tIns="0" rIns="266363" bIns="0" numCol="1" spcCol="1270" anchor="ctr" anchorCtr="0">
          <a:noAutofit/>
        </a:bodyPr>
        <a:lstStyle/>
        <a:p>
          <a:pPr marL="0" lvl="0" indent="0" algn="l" defTabSz="889000">
            <a:lnSpc>
              <a:spcPct val="90000"/>
            </a:lnSpc>
            <a:spcBef>
              <a:spcPct val="0"/>
            </a:spcBef>
            <a:spcAft>
              <a:spcPct val="35000"/>
            </a:spcAft>
            <a:buNone/>
          </a:pPr>
          <a:r>
            <a:rPr lang="es-PE" sz="2000" kern="1200">
              <a:solidFill>
                <a:schemeClr val="tx1"/>
              </a:solidFill>
              <a:latin typeface="+mj-lt"/>
              <a:cs typeface="Times New Roman" panose="02020603050405020304" pitchFamily="18" charset="0"/>
            </a:rPr>
            <a:t>Diámetro del taladro (BH)</a:t>
          </a:r>
        </a:p>
      </dsp:txBody>
      <dsp:txXfrm>
        <a:off x="523538" y="1373659"/>
        <a:ext cx="7006743" cy="372930"/>
      </dsp:txXfrm>
    </dsp:sp>
    <dsp:sp modelId="{A567CF0A-C78E-451F-9F47-BFEA71B3FC47}">
      <dsp:nvSpPr>
        <dsp:cNvPr id="0" name=""/>
        <dsp:cNvSpPr/>
      </dsp:nvSpPr>
      <dsp:spPr>
        <a:xfrm>
          <a:off x="0" y="2195164"/>
          <a:ext cx="10067277" cy="352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11C905-1E68-4C62-9392-8EC3731AE1FD}">
      <dsp:nvSpPr>
        <dsp:cNvPr id="0" name=""/>
        <dsp:cNvSpPr/>
      </dsp:nvSpPr>
      <dsp:spPr>
        <a:xfrm>
          <a:off x="503363" y="1988524"/>
          <a:ext cx="7047093" cy="4132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363" tIns="0" rIns="266363" bIns="0" numCol="1" spcCol="1270" anchor="ctr" anchorCtr="0">
          <a:noAutofit/>
        </a:bodyPr>
        <a:lstStyle/>
        <a:p>
          <a:pPr marL="0" lvl="0" indent="0" algn="l" defTabSz="889000">
            <a:lnSpc>
              <a:spcPct val="90000"/>
            </a:lnSpc>
            <a:spcBef>
              <a:spcPct val="0"/>
            </a:spcBef>
            <a:spcAft>
              <a:spcPct val="35000"/>
            </a:spcAft>
            <a:buNone/>
          </a:pPr>
          <a:r>
            <a:rPr lang="es-PE" sz="2000" kern="1200">
              <a:solidFill>
                <a:schemeClr val="tx1"/>
              </a:solidFill>
              <a:latin typeface="+mj-lt"/>
              <a:cs typeface="Times New Roman" panose="02020603050405020304" pitchFamily="18" charset="0"/>
            </a:rPr>
            <a:t>Burden</a:t>
          </a:r>
        </a:p>
      </dsp:txBody>
      <dsp:txXfrm>
        <a:off x="523538" y="2008699"/>
        <a:ext cx="7006743" cy="372930"/>
      </dsp:txXfrm>
    </dsp:sp>
    <dsp:sp modelId="{48EE4B41-96D4-4A6A-AE52-7BC5C36101F9}">
      <dsp:nvSpPr>
        <dsp:cNvPr id="0" name=""/>
        <dsp:cNvSpPr/>
      </dsp:nvSpPr>
      <dsp:spPr>
        <a:xfrm>
          <a:off x="0" y="2830204"/>
          <a:ext cx="10067277" cy="352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BA709D-D5C8-40D2-B845-CE1EB6B9534D}">
      <dsp:nvSpPr>
        <dsp:cNvPr id="0" name=""/>
        <dsp:cNvSpPr/>
      </dsp:nvSpPr>
      <dsp:spPr>
        <a:xfrm>
          <a:off x="503363" y="2623564"/>
          <a:ext cx="7047093" cy="4132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363" tIns="0" rIns="266363" bIns="0" numCol="1" spcCol="1270" anchor="ctr" anchorCtr="0">
          <a:noAutofit/>
        </a:bodyPr>
        <a:lstStyle/>
        <a:p>
          <a:pPr marL="0" lvl="0" indent="0" algn="l" defTabSz="889000">
            <a:lnSpc>
              <a:spcPct val="90000"/>
            </a:lnSpc>
            <a:spcBef>
              <a:spcPct val="0"/>
            </a:spcBef>
            <a:spcAft>
              <a:spcPct val="35000"/>
            </a:spcAft>
            <a:buNone/>
          </a:pPr>
          <a:r>
            <a:rPr lang="es-PE" sz="2000" kern="1200">
              <a:solidFill>
                <a:schemeClr val="tx1"/>
              </a:solidFill>
              <a:latin typeface="+mj-lt"/>
              <a:cs typeface="Times New Roman" panose="02020603050405020304" pitchFamily="18" charset="0"/>
            </a:rPr>
            <a:t>Espaciamiento</a:t>
          </a:r>
        </a:p>
      </dsp:txBody>
      <dsp:txXfrm>
        <a:off x="523538" y="2643739"/>
        <a:ext cx="7006743" cy="372930"/>
      </dsp:txXfrm>
    </dsp:sp>
    <dsp:sp modelId="{F92962A0-B613-46DD-8BBD-283C9D84F3C4}">
      <dsp:nvSpPr>
        <dsp:cNvPr id="0" name=""/>
        <dsp:cNvSpPr/>
      </dsp:nvSpPr>
      <dsp:spPr>
        <a:xfrm>
          <a:off x="0" y="3465244"/>
          <a:ext cx="10067277" cy="352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912BC1-0686-4B12-B89E-A51577EE180F}">
      <dsp:nvSpPr>
        <dsp:cNvPr id="0" name=""/>
        <dsp:cNvSpPr/>
      </dsp:nvSpPr>
      <dsp:spPr>
        <a:xfrm>
          <a:off x="503363" y="3258604"/>
          <a:ext cx="7047093" cy="4132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363" tIns="0" rIns="266363" bIns="0" numCol="1" spcCol="1270" anchor="ctr" anchorCtr="0">
          <a:noAutofit/>
        </a:bodyPr>
        <a:lstStyle/>
        <a:p>
          <a:pPr marL="0" lvl="0" indent="0" algn="l" defTabSz="889000">
            <a:lnSpc>
              <a:spcPct val="90000"/>
            </a:lnSpc>
            <a:spcBef>
              <a:spcPct val="0"/>
            </a:spcBef>
            <a:spcAft>
              <a:spcPct val="35000"/>
            </a:spcAft>
            <a:buNone/>
          </a:pPr>
          <a:r>
            <a:rPr lang="es-PE" sz="2000" kern="1200">
              <a:solidFill>
                <a:schemeClr val="tx1"/>
              </a:solidFill>
              <a:latin typeface="+mj-lt"/>
              <a:cs typeface="Times New Roman" panose="02020603050405020304" pitchFamily="18" charset="0"/>
            </a:rPr>
            <a:t>Sobrefracturamiento</a:t>
          </a:r>
        </a:p>
      </dsp:txBody>
      <dsp:txXfrm>
        <a:off x="523538" y="3278779"/>
        <a:ext cx="7006743" cy="372930"/>
      </dsp:txXfrm>
    </dsp:sp>
    <dsp:sp modelId="{467240BD-8A42-4A3E-993E-E41AE0936353}">
      <dsp:nvSpPr>
        <dsp:cNvPr id="0" name=""/>
        <dsp:cNvSpPr/>
      </dsp:nvSpPr>
      <dsp:spPr>
        <a:xfrm>
          <a:off x="0" y="4100284"/>
          <a:ext cx="10067277" cy="352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568668-7473-451D-B7FA-14A4B3CE1247}">
      <dsp:nvSpPr>
        <dsp:cNvPr id="0" name=""/>
        <dsp:cNvSpPr/>
      </dsp:nvSpPr>
      <dsp:spPr>
        <a:xfrm>
          <a:off x="503363" y="3893644"/>
          <a:ext cx="7047093" cy="4132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363" tIns="0" rIns="266363" bIns="0" numCol="1" spcCol="1270" anchor="ctr" anchorCtr="0">
          <a:noAutofit/>
        </a:bodyPr>
        <a:lstStyle/>
        <a:p>
          <a:pPr marL="0" lvl="0" indent="0" algn="l" defTabSz="889000">
            <a:lnSpc>
              <a:spcPct val="90000"/>
            </a:lnSpc>
            <a:spcBef>
              <a:spcPct val="0"/>
            </a:spcBef>
            <a:spcAft>
              <a:spcPct val="35000"/>
            </a:spcAft>
            <a:buNone/>
          </a:pPr>
          <a:r>
            <a:rPr lang="es-PE" sz="2000" kern="1200">
              <a:solidFill>
                <a:schemeClr val="tx1"/>
              </a:solidFill>
              <a:latin typeface="+mj-lt"/>
              <a:cs typeface="Times New Roman" panose="02020603050405020304" pitchFamily="18" charset="0"/>
            </a:rPr>
            <a:t>Stemming.</a:t>
          </a:r>
        </a:p>
      </dsp:txBody>
      <dsp:txXfrm>
        <a:off x="523538" y="3913819"/>
        <a:ext cx="7006743" cy="3729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89140-C117-4FA7-868B-CA491A18A451}">
      <dsp:nvSpPr>
        <dsp:cNvPr id="0" name=""/>
        <dsp:cNvSpPr/>
      </dsp:nvSpPr>
      <dsp:spPr>
        <a:xfrm>
          <a:off x="1817913" y="1659480"/>
          <a:ext cx="1926773" cy="1800971"/>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PE" sz="1800" b="1" kern="1200">
              <a:solidFill>
                <a:sysClr val="windowText" lastClr="000000"/>
              </a:solidFill>
              <a:latin typeface="+mj-lt"/>
              <a:cs typeface="Times New Roman" panose="02020603050405020304" pitchFamily="18" charset="0"/>
            </a:rPr>
            <a:t>VOLADURA CONTROLADA</a:t>
          </a:r>
        </a:p>
      </dsp:txBody>
      <dsp:txXfrm>
        <a:off x="2100082" y="1923226"/>
        <a:ext cx="1362435" cy="1273479"/>
      </dsp:txXfrm>
    </dsp:sp>
    <dsp:sp modelId="{48EDE508-E863-4C21-ADB2-8FEEC0BA9F39}">
      <dsp:nvSpPr>
        <dsp:cNvPr id="0" name=""/>
        <dsp:cNvSpPr/>
      </dsp:nvSpPr>
      <dsp:spPr>
        <a:xfrm rot="16200000">
          <a:off x="2600498" y="1457990"/>
          <a:ext cx="361602" cy="41378"/>
        </a:xfrm>
        <a:custGeom>
          <a:avLst/>
          <a:gdLst/>
          <a:ahLst/>
          <a:cxnLst/>
          <a:rect l="0" t="0" r="0" b="0"/>
          <a:pathLst>
            <a:path>
              <a:moveTo>
                <a:pt x="0" y="20689"/>
              </a:moveTo>
              <a:lnTo>
                <a:pt x="361602" y="20689"/>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s-PE" sz="1200" kern="1200">
            <a:solidFill>
              <a:sysClr val="windowText" lastClr="000000"/>
            </a:solidFill>
            <a:latin typeface="+mj-lt"/>
            <a:cs typeface="Times New Roman" panose="02020603050405020304" pitchFamily="18" charset="0"/>
          </a:endParaRPr>
        </a:p>
      </dsp:txBody>
      <dsp:txXfrm>
        <a:off x="2772259" y="1469639"/>
        <a:ext cx="18080" cy="18080"/>
      </dsp:txXfrm>
    </dsp:sp>
    <dsp:sp modelId="{48840A91-8DB1-4620-B71E-F47B3AE12FC7}">
      <dsp:nvSpPr>
        <dsp:cNvPr id="0" name=""/>
        <dsp:cNvSpPr/>
      </dsp:nvSpPr>
      <dsp:spPr>
        <a:xfrm>
          <a:off x="2141936" y="19150"/>
          <a:ext cx="1278727" cy="127872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PE" sz="1200" kern="1200">
              <a:solidFill>
                <a:sysClr val="windowText" lastClr="000000"/>
              </a:solidFill>
              <a:latin typeface="+mj-lt"/>
              <a:cs typeface="Times New Roman" panose="02020603050405020304" pitchFamily="18" charset="0"/>
            </a:rPr>
            <a:t>Perforación en línea</a:t>
          </a:r>
        </a:p>
      </dsp:txBody>
      <dsp:txXfrm>
        <a:off x="2329201" y="206415"/>
        <a:ext cx="904197" cy="904197"/>
      </dsp:txXfrm>
    </dsp:sp>
    <dsp:sp modelId="{FAAD9CD0-4C1F-43AB-8003-8AA3DC26D840}">
      <dsp:nvSpPr>
        <dsp:cNvPr id="0" name=""/>
        <dsp:cNvSpPr/>
      </dsp:nvSpPr>
      <dsp:spPr>
        <a:xfrm rot="19309551">
          <a:off x="3483207" y="1857458"/>
          <a:ext cx="330668" cy="41378"/>
        </a:xfrm>
        <a:custGeom>
          <a:avLst/>
          <a:gdLst/>
          <a:ahLst/>
          <a:cxnLst/>
          <a:rect l="0" t="0" r="0" b="0"/>
          <a:pathLst>
            <a:path>
              <a:moveTo>
                <a:pt x="0" y="20689"/>
              </a:moveTo>
              <a:lnTo>
                <a:pt x="330668" y="20689"/>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s-PE" sz="1200" kern="1200">
            <a:solidFill>
              <a:sysClr val="windowText" lastClr="000000"/>
            </a:solidFill>
            <a:latin typeface="+mj-lt"/>
            <a:cs typeface="Times New Roman" panose="02020603050405020304" pitchFamily="18" charset="0"/>
          </a:endParaRPr>
        </a:p>
      </dsp:txBody>
      <dsp:txXfrm>
        <a:off x="3640275" y="1869881"/>
        <a:ext cx="16533" cy="16533"/>
      </dsp:txXfrm>
    </dsp:sp>
    <dsp:sp modelId="{D136CBE8-8DED-44C7-81EE-B5D022561649}">
      <dsp:nvSpPr>
        <dsp:cNvPr id="0" name=""/>
        <dsp:cNvSpPr/>
      </dsp:nvSpPr>
      <dsp:spPr>
        <a:xfrm>
          <a:off x="3641780" y="741437"/>
          <a:ext cx="1278727" cy="1278727"/>
        </a:xfrm>
        <a:prstGeom prst="ellipse">
          <a:avLst/>
        </a:prstGeom>
        <a:gradFill rotWithShape="0">
          <a:gsLst>
            <a:gs pos="0">
              <a:schemeClr val="accent4">
                <a:hueOff val="1732615"/>
                <a:satOff val="-7995"/>
                <a:lumOff val="294"/>
                <a:alphaOff val="0"/>
                <a:satMod val="103000"/>
                <a:lumMod val="102000"/>
                <a:tint val="94000"/>
              </a:schemeClr>
            </a:gs>
            <a:gs pos="50000">
              <a:schemeClr val="accent4">
                <a:hueOff val="1732615"/>
                <a:satOff val="-7995"/>
                <a:lumOff val="294"/>
                <a:alphaOff val="0"/>
                <a:satMod val="110000"/>
                <a:lumMod val="100000"/>
                <a:shade val="100000"/>
              </a:schemeClr>
            </a:gs>
            <a:gs pos="100000">
              <a:schemeClr val="accent4">
                <a:hueOff val="1732615"/>
                <a:satOff val="-7995"/>
                <a:lumOff val="29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PE" sz="1200" kern="1200" dirty="0">
              <a:solidFill>
                <a:sysClr val="windowText" lastClr="000000"/>
              </a:solidFill>
              <a:latin typeface="+mj-lt"/>
              <a:cs typeface="Times New Roman" panose="02020603050405020304" pitchFamily="18" charset="0"/>
            </a:rPr>
            <a:t>Pre corte </a:t>
          </a:r>
        </a:p>
      </dsp:txBody>
      <dsp:txXfrm>
        <a:off x="3829045" y="928702"/>
        <a:ext cx="904197" cy="904197"/>
      </dsp:txXfrm>
    </dsp:sp>
    <dsp:sp modelId="{5B47F1F5-AD9B-4AAA-A5D6-CD2281CE3B97}">
      <dsp:nvSpPr>
        <dsp:cNvPr id="0" name=""/>
        <dsp:cNvSpPr/>
      </dsp:nvSpPr>
      <dsp:spPr>
        <a:xfrm rot="800931">
          <a:off x="3710701" y="2798155"/>
          <a:ext cx="323149" cy="41378"/>
        </a:xfrm>
        <a:custGeom>
          <a:avLst/>
          <a:gdLst/>
          <a:ahLst/>
          <a:cxnLst/>
          <a:rect l="0" t="0" r="0" b="0"/>
          <a:pathLst>
            <a:path>
              <a:moveTo>
                <a:pt x="0" y="20689"/>
              </a:moveTo>
              <a:lnTo>
                <a:pt x="323149" y="20689"/>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s-PE" sz="1200" kern="1200">
            <a:solidFill>
              <a:sysClr val="windowText" lastClr="000000"/>
            </a:solidFill>
            <a:latin typeface="+mj-lt"/>
            <a:cs typeface="Times New Roman" panose="02020603050405020304" pitchFamily="18" charset="0"/>
          </a:endParaRPr>
        </a:p>
      </dsp:txBody>
      <dsp:txXfrm>
        <a:off x="3864197" y="2810766"/>
        <a:ext cx="16157" cy="16157"/>
      </dsp:txXfrm>
    </dsp:sp>
    <dsp:sp modelId="{BEE12AD3-F5B4-41E1-B228-BCD21C531A4F}">
      <dsp:nvSpPr>
        <dsp:cNvPr id="0" name=""/>
        <dsp:cNvSpPr/>
      </dsp:nvSpPr>
      <dsp:spPr>
        <a:xfrm>
          <a:off x="4012211" y="2364401"/>
          <a:ext cx="1278727" cy="1278727"/>
        </a:xfrm>
        <a:prstGeom prst="ellipse">
          <a:avLst/>
        </a:prstGeom>
        <a:gradFill rotWithShape="0">
          <a:gsLst>
            <a:gs pos="0">
              <a:schemeClr val="accent4">
                <a:hueOff val="3465231"/>
                <a:satOff val="-15989"/>
                <a:lumOff val="588"/>
                <a:alphaOff val="0"/>
                <a:satMod val="103000"/>
                <a:lumMod val="102000"/>
                <a:tint val="94000"/>
              </a:schemeClr>
            </a:gs>
            <a:gs pos="50000">
              <a:schemeClr val="accent4">
                <a:hueOff val="3465231"/>
                <a:satOff val="-15989"/>
                <a:lumOff val="588"/>
                <a:alphaOff val="0"/>
                <a:satMod val="110000"/>
                <a:lumMod val="100000"/>
                <a:shade val="100000"/>
              </a:schemeClr>
            </a:gs>
            <a:gs pos="100000">
              <a:schemeClr val="accent4">
                <a:hueOff val="3465231"/>
                <a:satOff val="-15989"/>
                <a:lumOff val="58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PE" sz="1200" kern="1200">
              <a:solidFill>
                <a:sysClr val="windowText" lastClr="000000"/>
              </a:solidFill>
              <a:latin typeface="+mj-lt"/>
              <a:cs typeface="Times New Roman" panose="02020603050405020304" pitchFamily="18" charset="0"/>
            </a:rPr>
            <a:t>Precorte con espac. de aire</a:t>
          </a:r>
        </a:p>
      </dsp:txBody>
      <dsp:txXfrm>
        <a:off x="4199476" y="2551666"/>
        <a:ext cx="904197" cy="904197"/>
      </dsp:txXfrm>
    </dsp:sp>
    <dsp:sp modelId="{3124890A-FC20-4083-87D3-837BD7BC17A3}">
      <dsp:nvSpPr>
        <dsp:cNvPr id="0" name=""/>
        <dsp:cNvSpPr/>
      </dsp:nvSpPr>
      <dsp:spPr>
        <a:xfrm rot="3870195">
          <a:off x="3064458" y="3534621"/>
          <a:ext cx="383053" cy="41378"/>
        </a:xfrm>
        <a:custGeom>
          <a:avLst/>
          <a:gdLst/>
          <a:ahLst/>
          <a:cxnLst/>
          <a:rect l="0" t="0" r="0" b="0"/>
          <a:pathLst>
            <a:path>
              <a:moveTo>
                <a:pt x="0" y="20689"/>
              </a:moveTo>
              <a:lnTo>
                <a:pt x="383053" y="20689"/>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s-PE" sz="1200" kern="1200">
            <a:solidFill>
              <a:sysClr val="windowText" lastClr="000000"/>
            </a:solidFill>
            <a:latin typeface="+mj-lt"/>
            <a:cs typeface="Times New Roman" panose="02020603050405020304" pitchFamily="18" charset="0"/>
          </a:endParaRPr>
        </a:p>
      </dsp:txBody>
      <dsp:txXfrm>
        <a:off x="3246409" y="3545734"/>
        <a:ext cx="19152" cy="19152"/>
      </dsp:txXfrm>
    </dsp:sp>
    <dsp:sp modelId="{B03589D4-56BA-4C33-A912-9687EF7775A6}">
      <dsp:nvSpPr>
        <dsp:cNvPr id="0" name=""/>
        <dsp:cNvSpPr/>
      </dsp:nvSpPr>
      <dsp:spPr>
        <a:xfrm>
          <a:off x="2974287" y="3665917"/>
          <a:ext cx="1278727" cy="1278727"/>
        </a:xfrm>
        <a:prstGeom prst="ellipse">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PE" sz="1200" kern="1200">
              <a:solidFill>
                <a:sysClr val="windowText" lastClr="000000"/>
              </a:solidFill>
              <a:latin typeface="+mj-lt"/>
              <a:cs typeface="Times New Roman" panose="02020603050405020304" pitchFamily="18" charset="0"/>
            </a:rPr>
            <a:t>Voladura de recorte</a:t>
          </a:r>
        </a:p>
      </dsp:txBody>
      <dsp:txXfrm>
        <a:off x="3161552" y="3853182"/>
        <a:ext cx="904197" cy="904197"/>
      </dsp:txXfrm>
    </dsp:sp>
    <dsp:sp modelId="{5E5A17BC-4B6A-4569-895D-77960F1170BD}">
      <dsp:nvSpPr>
        <dsp:cNvPr id="0" name=""/>
        <dsp:cNvSpPr/>
      </dsp:nvSpPr>
      <dsp:spPr>
        <a:xfrm rot="6929805">
          <a:off x="2115087" y="3534621"/>
          <a:ext cx="383053" cy="41378"/>
        </a:xfrm>
        <a:custGeom>
          <a:avLst/>
          <a:gdLst/>
          <a:ahLst/>
          <a:cxnLst/>
          <a:rect l="0" t="0" r="0" b="0"/>
          <a:pathLst>
            <a:path>
              <a:moveTo>
                <a:pt x="0" y="20689"/>
              </a:moveTo>
              <a:lnTo>
                <a:pt x="383053" y="20689"/>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s-PE" sz="1200" kern="1200">
            <a:solidFill>
              <a:sysClr val="windowText" lastClr="000000"/>
            </a:solidFill>
            <a:latin typeface="+mj-lt"/>
            <a:cs typeface="Times New Roman" panose="02020603050405020304" pitchFamily="18" charset="0"/>
          </a:endParaRPr>
        </a:p>
      </dsp:txBody>
      <dsp:txXfrm rot="10800000">
        <a:off x="2297038" y="3545734"/>
        <a:ext cx="19152" cy="19152"/>
      </dsp:txXfrm>
    </dsp:sp>
    <dsp:sp modelId="{5DE45789-59B0-4E1D-A8A3-552BF3431A6A}">
      <dsp:nvSpPr>
        <dsp:cNvPr id="0" name=""/>
        <dsp:cNvSpPr/>
      </dsp:nvSpPr>
      <dsp:spPr>
        <a:xfrm>
          <a:off x="1309585" y="3665917"/>
          <a:ext cx="1278727" cy="1278727"/>
        </a:xfrm>
        <a:prstGeom prst="ellipse">
          <a:avLst/>
        </a:prstGeom>
        <a:gradFill rotWithShape="0">
          <a:gsLst>
            <a:gs pos="0">
              <a:schemeClr val="accent4">
                <a:hueOff val="6930461"/>
                <a:satOff val="-31979"/>
                <a:lumOff val="1177"/>
                <a:alphaOff val="0"/>
                <a:satMod val="103000"/>
                <a:lumMod val="102000"/>
                <a:tint val="94000"/>
              </a:schemeClr>
            </a:gs>
            <a:gs pos="50000">
              <a:schemeClr val="accent4">
                <a:hueOff val="6930461"/>
                <a:satOff val="-31979"/>
                <a:lumOff val="1177"/>
                <a:alphaOff val="0"/>
                <a:satMod val="110000"/>
                <a:lumMod val="100000"/>
                <a:shade val="100000"/>
              </a:schemeClr>
            </a:gs>
            <a:gs pos="100000">
              <a:schemeClr val="accent4">
                <a:hueOff val="6930461"/>
                <a:satOff val="-31979"/>
                <a:lumOff val="117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PE" sz="1200" kern="1200">
              <a:solidFill>
                <a:sysClr val="windowText" lastClr="000000"/>
              </a:solidFill>
              <a:latin typeface="+mj-lt"/>
              <a:cs typeface="Times New Roman" panose="02020603050405020304" pitchFamily="18" charset="0"/>
            </a:rPr>
            <a:t>Voladura lisa.</a:t>
          </a:r>
        </a:p>
      </dsp:txBody>
      <dsp:txXfrm>
        <a:off x="1496850" y="3853182"/>
        <a:ext cx="904197" cy="904197"/>
      </dsp:txXfrm>
    </dsp:sp>
    <dsp:sp modelId="{F0CE68DA-7F34-4FB3-9FBF-589245B8F8B6}">
      <dsp:nvSpPr>
        <dsp:cNvPr id="0" name=""/>
        <dsp:cNvSpPr/>
      </dsp:nvSpPr>
      <dsp:spPr>
        <a:xfrm rot="9999069">
          <a:off x="1528749" y="2798155"/>
          <a:ext cx="323149" cy="41378"/>
        </a:xfrm>
        <a:custGeom>
          <a:avLst/>
          <a:gdLst/>
          <a:ahLst/>
          <a:cxnLst/>
          <a:rect l="0" t="0" r="0" b="0"/>
          <a:pathLst>
            <a:path>
              <a:moveTo>
                <a:pt x="0" y="20689"/>
              </a:moveTo>
              <a:lnTo>
                <a:pt x="323149" y="20689"/>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s-PE" sz="1200" kern="1200">
            <a:solidFill>
              <a:sysClr val="windowText" lastClr="000000"/>
            </a:solidFill>
            <a:latin typeface="+mj-lt"/>
            <a:cs typeface="Times New Roman" panose="02020603050405020304" pitchFamily="18" charset="0"/>
          </a:endParaRPr>
        </a:p>
      </dsp:txBody>
      <dsp:txXfrm rot="10800000">
        <a:off x="1682245" y="2810766"/>
        <a:ext cx="16157" cy="16157"/>
      </dsp:txXfrm>
    </dsp:sp>
    <dsp:sp modelId="{7B9679B0-145C-4DE8-8672-E098119C91FE}">
      <dsp:nvSpPr>
        <dsp:cNvPr id="0" name=""/>
        <dsp:cNvSpPr/>
      </dsp:nvSpPr>
      <dsp:spPr>
        <a:xfrm>
          <a:off x="271661" y="2364401"/>
          <a:ext cx="1278727" cy="1278727"/>
        </a:xfrm>
        <a:prstGeom prst="ellipse">
          <a:avLst/>
        </a:prstGeom>
        <a:gradFill rotWithShape="0">
          <a:gsLst>
            <a:gs pos="0">
              <a:schemeClr val="accent4">
                <a:hueOff val="8663077"/>
                <a:satOff val="-39973"/>
                <a:lumOff val="1471"/>
                <a:alphaOff val="0"/>
                <a:satMod val="103000"/>
                <a:lumMod val="102000"/>
                <a:tint val="94000"/>
              </a:schemeClr>
            </a:gs>
            <a:gs pos="50000">
              <a:schemeClr val="accent4">
                <a:hueOff val="8663077"/>
                <a:satOff val="-39973"/>
                <a:lumOff val="1471"/>
                <a:alphaOff val="0"/>
                <a:satMod val="110000"/>
                <a:lumMod val="100000"/>
                <a:shade val="100000"/>
              </a:schemeClr>
            </a:gs>
            <a:gs pos="100000">
              <a:schemeClr val="accent4">
                <a:hueOff val="8663077"/>
                <a:satOff val="-39973"/>
                <a:lumOff val="147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PE" sz="1200" kern="1200">
              <a:solidFill>
                <a:sysClr val="windowText" lastClr="000000"/>
              </a:solidFill>
              <a:latin typeface="+mj-lt"/>
              <a:cs typeface="Times New Roman" panose="02020603050405020304" pitchFamily="18" charset="0"/>
            </a:rPr>
            <a:t>Voladura suave.</a:t>
          </a:r>
        </a:p>
      </dsp:txBody>
      <dsp:txXfrm>
        <a:off x="458926" y="2551666"/>
        <a:ext cx="904197" cy="904197"/>
      </dsp:txXfrm>
    </dsp:sp>
    <dsp:sp modelId="{71DEA19F-C9E3-484D-925E-FFCA4D7FE54B}">
      <dsp:nvSpPr>
        <dsp:cNvPr id="0" name=""/>
        <dsp:cNvSpPr/>
      </dsp:nvSpPr>
      <dsp:spPr>
        <a:xfrm rot="13090449">
          <a:off x="1748723" y="1857458"/>
          <a:ext cx="330668" cy="41378"/>
        </a:xfrm>
        <a:custGeom>
          <a:avLst/>
          <a:gdLst/>
          <a:ahLst/>
          <a:cxnLst/>
          <a:rect l="0" t="0" r="0" b="0"/>
          <a:pathLst>
            <a:path>
              <a:moveTo>
                <a:pt x="0" y="20689"/>
              </a:moveTo>
              <a:lnTo>
                <a:pt x="330668" y="20689"/>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s-PE" sz="1200" kern="1200">
            <a:solidFill>
              <a:sysClr val="windowText" lastClr="000000"/>
            </a:solidFill>
            <a:latin typeface="+mj-lt"/>
            <a:cs typeface="Times New Roman" panose="02020603050405020304" pitchFamily="18" charset="0"/>
          </a:endParaRPr>
        </a:p>
      </dsp:txBody>
      <dsp:txXfrm rot="10800000">
        <a:off x="1905791" y="1869881"/>
        <a:ext cx="16533" cy="16533"/>
      </dsp:txXfrm>
    </dsp:sp>
    <dsp:sp modelId="{06728115-7F5E-414D-ADA1-A837242AE22E}">
      <dsp:nvSpPr>
        <dsp:cNvPr id="0" name=""/>
        <dsp:cNvSpPr/>
      </dsp:nvSpPr>
      <dsp:spPr>
        <a:xfrm>
          <a:off x="642092" y="741437"/>
          <a:ext cx="1278727" cy="1278727"/>
        </a:xfrm>
        <a:prstGeom prst="ellipse">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PE" sz="1200" kern="1200" dirty="0">
              <a:solidFill>
                <a:sysClr val="windowText" lastClr="000000"/>
              </a:solidFill>
              <a:latin typeface="+mj-lt"/>
              <a:cs typeface="Times New Roman" panose="02020603050405020304" pitchFamily="18" charset="0"/>
            </a:rPr>
            <a:t>Voladura amortiguada.</a:t>
          </a:r>
        </a:p>
      </dsp:txBody>
      <dsp:txXfrm>
        <a:off x="829357" y="928702"/>
        <a:ext cx="904197" cy="9041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E7DEFF-C062-4C6C-B351-0B4F4EC6A713}">
      <dsp:nvSpPr>
        <dsp:cNvPr id="0" name=""/>
        <dsp:cNvSpPr/>
      </dsp:nvSpPr>
      <dsp:spPr>
        <a:xfrm>
          <a:off x="49" y="29195"/>
          <a:ext cx="4756178" cy="4608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PE" sz="1600" kern="1200" dirty="0"/>
            <a:t>Ventajas</a:t>
          </a:r>
        </a:p>
      </dsp:txBody>
      <dsp:txXfrm>
        <a:off x="49" y="29195"/>
        <a:ext cx="4756178" cy="460800"/>
      </dsp:txXfrm>
    </dsp:sp>
    <dsp:sp modelId="{BD7913E4-C152-4F76-9901-35E19E02D66B}">
      <dsp:nvSpPr>
        <dsp:cNvPr id="0" name=""/>
        <dsp:cNvSpPr/>
      </dsp:nvSpPr>
      <dsp:spPr>
        <a:xfrm>
          <a:off x="49" y="489995"/>
          <a:ext cx="4756178" cy="3074400"/>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PE" sz="1600" kern="1200"/>
            <a:t>Puede aplicarse cuando las cantidades muy pequeñas de las MEC al ser detonadas pueden causar cierto daño detrás de la línea límite de la excavación.</a:t>
          </a:r>
        </a:p>
        <a:p>
          <a:pPr marL="171450" lvl="1" indent="-171450" algn="l" defTabSz="711200">
            <a:lnSpc>
              <a:spcPct val="90000"/>
            </a:lnSpc>
            <a:spcBef>
              <a:spcPct val="0"/>
            </a:spcBef>
            <a:spcAft>
              <a:spcPct val="15000"/>
            </a:spcAft>
            <a:buFont typeface="Symbol" panose="05050102010706020507" pitchFamily="18" charset="2"/>
            <a:buChar char=""/>
          </a:pPr>
          <a:r>
            <a:rPr lang="es-PE" sz="1600" kern="1200"/>
            <a:t>Es una técnica muy simple de efectuar. </a:t>
          </a:r>
        </a:p>
        <a:p>
          <a:pPr marL="171450" lvl="1" indent="-171450" algn="l" defTabSz="711200">
            <a:lnSpc>
              <a:spcPct val="90000"/>
            </a:lnSpc>
            <a:spcBef>
              <a:spcPct val="0"/>
            </a:spcBef>
            <a:spcAft>
              <a:spcPct val="15000"/>
            </a:spcAft>
            <a:buFont typeface="Symbol" panose="05050102010706020507" pitchFamily="18" charset="2"/>
            <a:buChar char=""/>
          </a:pPr>
          <a:r>
            <a:rPr lang="es-PE" sz="1600" kern="1200"/>
            <a:t>No requiere el carguío de MEC, y por lo tanto, no causara daños a la roca circundante. </a:t>
          </a:r>
        </a:p>
        <a:p>
          <a:pPr marL="171450" lvl="1" indent="-171450" algn="l" defTabSz="711200">
            <a:lnSpc>
              <a:spcPct val="90000"/>
            </a:lnSpc>
            <a:spcBef>
              <a:spcPct val="0"/>
            </a:spcBef>
            <a:spcAft>
              <a:spcPct val="15000"/>
            </a:spcAft>
            <a:buFont typeface="Symbol" panose="05050102010706020507" pitchFamily="18" charset="2"/>
            <a:buChar char=""/>
          </a:pPr>
          <a:r>
            <a:rPr lang="es-PE" sz="1600" kern="1200"/>
            <a:t>No existirá ningún problema de presión ni de vibraciones.</a:t>
          </a:r>
        </a:p>
        <a:p>
          <a:pPr marL="171450" lvl="1" indent="-171450" algn="l" defTabSz="711200">
            <a:lnSpc>
              <a:spcPct val="90000"/>
            </a:lnSpc>
            <a:spcBef>
              <a:spcPct val="0"/>
            </a:spcBef>
            <a:spcAft>
              <a:spcPct val="15000"/>
            </a:spcAft>
            <a:buChar char="•"/>
          </a:pPr>
          <a:r>
            <a:rPr lang="es-PE" sz="1600" kern="1200"/>
            <a:t> Otra es necesario un control especial de la perforación, más que para cualquier otra técnica de la voladura controlada.</a:t>
          </a:r>
        </a:p>
      </dsp:txBody>
      <dsp:txXfrm>
        <a:off x="49" y="489995"/>
        <a:ext cx="4756178" cy="3074400"/>
      </dsp:txXfrm>
    </dsp:sp>
    <dsp:sp modelId="{28F908D7-0B56-4DA4-AA46-1FD8300BFA83}">
      <dsp:nvSpPr>
        <dsp:cNvPr id="0" name=""/>
        <dsp:cNvSpPr/>
      </dsp:nvSpPr>
      <dsp:spPr>
        <a:xfrm>
          <a:off x="5422093" y="29195"/>
          <a:ext cx="4756178" cy="46080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PE" sz="1600" kern="1200" dirty="0"/>
            <a:t>Desventajas</a:t>
          </a:r>
        </a:p>
      </dsp:txBody>
      <dsp:txXfrm>
        <a:off x="5422093" y="29195"/>
        <a:ext cx="4756178" cy="460800"/>
      </dsp:txXfrm>
    </dsp:sp>
    <dsp:sp modelId="{FE987B73-58CB-42EA-AD2D-1D0DC5948CDA}">
      <dsp:nvSpPr>
        <dsp:cNvPr id="0" name=""/>
        <dsp:cNvSpPr/>
      </dsp:nvSpPr>
      <dsp:spPr>
        <a:xfrm>
          <a:off x="5422093" y="489995"/>
          <a:ext cx="4756178" cy="3074400"/>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Font typeface="Symbol" panose="05050102010706020507" pitchFamily="18" charset="2"/>
            <a:buChar char=""/>
          </a:pPr>
          <a:r>
            <a:rPr lang="es-PE" sz="1600" kern="1200" dirty="0"/>
            <a:t>Las principales desventajas de esta técnica son: </a:t>
          </a:r>
        </a:p>
        <a:p>
          <a:pPr marL="171450" lvl="1" indent="-171450" algn="l" defTabSz="711200">
            <a:lnSpc>
              <a:spcPct val="90000"/>
            </a:lnSpc>
            <a:spcBef>
              <a:spcPct val="0"/>
            </a:spcBef>
            <a:spcAft>
              <a:spcPct val="15000"/>
            </a:spcAft>
            <a:buFont typeface="Symbol" panose="05050102010706020507" pitchFamily="18" charset="2"/>
            <a:buChar char=""/>
          </a:pPr>
          <a:r>
            <a:rPr lang="es-PE" sz="1600" kern="1200"/>
            <a:t>Los resultados inciertos que se obtendrán cuando esta técnica es aplicada en rocas heterogéneas. </a:t>
          </a:r>
        </a:p>
        <a:p>
          <a:pPr marL="171450" lvl="1" indent="-171450" algn="l" defTabSz="711200">
            <a:lnSpc>
              <a:spcPct val="90000"/>
            </a:lnSpc>
            <a:spcBef>
              <a:spcPct val="0"/>
            </a:spcBef>
            <a:spcAft>
              <a:spcPct val="15000"/>
            </a:spcAft>
            <a:buFont typeface="Symbol" panose="05050102010706020507" pitchFamily="18" charset="2"/>
            <a:buChar char=""/>
          </a:pPr>
          <a:r>
            <a:rPr lang="es-PE" sz="1600" kern="1200"/>
            <a:t>El costo es demasiado alto, debido a que los espaciamientos de los taladros son muy pequeños. </a:t>
          </a:r>
        </a:p>
        <a:p>
          <a:pPr marL="171450" lvl="1" indent="-171450" algn="l" defTabSz="711200">
            <a:lnSpc>
              <a:spcPct val="90000"/>
            </a:lnSpc>
            <a:spcBef>
              <a:spcPct val="0"/>
            </a:spcBef>
            <a:spcAft>
              <a:spcPct val="15000"/>
            </a:spcAft>
            <a:buFont typeface="Symbol" panose="05050102010706020507" pitchFamily="18" charset="2"/>
            <a:buChar char=""/>
          </a:pPr>
          <a:r>
            <a:rPr lang="es-PE" sz="1600" kern="1200"/>
            <a:t>El excesivo tiempo empleado para efectuar la perforación que a su vez debe ser muy precisa. </a:t>
          </a:r>
        </a:p>
        <a:p>
          <a:pPr marL="171450" lvl="1" indent="-171450" algn="l" defTabSz="711200">
            <a:lnSpc>
              <a:spcPct val="90000"/>
            </a:lnSpc>
            <a:spcBef>
              <a:spcPct val="0"/>
            </a:spcBef>
            <a:spcAft>
              <a:spcPct val="15000"/>
            </a:spcAft>
            <a:buFont typeface="Symbol" panose="05050102010706020507" pitchFamily="18" charset="2"/>
            <a:buChar char=""/>
          </a:pPr>
          <a:r>
            <a:rPr lang="es-PE" sz="1600" kern="1200" dirty="0"/>
            <a:t>Los resultados que se obtienen usando este modelo, a veces son impredecibles excepto en macizos rocosos muy homogéneos.</a:t>
          </a:r>
        </a:p>
      </dsp:txBody>
      <dsp:txXfrm>
        <a:off x="5422093" y="489995"/>
        <a:ext cx="4756178" cy="30744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E65804-039D-4616-B2A9-F08CD232809E}">
      <dsp:nvSpPr>
        <dsp:cNvPr id="0" name=""/>
        <dsp:cNvSpPr/>
      </dsp:nvSpPr>
      <dsp:spPr>
        <a:xfrm>
          <a:off x="49" y="13515"/>
          <a:ext cx="4756178" cy="288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PE" sz="1000" kern="1200" dirty="0"/>
            <a:t>Ventajas</a:t>
          </a:r>
        </a:p>
      </dsp:txBody>
      <dsp:txXfrm>
        <a:off x="49" y="13515"/>
        <a:ext cx="4756178" cy="288000"/>
      </dsp:txXfrm>
    </dsp:sp>
    <dsp:sp modelId="{03DFD230-5231-42F5-A2E3-156A23E1346B}">
      <dsp:nvSpPr>
        <dsp:cNvPr id="0" name=""/>
        <dsp:cNvSpPr/>
      </dsp:nvSpPr>
      <dsp:spPr>
        <a:xfrm>
          <a:off x="49" y="301515"/>
          <a:ext cx="4756178" cy="32785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s-ES" sz="1000" kern="1200"/>
            <a:t>Reduce el excesivo fracturamiento del macizo rocoso. </a:t>
          </a:r>
          <a:endParaRPr lang="es-PE" sz="1000" kern="1200"/>
        </a:p>
        <a:p>
          <a:pPr marL="57150" lvl="1" indent="-57150" algn="l" defTabSz="444500">
            <a:lnSpc>
              <a:spcPct val="90000"/>
            </a:lnSpc>
            <a:spcBef>
              <a:spcPct val="0"/>
            </a:spcBef>
            <a:spcAft>
              <a:spcPct val="15000"/>
            </a:spcAft>
            <a:buFont typeface="Symbol" panose="05050102010706020507" pitchFamily="18" charset="2"/>
            <a:buChar char=""/>
          </a:pPr>
          <a:r>
            <a:rPr lang="es-ES" sz="1000" kern="1200"/>
            <a:t>Se obtiene paredes y límites finales más limpios y estables. </a:t>
          </a:r>
          <a:endParaRPr lang="es-PE" sz="1000" kern="1200"/>
        </a:p>
        <a:p>
          <a:pPr marL="57150" lvl="1" indent="-57150" algn="l" defTabSz="444500">
            <a:lnSpc>
              <a:spcPct val="90000"/>
            </a:lnSpc>
            <a:spcBef>
              <a:spcPct val="0"/>
            </a:spcBef>
            <a:spcAft>
              <a:spcPct val="15000"/>
            </a:spcAft>
            <a:buFont typeface="Symbol" panose="05050102010706020507" pitchFamily="18" charset="2"/>
            <a:buChar char=""/>
          </a:pPr>
          <a:r>
            <a:rPr lang="es-ES" sz="1000" kern="1200"/>
            <a:t>Se necesita perforar menor número de taladros que son necesarios cuando se usa otras técnicas de voladura controlada. </a:t>
          </a:r>
          <a:endParaRPr lang="es-PE" sz="1000" kern="1200"/>
        </a:p>
        <a:p>
          <a:pPr marL="57150" lvl="1" indent="-57150" algn="l" defTabSz="444500">
            <a:lnSpc>
              <a:spcPct val="90000"/>
            </a:lnSpc>
            <a:spcBef>
              <a:spcPct val="0"/>
            </a:spcBef>
            <a:spcAft>
              <a:spcPct val="15000"/>
            </a:spcAft>
            <a:buFont typeface="Symbol" panose="05050102010706020507" pitchFamily="18" charset="2"/>
            <a:buChar char=""/>
          </a:pPr>
          <a:r>
            <a:rPr lang="es-ES" sz="1000" kern="1200"/>
            <a:t>Se reduce el nivel de vibraciones producidos por la detonación del disparo de producción.</a:t>
          </a:r>
          <a:endParaRPr lang="es-PE" sz="1000" kern="1200"/>
        </a:p>
        <a:p>
          <a:pPr marL="57150" lvl="1" indent="-57150" algn="l" defTabSz="444500">
            <a:lnSpc>
              <a:spcPct val="90000"/>
            </a:lnSpc>
            <a:spcBef>
              <a:spcPct val="0"/>
            </a:spcBef>
            <a:spcAft>
              <a:spcPct val="15000"/>
            </a:spcAft>
            <a:buFont typeface="Symbol" panose="05050102010706020507" pitchFamily="18" charset="2"/>
            <a:buChar char=""/>
          </a:pPr>
          <a:r>
            <a:rPr lang="es-ES" sz="1000" kern="1200"/>
            <a:t>Los espaciamientos entre los taladros de la fila del pre corte son menores que los que se usan por otras técnicas de voladura controlada. </a:t>
          </a:r>
          <a:endParaRPr lang="es-PE" sz="1000" kern="1200"/>
        </a:p>
        <a:p>
          <a:pPr marL="57150" lvl="1" indent="-57150" algn="l" defTabSz="444500">
            <a:lnSpc>
              <a:spcPct val="90000"/>
            </a:lnSpc>
            <a:spcBef>
              <a:spcPct val="0"/>
            </a:spcBef>
            <a:spcAft>
              <a:spcPct val="15000"/>
            </a:spcAft>
            <a:buFont typeface="Symbol" panose="05050102010706020507" pitchFamily="18" charset="2"/>
            <a:buChar char=""/>
          </a:pPr>
          <a:r>
            <a:rPr lang="es-ES" sz="1000" kern="1200"/>
            <a:t>Los costos de perforación serán menores en $/ML perforado.</a:t>
          </a:r>
          <a:endParaRPr lang="es-PE" sz="1000" kern="1200"/>
        </a:p>
        <a:p>
          <a:pPr marL="57150" lvl="1" indent="-57150" algn="l" defTabSz="444500">
            <a:lnSpc>
              <a:spcPct val="90000"/>
            </a:lnSpc>
            <a:spcBef>
              <a:spcPct val="0"/>
            </a:spcBef>
            <a:spcAft>
              <a:spcPct val="15000"/>
            </a:spcAft>
            <a:buFont typeface="Symbol" panose="05050102010706020507" pitchFamily="18" charset="2"/>
            <a:buChar char=""/>
          </a:pPr>
          <a:r>
            <a:rPr lang="es-ES" sz="1000" kern="1200"/>
            <a:t>No es necesario volver a disparar en taludes y/o paredes después de haberse efectuado la primera excavación.</a:t>
          </a:r>
          <a:endParaRPr lang="es-PE" sz="1000" kern="1200"/>
        </a:p>
        <a:p>
          <a:pPr marL="57150" lvl="1" indent="-57150" algn="l" defTabSz="444500">
            <a:lnSpc>
              <a:spcPct val="90000"/>
            </a:lnSpc>
            <a:spcBef>
              <a:spcPct val="0"/>
            </a:spcBef>
            <a:spcAft>
              <a:spcPct val="15000"/>
            </a:spcAft>
            <a:buFont typeface="Symbol" panose="05050102010706020507" pitchFamily="18" charset="2"/>
            <a:buChar char=""/>
          </a:pPr>
          <a:r>
            <a:rPr lang="es-ES" sz="1000" kern="1200"/>
            <a:t>En algunas operaciones mineras donde se ha empleado el pre corte se han obtenido buenos resultados, aun en macizos rocosos muy fracturados e incompetentes.</a:t>
          </a:r>
          <a:endParaRPr lang="es-PE" sz="1000" kern="1200"/>
        </a:p>
      </dsp:txBody>
      <dsp:txXfrm>
        <a:off x="49" y="301515"/>
        <a:ext cx="4756178" cy="3278559"/>
      </dsp:txXfrm>
    </dsp:sp>
    <dsp:sp modelId="{9D0E82E1-D2B3-4AB3-9129-E30DC92B1CEF}">
      <dsp:nvSpPr>
        <dsp:cNvPr id="0" name=""/>
        <dsp:cNvSpPr/>
      </dsp:nvSpPr>
      <dsp:spPr>
        <a:xfrm>
          <a:off x="5422093" y="13515"/>
          <a:ext cx="4756178" cy="288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s-PE" sz="1000" kern="1200" dirty="0"/>
            <a:t>Desventajas</a:t>
          </a:r>
        </a:p>
      </dsp:txBody>
      <dsp:txXfrm>
        <a:off x="5422093" y="13515"/>
        <a:ext cx="4756178" cy="288000"/>
      </dsp:txXfrm>
    </dsp:sp>
    <dsp:sp modelId="{6FFB3EC5-A23E-40CD-821C-52B208FE058B}">
      <dsp:nvSpPr>
        <dsp:cNvPr id="0" name=""/>
        <dsp:cNvSpPr/>
      </dsp:nvSpPr>
      <dsp:spPr>
        <a:xfrm>
          <a:off x="5422093" y="301515"/>
          <a:ext cx="4756178" cy="32785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Font typeface="Symbol" panose="05050102010706020507" pitchFamily="18" charset="2"/>
            <a:buChar char=""/>
          </a:pPr>
          <a:r>
            <a:rPr lang="es-ES" sz="1000" kern="1200" dirty="0"/>
            <a:t>La perforación de los taladros que conforman la fila del pre- corte debe ser efectuada con mucho cuidado, y ellos deben estar muy bien alineados, y por lo tanto, esta operación es lenta y costosa. </a:t>
          </a:r>
          <a:endParaRPr lang="es-PE" sz="1000" kern="1200" dirty="0"/>
        </a:p>
        <a:p>
          <a:pPr marL="57150" lvl="1" indent="-57150" algn="l" defTabSz="444500">
            <a:lnSpc>
              <a:spcPct val="90000"/>
            </a:lnSpc>
            <a:spcBef>
              <a:spcPct val="0"/>
            </a:spcBef>
            <a:spcAft>
              <a:spcPct val="15000"/>
            </a:spcAft>
            <a:buFont typeface="Symbol" panose="05050102010706020507" pitchFamily="18" charset="2"/>
            <a:buChar char=""/>
          </a:pPr>
          <a:r>
            <a:rPr lang="es-ES" sz="1000" kern="1200"/>
            <a:t>El carguío de los taladros de la fila del pre corte toma mayor tiempo que el carguío de los taladros de producción.</a:t>
          </a:r>
          <a:endParaRPr lang="es-PE" sz="1000" kern="1200"/>
        </a:p>
        <a:p>
          <a:pPr marL="57150" lvl="1" indent="-57150" algn="l" defTabSz="444500">
            <a:lnSpc>
              <a:spcPct val="90000"/>
            </a:lnSpc>
            <a:spcBef>
              <a:spcPct val="0"/>
            </a:spcBef>
            <a:spcAft>
              <a:spcPct val="15000"/>
            </a:spcAft>
            <a:buFont typeface="Symbol" panose="05050102010706020507" pitchFamily="18" charset="2"/>
            <a:buChar char=""/>
          </a:pPr>
          <a:r>
            <a:rPr lang="es-ES" sz="1000" kern="1200"/>
            <a:t>Los resultados del pre corte son muy difíciles de determinar hasta que la excavación principal sea completada hasta las paredes finales. </a:t>
          </a:r>
          <a:endParaRPr lang="es-PE" sz="1000" kern="1200"/>
        </a:p>
        <a:p>
          <a:pPr marL="57150" lvl="1" indent="-57150" algn="l" defTabSz="444500">
            <a:lnSpc>
              <a:spcPct val="90000"/>
            </a:lnSpc>
            <a:spcBef>
              <a:spcPct val="0"/>
            </a:spcBef>
            <a:spcAft>
              <a:spcPct val="15000"/>
            </a:spcAft>
            <a:buFont typeface="Symbol" panose="05050102010706020507" pitchFamily="18" charset="2"/>
            <a:buChar char=""/>
          </a:pPr>
          <a:r>
            <a:rPr lang="es-ES" sz="1000" kern="1200" dirty="0"/>
            <a:t>Desde que el pre corte es generalmente efectuado antes que los disparos de producción, no es posible tener un conocimiento cabal de las condiciones locales de la roca, que recién se conocerán después de efectuarse los disparos de producción correspondientes. </a:t>
          </a:r>
          <a:endParaRPr lang="es-PE" sz="1000" kern="1200" dirty="0"/>
        </a:p>
        <a:p>
          <a:pPr marL="57150" lvl="1" indent="-57150" algn="l" defTabSz="444500">
            <a:lnSpc>
              <a:spcPct val="90000"/>
            </a:lnSpc>
            <a:spcBef>
              <a:spcPct val="0"/>
            </a:spcBef>
            <a:spcAft>
              <a:spcPct val="15000"/>
            </a:spcAft>
            <a:buFont typeface="Symbol" panose="05050102010706020507" pitchFamily="18" charset="2"/>
            <a:buChar char=""/>
          </a:pPr>
          <a:r>
            <a:rPr lang="es-PE" sz="1000" kern="1200" dirty="0"/>
            <a:t>El pre corte produce un nivel de vibraciones mayor, y también una mayor intensidad de ruido que el que se produce con la voladura lisa o uniforme.</a:t>
          </a:r>
        </a:p>
        <a:p>
          <a:pPr marL="57150" lvl="1" indent="-57150" algn="l" defTabSz="444500">
            <a:lnSpc>
              <a:spcPct val="90000"/>
            </a:lnSpc>
            <a:spcBef>
              <a:spcPct val="0"/>
            </a:spcBef>
            <a:spcAft>
              <a:spcPct val="15000"/>
            </a:spcAft>
            <a:buFont typeface="Symbol" panose="05050102010706020507" pitchFamily="18" charset="2"/>
            <a:buChar char=""/>
          </a:pPr>
          <a:r>
            <a:rPr lang="es-PE" sz="1000" kern="1200" dirty="0"/>
            <a:t>Los resultados inciertos que se obtendrán cuando esta técnica es aplicada en rocas heterogéneas. </a:t>
          </a:r>
        </a:p>
        <a:p>
          <a:pPr marL="57150" lvl="1" indent="-57150" algn="l" defTabSz="444500">
            <a:lnSpc>
              <a:spcPct val="90000"/>
            </a:lnSpc>
            <a:spcBef>
              <a:spcPct val="0"/>
            </a:spcBef>
            <a:spcAft>
              <a:spcPct val="15000"/>
            </a:spcAft>
            <a:buFont typeface="Symbol" panose="05050102010706020507" pitchFamily="18" charset="2"/>
            <a:buChar char=""/>
          </a:pPr>
          <a:r>
            <a:rPr lang="es-PE" sz="1000" kern="1200" dirty="0"/>
            <a:t>El costo es demasiado alto, debido a que los espaciamientos de los taladros son muy pequeños. </a:t>
          </a:r>
        </a:p>
        <a:p>
          <a:pPr marL="57150" lvl="1" indent="-57150" algn="l" defTabSz="444500">
            <a:lnSpc>
              <a:spcPct val="90000"/>
            </a:lnSpc>
            <a:spcBef>
              <a:spcPct val="0"/>
            </a:spcBef>
            <a:spcAft>
              <a:spcPct val="15000"/>
            </a:spcAft>
            <a:buFont typeface="Symbol" panose="05050102010706020507" pitchFamily="18" charset="2"/>
            <a:buChar char=""/>
          </a:pPr>
          <a:r>
            <a:rPr lang="es-PE" sz="1000" kern="1200" dirty="0"/>
            <a:t>El excesivo tiempo empleado para efectuar la perforación que a su vez debe ser muy precisa. </a:t>
          </a:r>
        </a:p>
        <a:p>
          <a:pPr marL="57150" lvl="1" indent="-57150" algn="l" defTabSz="444500">
            <a:lnSpc>
              <a:spcPct val="90000"/>
            </a:lnSpc>
            <a:spcBef>
              <a:spcPct val="0"/>
            </a:spcBef>
            <a:spcAft>
              <a:spcPct val="15000"/>
            </a:spcAft>
            <a:buFont typeface="Symbol" panose="05050102010706020507" pitchFamily="18" charset="2"/>
            <a:buChar char=""/>
          </a:pPr>
          <a:r>
            <a:rPr lang="es-PE" sz="1000" kern="1200" dirty="0"/>
            <a:t>Los resultados que se obtienen usando este modelo, a veces son impredecibles excepto en macizos rocosos muy homogéneos.</a:t>
          </a:r>
        </a:p>
      </dsp:txBody>
      <dsp:txXfrm>
        <a:off x="5422093" y="301515"/>
        <a:ext cx="4756178" cy="327855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57D5B0-E898-49F3-A658-28CABAE8FF3B}">
      <dsp:nvSpPr>
        <dsp:cNvPr id="0" name=""/>
        <dsp:cNvSpPr/>
      </dsp:nvSpPr>
      <dsp:spPr>
        <a:xfrm>
          <a:off x="55" y="157131"/>
          <a:ext cx="5283179" cy="4896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PE" sz="1700" kern="1200" dirty="0"/>
            <a:t>Ventajas</a:t>
          </a:r>
        </a:p>
      </dsp:txBody>
      <dsp:txXfrm>
        <a:off x="55" y="157131"/>
        <a:ext cx="5283179" cy="489600"/>
      </dsp:txXfrm>
    </dsp:sp>
    <dsp:sp modelId="{1458267B-66A9-4EB4-A6DB-72BE71C9CAB3}">
      <dsp:nvSpPr>
        <dsp:cNvPr id="0" name=""/>
        <dsp:cNvSpPr/>
      </dsp:nvSpPr>
      <dsp:spPr>
        <a:xfrm>
          <a:off x="55" y="646731"/>
          <a:ext cx="5283179" cy="4293180"/>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just" defTabSz="755650">
            <a:lnSpc>
              <a:spcPct val="90000"/>
            </a:lnSpc>
            <a:spcBef>
              <a:spcPct val="0"/>
            </a:spcBef>
            <a:spcAft>
              <a:spcPct val="15000"/>
            </a:spcAft>
            <a:buChar char="•"/>
          </a:pPr>
          <a:r>
            <a:rPr lang="es-ES" sz="1700" kern="1200" dirty="0"/>
            <a:t>Se emplea menor cantidad de MEC. </a:t>
          </a:r>
          <a:endParaRPr lang="es-PE" sz="1700" kern="1200" dirty="0"/>
        </a:p>
        <a:p>
          <a:pPr marL="171450" lvl="1" indent="-171450" algn="l" defTabSz="755650">
            <a:lnSpc>
              <a:spcPct val="90000"/>
            </a:lnSpc>
            <a:spcBef>
              <a:spcPct val="0"/>
            </a:spcBef>
            <a:spcAft>
              <a:spcPct val="15000"/>
            </a:spcAft>
            <a:buFont typeface="Symbol" panose="05050102010706020507" pitchFamily="18" charset="2"/>
            <a:buChar char=""/>
          </a:pPr>
          <a:r>
            <a:rPr lang="es-ES" sz="1700" kern="1200"/>
            <a:t>Se obtiene una mejor estabilidad de las paredes finales de la excavación.</a:t>
          </a:r>
          <a:endParaRPr lang="es-PE" sz="1700" kern="1200"/>
        </a:p>
        <a:p>
          <a:pPr marL="171450" lvl="1" indent="-171450" algn="l" defTabSz="755650">
            <a:lnSpc>
              <a:spcPct val="90000"/>
            </a:lnSpc>
            <a:spcBef>
              <a:spcPct val="0"/>
            </a:spcBef>
            <a:spcAft>
              <a:spcPct val="15000"/>
            </a:spcAft>
            <a:buFont typeface="Symbol" panose="05050102010706020507" pitchFamily="18" charset="2"/>
            <a:buChar char=""/>
          </a:pPr>
          <a:r>
            <a:rPr lang="es-ES" sz="1700" kern="1200"/>
            <a:t>Se obtiene un menor costo de perforación, esto se debe a que el espaciamiento entre los taladros que conforman la línea del pre corte, es mayor que el que se usa cuando se aplica otras técnicas de la voladura controlada. </a:t>
          </a:r>
          <a:endParaRPr lang="es-PE" sz="1700" kern="1200"/>
        </a:p>
        <a:p>
          <a:pPr marL="171450" lvl="1" indent="-171450" algn="l" defTabSz="755650">
            <a:lnSpc>
              <a:spcPct val="90000"/>
            </a:lnSpc>
            <a:spcBef>
              <a:spcPct val="0"/>
            </a:spcBef>
            <a:spcAft>
              <a:spcPct val="15000"/>
            </a:spcAft>
            <a:buFont typeface="Symbol" panose="05050102010706020507" pitchFamily="18" charset="2"/>
            <a:buChar char=""/>
          </a:pPr>
          <a:r>
            <a:rPr lang="es-ES" sz="1700" kern="1200"/>
            <a:t>Para la perforación de los taladros, no se necesita una perforadora adicional ya que se usa la misma perforadora que se emplea para perforar los taladros de producción. </a:t>
          </a:r>
          <a:endParaRPr lang="es-PE" sz="1700" kern="1200"/>
        </a:p>
        <a:p>
          <a:pPr marL="171450" lvl="1" indent="-171450" algn="l" defTabSz="755650">
            <a:lnSpc>
              <a:spcPct val="90000"/>
            </a:lnSpc>
            <a:spcBef>
              <a:spcPct val="0"/>
            </a:spcBef>
            <a:spcAft>
              <a:spcPct val="15000"/>
            </a:spcAft>
            <a:buFont typeface="Symbol" panose="05050102010706020507" pitchFamily="18" charset="2"/>
            <a:buChar char=""/>
          </a:pPr>
          <a:r>
            <a:rPr lang="es-ES" sz="1700" kern="1200"/>
            <a:t>Se obtiene paredes finales más lisas y de mejor acabado. </a:t>
          </a:r>
          <a:endParaRPr lang="es-PE" sz="1700" kern="1200"/>
        </a:p>
        <a:p>
          <a:pPr marL="171450" lvl="1" indent="-171450" algn="l" defTabSz="755650">
            <a:lnSpc>
              <a:spcPct val="90000"/>
            </a:lnSpc>
            <a:spcBef>
              <a:spcPct val="0"/>
            </a:spcBef>
            <a:spcAft>
              <a:spcPct val="15000"/>
            </a:spcAft>
            <a:buFont typeface="Symbol" panose="05050102010706020507" pitchFamily="18" charset="2"/>
            <a:buChar char=""/>
          </a:pPr>
          <a:r>
            <a:rPr lang="es-ES" sz="1700" kern="1200" dirty="0"/>
            <a:t>En general usando esta técnica se obtendrá un mejor costo en $/m2, de pared o superficie final requerida. </a:t>
          </a:r>
          <a:endParaRPr lang="es-PE" sz="1700" kern="1200" dirty="0"/>
        </a:p>
      </dsp:txBody>
      <dsp:txXfrm>
        <a:off x="55" y="646731"/>
        <a:ext cx="5283179" cy="4293180"/>
      </dsp:txXfrm>
    </dsp:sp>
    <dsp:sp modelId="{A047A4BE-23E1-436B-BADF-50B4812952A6}">
      <dsp:nvSpPr>
        <dsp:cNvPr id="0" name=""/>
        <dsp:cNvSpPr/>
      </dsp:nvSpPr>
      <dsp:spPr>
        <a:xfrm>
          <a:off x="6022879" y="157131"/>
          <a:ext cx="5283179" cy="4896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s-PE" sz="1700" kern="1200" dirty="0"/>
            <a:t>Desventajas</a:t>
          </a:r>
        </a:p>
      </dsp:txBody>
      <dsp:txXfrm>
        <a:off x="6022879" y="157131"/>
        <a:ext cx="5283179" cy="489600"/>
      </dsp:txXfrm>
    </dsp:sp>
    <dsp:sp modelId="{1B747752-925B-4F67-BBFA-9AB9BB86F760}">
      <dsp:nvSpPr>
        <dsp:cNvPr id="0" name=""/>
        <dsp:cNvSpPr/>
      </dsp:nvSpPr>
      <dsp:spPr>
        <a:xfrm>
          <a:off x="6022879" y="646731"/>
          <a:ext cx="5283179" cy="4293180"/>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Font typeface="Symbol" panose="05050102010706020507" pitchFamily="18" charset="2"/>
            <a:buChar char=""/>
          </a:pPr>
          <a:r>
            <a:rPr lang="es-ES" sz="1700" kern="1200" dirty="0"/>
            <a:t>Es necesario contar con personal bien entrenado y capacitado para efectuar el carguío de los taladros en forma adecuada, ya que prácticamente de esto dependerá los resultados a obtenerse. </a:t>
          </a:r>
          <a:endParaRPr lang="es-PE" sz="1700" kern="1200" dirty="0"/>
        </a:p>
        <a:p>
          <a:pPr marL="171450" lvl="1" indent="-171450" algn="l" defTabSz="755650">
            <a:lnSpc>
              <a:spcPct val="90000"/>
            </a:lnSpc>
            <a:spcBef>
              <a:spcPct val="0"/>
            </a:spcBef>
            <a:spcAft>
              <a:spcPct val="15000"/>
            </a:spcAft>
            <a:buFont typeface="Symbol" panose="05050102010706020507" pitchFamily="18" charset="2"/>
            <a:buChar char=""/>
          </a:pPr>
          <a:r>
            <a:rPr lang="es-ES" sz="1700" kern="1200" dirty="0"/>
            <a:t>El diseño de carga debe ser efectuado por personal calificado y con amplia experiencia de campo, porque los resultados a obtenerse estarán en función del diseño.</a:t>
          </a:r>
          <a:endParaRPr lang="es-PE" sz="1700" kern="1200" dirty="0"/>
        </a:p>
      </dsp:txBody>
      <dsp:txXfrm>
        <a:off x="6022879" y="646731"/>
        <a:ext cx="5283179" cy="42931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18347-8672-403E-87C7-42AC6F8BB28A}" type="datetimeFigureOut">
              <a:rPr lang="es-PE" smtClean="0"/>
              <a:t>8/11/2023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6C535-A7D3-45CD-A10A-0ED7F5F460A9}" type="slidenum">
              <a:rPr lang="es-PE" smtClean="0"/>
              <a:t>‹Nº›</a:t>
            </a:fld>
            <a:endParaRPr lang="es-PE"/>
          </a:p>
        </p:txBody>
      </p:sp>
    </p:spTree>
    <p:extLst>
      <p:ext uri="{BB962C8B-B14F-4D97-AF65-F5344CB8AC3E}">
        <p14:creationId xmlns:p14="http://schemas.microsoft.com/office/powerpoint/2010/main" val="4309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101600" y="228600"/>
            <a:ext cx="12090400" cy="60960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Rectangle 4">
            <a:extLst>
              <a:ext uri="{FF2B5EF4-FFF2-40B4-BE49-F238E27FC236}">
                <a16:creationId xmlns:a16="http://schemas.microsoft.com/office/drawing/2014/main" id="{F9B8B20B-8855-4C3E-95E0-519C4DD7CF52}"/>
              </a:ext>
            </a:extLst>
          </p:cNvPr>
          <p:cNvSpPr>
            <a:spLocks noGrp="1" noChangeArrowheads="1"/>
          </p:cNvSpPr>
          <p:nvPr>
            <p:ph type="dt" sz="half" idx="10"/>
          </p:nvPr>
        </p:nvSpPr>
        <p:spPr>
          <a:ln/>
        </p:spPr>
        <p:txBody>
          <a:bodyPr/>
          <a:lstStyle>
            <a:lvl1pPr>
              <a:defRPr/>
            </a:lvl1pPr>
          </a:lstStyle>
          <a:p>
            <a:pPr>
              <a:defRPr/>
            </a:pPr>
            <a:fld id="{9A0C9036-E1A2-442A-8EE0-77CDF4721F4B}" type="datetime1">
              <a:rPr lang="es-PE" smtClean="0"/>
              <a:t>8/11/2023</a:t>
            </a:fld>
            <a:endParaRPr lang="en-US"/>
          </a:p>
        </p:txBody>
      </p:sp>
      <p:sp>
        <p:nvSpPr>
          <p:cNvPr id="4" name="Rectangle 5">
            <a:extLst>
              <a:ext uri="{FF2B5EF4-FFF2-40B4-BE49-F238E27FC236}">
                <a16:creationId xmlns:a16="http://schemas.microsoft.com/office/drawing/2014/main" id="{C50B8836-63A4-4066-B740-C903DC2F9AB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2B51D95-C969-43C0-AD6C-5CAF37EC5DD3}"/>
              </a:ext>
            </a:extLst>
          </p:cNvPr>
          <p:cNvSpPr>
            <a:spLocks noGrp="1" noChangeArrowheads="1"/>
          </p:cNvSpPr>
          <p:nvPr>
            <p:ph type="sldNum" sz="quarter" idx="12"/>
          </p:nvPr>
        </p:nvSpPr>
        <p:spPr>
          <a:ln/>
        </p:spPr>
        <p:txBody>
          <a:bodyPr/>
          <a:lstStyle>
            <a:lvl1pPr>
              <a:defRPr/>
            </a:lvl1pPr>
          </a:lstStyle>
          <a:p>
            <a:fld id="{F9C1BE93-6246-4D2B-9DF2-5EC9F5C25BDB}" type="slidenum">
              <a:rPr lang="en-US" altLang="es-PE"/>
              <a:pPr/>
              <a:t>‹Nº›</a:t>
            </a:fld>
            <a:endParaRPr lang="en-US" altLang="es-PE"/>
          </a:p>
        </p:txBody>
      </p:sp>
    </p:spTree>
    <p:extLst>
      <p:ext uri="{BB962C8B-B14F-4D97-AF65-F5344CB8AC3E}">
        <p14:creationId xmlns:p14="http://schemas.microsoft.com/office/powerpoint/2010/main" val="3920084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49366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08/11/2023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08/11/2023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08/11/2023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08/11/2023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2.bin"/><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3.bin"/><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1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34.png"/><Relationship Id="rId4" Type="http://schemas.openxmlformats.org/officeDocument/2006/relationships/image" Target="../media/image330.png"/></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oleObject" Target="../embeddings/oleObject5.bin"/><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6.xml.rels><?xml version="1.0" encoding="UTF-8" standalone="yes"?>
<Relationships xmlns="http://schemas.openxmlformats.org/package/2006/relationships"><Relationship Id="rId3" Type="http://schemas.openxmlformats.org/officeDocument/2006/relationships/image" Target="../media/image300.pn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3.xml.rels><?xml version="1.0" encoding="UTF-8" standalone="yes"?>
<Relationships xmlns="http://schemas.openxmlformats.org/package/2006/relationships"><Relationship Id="rId3" Type="http://schemas.openxmlformats.org/officeDocument/2006/relationships/image" Target="../media/image140.png"/><Relationship Id="rId1" Type="http://schemas.openxmlformats.org/officeDocument/2006/relationships/slideLayout" Target="../slideLayouts/slideLayout1.xml"/><Relationship Id="rId4" Type="http://schemas.openxmlformats.org/officeDocument/2006/relationships/image" Target="../media/image15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emf"/><Relationship Id="rId4" Type="http://schemas.openxmlformats.org/officeDocument/2006/relationships/image" Target="../media/image100.png"/></Relationships>
</file>

<file path=ppt/slides/_rels/slide86.xml.rels><?xml version="1.0" encoding="UTF-8" standalone="yes"?>
<Relationships xmlns="http://schemas.openxmlformats.org/package/2006/relationships"><Relationship Id="rId3" Type="http://schemas.openxmlformats.org/officeDocument/2006/relationships/image" Target="../media/image103.emf"/><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5.emf"/><Relationship Id="rId5" Type="http://schemas.openxmlformats.org/officeDocument/2006/relationships/image" Target="../media/image104.emf"/><Relationship Id="rId4" Type="http://schemas.openxmlformats.org/officeDocument/2006/relationships/image" Target="../media/image104.png"/></Relationships>
</file>

<file path=ppt/slides/_rels/slide87.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xml"/><Relationship Id="rId4" Type="http://schemas.openxmlformats.org/officeDocument/2006/relationships/image" Target="../media/image109.emf"/></Relationships>
</file>

<file path=ppt/slides/_rels/slide89.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slideLayout" Target="../slideLayouts/slideLayout2.xml"/><Relationship Id="rId5" Type="http://schemas.openxmlformats.org/officeDocument/2006/relationships/image" Target="../media/image113.emf"/><Relationship Id="rId4" Type="http://schemas.openxmlformats.org/officeDocument/2006/relationships/image" Target="../media/image112.emf"/></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20.emf"/><Relationship Id="rId3" Type="http://schemas.openxmlformats.org/officeDocument/2006/relationships/image" Target="../media/image115.emf"/><Relationship Id="rId7" Type="http://schemas.openxmlformats.org/officeDocument/2006/relationships/image" Target="../media/image119.emf"/><Relationship Id="rId2" Type="http://schemas.openxmlformats.org/officeDocument/2006/relationships/image" Target="../media/image114.emf"/><Relationship Id="rId1" Type="http://schemas.openxmlformats.org/officeDocument/2006/relationships/slideLayout" Target="../slideLayouts/slideLayout2.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png"/><Relationship Id="rId9" Type="http://schemas.openxmlformats.org/officeDocument/2006/relationships/image" Target="../media/image121.emf"/></Relationships>
</file>

<file path=ppt/slides/_rels/slide91.xml.rels><?xml version="1.0" encoding="UTF-8" standalone="yes"?>
<Relationships xmlns="http://schemas.openxmlformats.org/package/2006/relationships"><Relationship Id="rId3" Type="http://schemas.openxmlformats.org/officeDocument/2006/relationships/image" Target="../media/image123.tmp"/><Relationship Id="rId2" Type="http://schemas.openxmlformats.org/officeDocument/2006/relationships/image" Target="../media/image122.tmp"/><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6.tmp"/><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p:txBody>
          <a:bodyPr/>
          <a:lstStyle/>
          <a:p>
            <a:fld id="{0312F616-3D00-4162-9ACE-CA4EBE315698}" type="datetime1">
              <a:rPr lang="es-PE" smtClean="0"/>
              <a:t>8/11/2023</a:t>
            </a:fld>
            <a:endParaRPr lang="es-PE"/>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p:txBody>
          <a:bodyPr/>
          <a:lstStyle/>
          <a:p>
            <a:fld id="{5981010B-86DA-4ADF-9F27-44166A92FBA2}" type="slidenum">
              <a:rPr lang="es-PE" smtClean="0"/>
              <a:t>10</a:t>
            </a:fld>
            <a:endParaRPr lang="es-PE"/>
          </a:p>
        </p:txBody>
      </p:sp>
      <p:sp>
        <p:nvSpPr>
          <p:cNvPr id="9" name="Título 1">
            <a:extLst>
              <a:ext uri="{FF2B5EF4-FFF2-40B4-BE49-F238E27FC236}">
                <a16:creationId xmlns:a16="http://schemas.microsoft.com/office/drawing/2014/main" id="{F2FDD785-897C-45E4-8EF5-B2071BC8A748}"/>
              </a:ext>
            </a:extLst>
          </p:cNvPr>
          <p:cNvSpPr>
            <a:spLocks noGrp="1"/>
          </p:cNvSpPr>
          <p:nvPr>
            <p:ph type="title"/>
          </p:nvPr>
        </p:nvSpPr>
        <p:spPr>
          <a:xfrm>
            <a:off x="732029" y="415827"/>
            <a:ext cx="10799380" cy="633615"/>
          </a:xfrm>
        </p:spPr>
        <p:txBody>
          <a:bodyPr>
            <a:normAutofit/>
          </a:bodyPr>
          <a:lstStyle/>
          <a:p>
            <a:pPr algn="ctr">
              <a:tabLst>
                <a:tab pos="0" algn="l"/>
              </a:tabLst>
            </a:pPr>
            <a:r>
              <a:rPr lang="es-ES" sz="3600" dirty="0">
                <a:solidFill>
                  <a:schemeClr val="accent3">
                    <a:lumMod val="75000"/>
                  </a:schemeClr>
                </a:solidFill>
              </a:rPr>
              <a:t>3.1. EXPLOSIVOS Y ACCESORIOS</a:t>
            </a:r>
            <a:endParaRPr lang="es-PE" sz="3600" dirty="0">
              <a:solidFill>
                <a:schemeClr val="accent3">
                  <a:lumMod val="75000"/>
                </a:schemeClr>
              </a:solidFill>
            </a:endParaRPr>
          </a:p>
        </p:txBody>
      </p:sp>
      <p:sp>
        <p:nvSpPr>
          <p:cNvPr id="10" name="CuadroTexto 9">
            <a:extLst>
              <a:ext uri="{FF2B5EF4-FFF2-40B4-BE49-F238E27FC236}">
                <a16:creationId xmlns:a16="http://schemas.microsoft.com/office/drawing/2014/main" id="{7D6FFB1A-0F5F-4F16-8B98-837EE72DB29E}"/>
              </a:ext>
            </a:extLst>
          </p:cNvPr>
          <p:cNvSpPr txBox="1"/>
          <p:nvPr/>
        </p:nvSpPr>
        <p:spPr>
          <a:xfrm>
            <a:off x="1251678" y="1078517"/>
            <a:ext cx="7829260" cy="369332"/>
          </a:xfrm>
          <a:prstGeom prst="rect">
            <a:avLst/>
          </a:prstGeom>
          <a:noFill/>
        </p:spPr>
        <p:txBody>
          <a:bodyPr wrap="square">
            <a:spAutoFit/>
          </a:bodyPr>
          <a:lstStyle/>
          <a:p>
            <a:r>
              <a:rPr lang="es-PE" b="1" dirty="0">
                <a:solidFill>
                  <a:schemeClr val="accent3">
                    <a:lumMod val="75000"/>
                  </a:schemeClr>
                </a:solidFill>
              </a:rPr>
              <a:t>3. PROPIEDADES DE LOS EXPLOSIVOS COMERCIALES</a:t>
            </a:r>
          </a:p>
        </p:txBody>
      </p:sp>
      <p:sp>
        <p:nvSpPr>
          <p:cNvPr id="12" name="CuadroTexto 11">
            <a:extLst>
              <a:ext uri="{FF2B5EF4-FFF2-40B4-BE49-F238E27FC236}">
                <a16:creationId xmlns:a16="http://schemas.microsoft.com/office/drawing/2014/main" id="{8BA2710A-226C-484F-BFBB-8AAF22C80F5D}"/>
              </a:ext>
            </a:extLst>
          </p:cNvPr>
          <p:cNvSpPr txBox="1"/>
          <p:nvPr/>
        </p:nvSpPr>
        <p:spPr>
          <a:xfrm>
            <a:off x="1501665" y="1418774"/>
            <a:ext cx="4457701" cy="4801314"/>
          </a:xfrm>
          <a:prstGeom prst="rect">
            <a:avLst/>
          </a:prstGeom>
          <a:noFill/>
        </p:spPr>
        <p:txBody>
          <a:bodyPr wrap="square">
            <a:spAutoFit/>
          </a:bodyPr>
          <a:lstStyle/>
          <a:p>
            <a:pPr algn="just"/>
            <a:r>
              <a:rPr lang="es-PE" dirty="0"/>
              <a:t>En general, las MEC tienen tres propiedades básicas: </a:t>
            </a:r>
          </a:p>
          <a:p>
            <a:pPr marL="342900" indent="-342900" algn="just">
              <a:buAutoNum type="alphaLcPeriod"/>
            </a:pPr>
            <a:r>
              <a:rPr lang="es-PE" dirty="0"/>
              <a:t>Las MEC son compuestos químicos o mezclas iniciadas por calor, choque, impacto o una combinación de estas condiciones. </a:t>
            </a:r>
          </a:p>
          <a:p>
            <a:pPr marL="342900" indent="-342900" algn="just">
              <a:buAutoNum type="alphaLcPeriod"/>
            </a:pPr>
            <a:r>
              <a:rPr lang="es-PE" dirty="0"/>
              <a:t>Las MEC actúan rápidamente en la detonación apenas se inicie con un fulminante común o un </a:t>
            </a:r>
            <a:r>
              <a:rPr lang="es-PE" dirty="0" err="1"/>
              <a:t>booster</a:t>
            </a:r>
            <a:r>
              <a:rPr lang="es-PE" dirty="0"/>
              <a:t> con alta presión de detonación dependiendo de la operación minera subterránea u open </a:t>
            </a:r>
            <a:r>
              <a:rPr lang="es-PE" dirty="0" err="1"/>
              <a:t>pit</a:t>
            </a:r>
            <a:r>
              <a:rPr lang="es-PE" dirty="0"/>
              <a:t>. </a:t>
            </a:r>
          </a:p>
          <a:p>
            <a:pPr marL="342900" indent="-342900" algn="just">
              <a:buAutoNum type="alphaLcPeriod"/>
            </a:pPr>
            <a:r>
              <a:rPr lang="es-PE" dirty="0"/>
              <a:t>Las MEC rápidamente liberan calor y grandes cantidades de gases con alta presión de detonación, que se expanden rápidamente con la intensidad suficiente como para superar la intensidad del confinamiento.</a:t>
            </a:r>
          </a:p>
        </p:txBody>
      </p:sp>
      <p:pic>
        <p:nvPicPr>
          <p:cNvPr id="7" name="Imagen 6">
            <a:extLst>
              <a:ext uri="{FF2B5EF4-FFF2-40B4-BE49-F238E27FC236}">
                <a16:creationId xmlns:a16="http://schemas.microsoft.com/office/drawing/2014/main" id="{110EBD13-8E3B-40B4-B747-2201581A2F6D}"/>
              </a:ext>
            </a:extLst>
          </p:cNvPr>
          <p:cNvPicPr>
            <a:picLocks noChangeAspect="1"/>
          </p:cNvPicPr>
          <p:nvPr/>
        </p:nvPicPr>
        <p:blipFill>
          <a:blip r:embed="rId2"/>
          <a:stretch>
            <a:fillRect/>
          </a:stretch>
        </p:blipFill>
        <p:spPr>
          <a:xfrm>
            <a:off x="6232636" y="1540368"/>
            <a:ext cx="5495130" cy="4268189"/>
          </a:xfrm>
          <a:prstGeom prst="rect">
            <a:avLst/>
          </a:prstGeom>
        </p:spPr>
      </p:pic>
    </p:spTree>
    <p:extLst>
      <p:ext uri="{BB962C8B-B14F-4D97-AF65-F5344CB8AC3E}">
        <p14:creationId xmlns:p14="http://schemas.microsoft.com/office/powerpoint/2010/main" val="17647067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p:txBody>
          <a:bodyPr/>
          <a:lstStyle/>
          <a:p>
            <a:fld id="{0312F616-3D00-4162-9ACE-CA4EBE315698}" type="datetime1">
              <a:rPr lang="es-PE" smtClean="0"/>
              <a:t>8/11/2023</a:t>
            </a:fld>
            <a:endParaRPr lang="es-PE"/>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p:txBody>
          <a:bodyPr/>
          <a:lstStyle/>
          <a:p>
            <a:fld id="{5981010B-86DA-4ADF-9F27-44166A92FBA2}" type="slidenum">
              <a:rPr lang="es-PE" smtClean="0"/>
              <a:t>11</a:t>
            </a:fld>
            <a:endParaRPr lang="es-PE"/>
          </a:p>
        </p:txBody>
      </p:sp>
      <p:sp>
        <p:nvSpPr>
          <p:cNvPr id="9" name="Título 1">
            <a:extLst>
              <a:ext uri="{FF2B5EF4-FFF2-40B4-BE49-F238E27FC236}">
                <a16:creationId xmlns:a16="http://schemas.microsoft.com/office/drawing/2014/main" id="{F2FDD785-897C-45E4-8EF5-B2071BC8A748}"/>
              </a:ext>
            </a:extLst>
          </p:cNvPr>
          <p:cNvSpPr>
            <a:spLocks noGrp="1"/>
          </p:cNvSpPr>
          <p:nvPr>
            <p:ph type="title"/>
          </p:nvPr>
        </p:nvSpPr>
        <p:spPr>
          <a:xfrm>
            <a:off x="732029" y="415827"/>
            <a:ext cx="10799380" cy="633615"/>
          </a:xfrm>
        </p:spPr>
        <p:txBody>
          <a:bodyPr>
            <a:normAutofit/>
          </a:bodyPr>
          <a:lstStyle/>
          <a:p>
            <a:pPr algn="ctr">
              <a:tabLst>
                <a:tab pos="0" algn="l"/>
              </a:tabLst>
            </a:pPr>
            <a:r>
              <a:rPr lang="es-ES" sz="3600" dirty="0">
                <a:solidFill>
                  <a:schemeClr val="accent3">
                    <a:lumMod val="75000"/>
                  </a:schemeClr>
                </a:solidFill>
              </a:rPr>
              <a:t>3.1. EXPLOSIVOS Y ACCESORIOS</a:t>
            </a:r>
            <a:endParaRPr lang="es-PE" sz="3600" dirty="0">
              <a:solidFill>
                <a:schemeClr val="accent3">
                  <a:lumMod val="75000"/>
                </a:schemeClr>
              </a:solidFill>
            </a:endParaRPr>
          </a:p>
        </p:txBody>
      </p:sp>
      <p:sp>
        <p:nvSpPr>
          <p:cNvPr id="11" name="CuadroTexto 10">
            <a:extLst>
              <a:ext uri="{FF2B5EF4-FFF2-40B4-BE49-F238E27FC236}">
                <a16:creationId xmlns:a16="http://schemas.microsoft.com/office/drawing/2014/main" id="{EB8922C5-8949-4576-872F-B35D3F177448}"/>
              </a:ext>
            </a:extLst>
          </p:cNvPr>
          <p:cNvSpPr txBox="1"/>
          <p:nvPr/>
        </p:nvSpPr>
        <p:spPr>
          <a:xfrm>
            <a:off x="949867" y="1418774"/>
            <a:ext cx="3905907" cy="369332"/>
          </a:xfrm>
          <a:prstGeom prst="rect">
            <a:avLst/>
          </a:prstGeom>
          <a:noFill/>
        </p:spPr>
        <p:txBody>
          <a:bodyPr wrap="square">
            <a:spAutoFit/>
          </a:bodyPr>
          <a:lstStyle/>
          <a:p>
            <a:r>
              <a:rPr lang="es-PE" b="1" dirty="0">
                <a:solidFill>
                  <a:schemeClr val="accent3">
                    <a:lumMod val="75000"/>
                  </a:schemeClr>
                </a:solidFill>
              </a:rPr>
              <a:t>	a. Velocidad de detonación</a:t>
            </a:r>
          </a:p>
        </p:txBody>
      </p:sp>
      <p:sp>
        <p:nvSpPr>
          <p:cNvPr id="13" name="CuadroTexto 12">
            <a:extLst>
              <a:ext uri="{FF2B5EF4-FFF2-40B4-BE49-F238E27FC236}">
                <a16:creationId xmlns:a16="http://schemas.microsoft.com/office/drawing/2014/main" id="{312A6CF8-A8E1-4CC0-AB2E-A0A7E350FC38}"/>
              </a:ext>
            </a:extLst>
          </p:cNvPr>
          <p:cNvSpPr txBox="1"/>
          <p:nvPr/>
        </p:nvSpPr>
        <p:spPr>
          <a:xfrm>
            <a:off x="1781503" y="1788106"/>
            <a:ext cx="9900745" cy="2031325"/>
          </a:xfrm>
          <a:prstGeom prst="rect">
            <a:avLst/>
          </a:prstGeom>
          <a:noFill/>
        </p:spPr>
        <p:txBody>
          <a:bodyPr wrap="square">
            <a:spAutoFit/>
          </a:bodyPr>
          <a:lstStyle/>
          <a:p>
            <a:pPr algn="just"/>
            <a:r>
              <a:rPr lang="es-PE" dirty="0"/>
              <a:t>La velocidad de detonación (</a:t>
            </a:r>
            <a:r>
              <a:rPr lang="es-PE" dirty="0" err="1"/>
              <a:t>velocity</a:t>
            </a:r>
            <a:r>
              <a:rPr lang="es-PE" dirty="0"/>
              <a:t> </a:t>
            </a:r>
            <a:r>
              <a:rPr lang="es-PE" dirty="0" err="1"/>
              <a:t>of</a:t>
            </a:r>
            <a:r>
              <a:rPr lang="es-PE" dirty="0"/>
              <a:t> </a:t>
            </a:r>
            <a:r>
              <a:rPr lang="es-PE" dirty="0" err="1"/>
              <a:t>detonation</a:t>
            </a:r>
            <a:r>
              <a:rPr lang="es-PE" dirty="0"/>
              <a:t> VOD), es aquella onda de choque que se propaga a través de una columna de explosivo. La VOD es de gran importancia a la hora de determinar el funcionamiento y rendimiento del explosivo. </a:t>
            </a:r>
          </a:p>
          <a:p>
            <a:pPr algn="just"/>
            <a:r>
              <a:rPr lang="es-PE" dirty="0"/>
              <a:t>La onda de detonación comienza en un punto de iniciación en la columna del explosivo y viaja a velocidad supersónica, en relación con la velocidad de propagación del sonido en el propio material explosivo. Las velocidades de detonación típica en los explosivos comerciales, se encuentran en el rango de 2,000 a 6,000 m/sec. </a:t>
            </a:r>
          </a:p>
        </p:txBody>
      </p:sp>
      <p:sp>
        <p:nvSpPr>
          <p:cNvPr id="17" name="CuadroTexto 16">
            <a:extLst>
              <a:ext uri="{FF2B5EF4-FFF2-40B4-BE49-F238E27FC236}">
                <a16:creationId xmlns:a16="http://schemas.microsoft.com/office/drawing/2014/main" id="{610F3215-0DD7-4997-9459-FD801C4BE89E}"/>
              </a:ext>
            </a:extLst>
          </p:cNvPr>
          <p:cNvSpPr txBox="1"/>
          <p:nvPr/>
        </p:nvSpPr>
        <p:spPr>
          <a:xfrm>
            <a:off x="3146127" y="4325025"/>
            <a:ext cx="3419294" cy="369332"/>
          </a:xfrm>
          <a:prstGeom prst="rect">
            <a:avLst/>
          </a:prstGeom>
          <a:noFill/>
          <a:ln w="38100">
            <a:solidFill>
              <a:schemeClr val="accent3">
                <a:lumMod val="75000"/>
              </a:schemeClr>
            </a:solidFill>
          </a:ln>
        </p:spPr>
        <p:txBody>
          <a:bodyPr wrap="square">
            <a:spAutoFit/>
          </a:bodyPr>
          <a:lstStyle/>
          <a:p>
            <a:r>
              <a:rPr lang="el-GR" dirty="0">
                <a:latin typeface="Calibri" panose="020F0502020204030204" pitchFamily="34" charset="0"/>
                <a:ea typeface="Calibri" panose="020F0502020204030204" pitchFamily="34" charset="0"/>
                <a:cs typeface="Calibri" panose="020F0502020204030204" pitchFamily="34" charset="0"/>
              </a:rPr>
              <a:t>ρ</a:t>
            </a:r>
            <a:r>
              <a:rPr lang="es-PE" dirty="0">
                <a:latin typeface="Calibri" panose="020F0502020204030204" pitchFamily="34" charset="0"/>
                <a:ea typeface="Calibri" panose="020F0502020204030204" pitchFamily="34" charset="0"/>
                <a:cs typeface="Calibri" panose="020F0502020204030204" pitchFamily="34" charset="0"/>
              </a:rPr>
              <a:t> </a:t>
            </a:r>
            <a:r>
              <a:rPr lang="es-PE" sz="1600" dirty="0"/>
              <a:t>explosivo</a:t>
            </a:r>
            <a:r>
              <a:rPr lang="es-PE" dirty="0"/>
              <a:t> VOD = </a:t>
            </a:r>
            <a:r>
              <a:rPr lang="el-GR" dirty="0">
                <a:latin typeface="Calibri" panose="020F0502020204030204" pitchFamily="34" charset="0"/>
                <a:ea typeface="Calibri" panose="020F0502020204030204" pitchFamily="34" charset="0"/>
                <a:cs typeface="Calibri" panose="020F0502020204030204" pitchFamily="34" charset="0"/>
              </a:rPr>
              <a:t>ρ</a:t>
            </a:r>
            <a:r>
              <a:rPr lang="es-PE" dirty="0"/>
              <a:t> Rock VP</a:t>
            </a:r>
          </a:p>
        </p:txBody>
      </p:sp>
      <p:sp>
        <p:nvSpPr>
          <p:cNvPr id="19" name="CuadroTexto 18">
            <a:extLst>
              <a:ext uri="{FF2B5EF4-FFF2-40B4-BE49-F238E27FC236}">
                <a16:creationId xmlns:a16="http://schemas.microsoft.com/office/drawing/2014/main" id="{16BF29A0-7007-49E2-BD1C-CFAEE4450888}"/>
              </a:ext>
            </a:extLst>
          </p:cNvPr>
          <p:cNvSpPr txBox="1"/>
          <p:nvPr/>
        </p:nvSpPr>
        <p:spPr>
          <a:xfrm>
            <a:off x="2794437" y="4835093"/>
            <a:ext cx="6093372" cy="1200329"/>
          </a:xfrm>
          <a:prstGeom prst="rect">
            <a:avLst/>
          </a:prstGeom>
          <a:noFill/>
        </p:spPr>
        <p:txBody>
          <a:bodyPr wrap="square">
            <a:spAutoFit/>
          </a:bodyPr>
          <a:lstStyle/>
          <a:p>
            <a:r>
              <a:rPr lang="es-PE" dirty="0"/>
              <a:t>Donde: </a:t>
            </a:r>
          </a:p>
          <a:p>
            <a:r>
              <a:rPr lang="es-PE" dirty="0"/>
              <a:t>▪ρ es la densidad, </a:t>
            </a:r>
          </a:p>
          <a:p>
            <a:r>
              <a:rPr lang="es-PE" dirty="0"/>
              <a:t>▪VOD es la velocidad de detonación del explosivo </a:t>
            </a:r>
          </a:p>
          <a:p>
            <a:r>
              <a:rPr lang="es-PE" dirty="0"/>
              <a:t>▪VP es la velocidad de la onda P, dentro del macizo rocoso. </a:t>
            </a:r>
          </a:p>
        </p:txBody>
      </p:sp>
      <p:sp>
        <p:nvSpPr>
          <p:cNvPr id="12" name="CuadroTexto 11">
            <a:extLst>
              <a:ext uri="{FF2B5EF4-FFF2-40B4-BE49-F238E27FC236}">
                <a16:creationId xmlns:a16="http://schemas.microsoft.com/office/drawing/2014/main" id="{4589B9E1-335C-4CAF-8D8E-AD04E512C871}"/>
              </a:ext>
            </a:extLst>
          </p:cNvPr>
          <p:cNvSpPr txBox="1"/>
          <p:nvPr/>
        </p:nvSpPr>
        <p:spPr>
          <a:xfrm>
            <a:off x="1251678" y="1078517"/>
            <a:ext cx="7829260" cy="369332"/>
          </a:xfrm>
          <a:prstGeom prst="rect">
            <a:avLst/>
          </a:prstGeom>
          <a:noFill/>
        </p:spPr>
        <p:txBody>
          <a:bodyPr wrap="square">
            <a:spAutoFit/>
          </a:bodyPr>
          <a:lstStyle/>
          <a:p>
            <a:r>
              <a:rPr lang="es-PE" b="1" dirty="0">
                <a:solidFill>
                  <a:schemeClr val="accent3">
                    <a:lumMod val="75000"/>
                  </a:schemeClr>
                </a:solidFill>
              </a:rPr>
              <a:t>3. PROPIEDADES DE LOS EXPLOSIVOS COMERCIALES</a:t>
            </a:r>
          </a:p>
        </p:txBody>
      </p:sp>
    </p:spTree>
    <p:extLst>
      <p:ext uri="{BB962C8B-B14F-4D97-AF65-F5344CB8AC3E}">
        <p14:creationId xmlns:p14="http://schemas.microsoft.com/office/powerpoint/2010/main" val="1717775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p:txBody>
          <a:bodyPr/>
          <a:lstStyle/>
          <a:p>
            <a:fld id="{0312F616-3D00-4162-9ACE-CA4EBE315698}" type="datetime1">
              <a:rPr lang="es-PE" smtClean="0"/>
              <a:t>8/11/2023</a:t>
            </a:fld>
            <a:endParaRPr lang="es-PE"/>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p:txBody>
          <a:bodyPr/>
          <a:lstStyle/>
          <a:p>
            <a:fld id="{5981010B-86DA-4ADF-9F27-44166A92FBA2}" type="slidenum">
              <a:rPr lang="es-PE" smtClean="0"/>
              <a:t>12</a:t>
            </a:fld>
            <a:endParaRPr lang="es-PE"/>
          </a:p>
        </p:txBody>
      </p:sp>
      <p:sp>
        <p:nvSpPr>
          <p:cNvPr id="9" name="Título 1">
            <a:extLst>
              <a:ext uri="{FF2B5EF4-FFF2-40B4-BE49-F238E27FC236}">
                <a16:creationId xmlns:a16="http://schemas.microsoft.com/office/drawing/2014/main" id="{F2FDD785-897C-45E4-8EF5-B2071BC8A748}"/>
              </a:ext>
            </a:extLst>
          </p:cNvPr>
          <p:cNvSpPr>
            <a:spLocks noGrp="1"/>
          </p:cNvSpPr>
          <p:nvPr>
            <p:ph type="title"/>
          </p:nvPr>
        </p:nvSpPr>
        <p:spPr>
          <a:xfrm>
            <a:off x="732029" y="415827"/>
            <a:ext cx="10799380" cy="633615"/>
          </a:xfrm>
        </p:spPr>
        <p:txBody>
          <a:bodyPr>
            <a:normAutofit/>
          </a:bodyPr>
          <a:lstStyle/>
          <a:p>
            <a:pPr algn="ctr">
              <a:tabLst>
                <a:tab pos="0" algn="l"/>
              </a:tabLst>
            </a:pPr>
            <a:r>
              <a:rPr lang="es-ES" sz="3600" dirty="0">
                <a:solidFill>
                  <a:schemeClr val="accent3">
                    <a:lumMod val="75000"/>
                  </a:schemeClr>
                </a:solidFill>
              </a:rPr>
              <a:t>3.1. EXPLOSIVOS Y ACCESORIOS</a:t>
            </a:r>
            <a:endParaRPr lang="es-PE" sz="3600" dirty="0">
              <a:solidFill>
                <a:schemeClr val="accent3">
                  <a:lumMod val="75000"/>
                </a:schemeClr>
              </a:solidFill>
            </a:endParaRPr>
          </a:p>
        </p:txBody>
      </p:sp>
      <p:sp>
        <p:nvSpPr>
          <p:cNvPr id="14" name="CuadroTexto 13">
            <a:extLst>
              <a:ext uri="{FF2B5EF4-FFF2-40B4-BE49-F238E27FC236}">
                <a16:creationId xmlns:a16="http://schemas.microsoft.com/office/drawing/2014/main" id="{591FF6F2-0590-46D3-9A55-5829F8CC7713}"/>
              </a:ext>
            </a:extLst>
          </p:cNvPr>
          <p:cNvSpPr txBox="1"/>
          <p:nvPr/>
        </p:nvSpPr>
        <p:spPr>
          <a:xfrm>
            <a:off x="1580492" y="1788106"/>
            <a:ext cx="9849507" cy="1754326"/>
          </a:xfrm>
          <a:prstGeom prst="rect">
            <a:avLst/>
          </a:prstGeom>
          <a:noFill/>
        </p:spPr>
        <p:txBody>
          <a:bodyPr wrap="square">
            <a:spAutoFit/>
          </a:bodyPr>
          <a:lstStyle/>
          <a:p>
            <a:pPr algn="just"/>
            <a:r>
              <a:rPr lang="es-PE" dirty="0"/>
              <a:t>En los explosivos de alta VOD la energía de los mismos se libera en menos tiempo, luego tienen una mayor potencia, con lo cual serán mas favorables en rocas competentes; mientras que en formaciones menos competentes un explosivo de baja VOD dará mejores resultados. </a:t>
            </a:r>
          </a:p>
          <a:p>
            <a:pPr algn="just"/>
            <a:r>
              <a:rPr lang="es-PE" dirty="0"/>
              <a:t>Generalmente explosivos con una baja VOD tienden a liberar presión de gases durante un periodo mas corto. En consecuencia, un explosivo de baja VOD tiene mas empuje, lo cual es importante en aplicaciones donde se requiere desplazamiento de material.</a:t>
            </a:r>
          </a:p>
        </p:txBody>
      </p:sp>
      <p:pic>
        <p:nvPicPr>
          <p:cNvPr id="15" name="Imagen 14">
            <a:extLst>
              <a:ext uri="{FF2B5EF4-FFF2-40B4-BE49-F238E27FC236}">
                <a16:creationId xmlns:a16="http://schemas.microsoft.com/office/drawing/2014/main" id="{F903DCBF-AFB0-40A6-9CB5-A3C8D7EFD352}"/>
              </a:ext>
            </a:extLst>
          </p:cNvPr>
          <p:cNvPicPr>
            <a:picLocks noChangeAspect="1"/>
          </p:cNvPicPr>
          <p:nvPr/>
        </p:nvPicPr>
        <p:blipFill>
          <a:blip r:embed="rId2"/>
          <a:stretch>
            <a:fillRect/>
          </a:stretch>
        </p:blipFill>
        <p:spPr>
          <a:xfrm>
            <a:off x="6505245" y="3429000"/>
            <a:ext cx="4518907" cy="3204263"/>
          </a:xfrm>
          <a:prstGeom prst="rect">
            <a:avLst/>
          </a:prstGeom>
        </p:spPr>
      </p:pic>
      <p:sp>
        <p:nvSpPr>
          <p:cNvPr id="12" name="CuadroTexto 11">
            <a:extLst>
              <a:ext uri="{FF2B5EF4-FFF2-40B4-BE49-F238E27FC236}">
                <a16:creationId xmlns:a16="http://schemas.microsoft.com/office/drawing/2014/main" id="{768ED919-4450-4465-AF74-FB5FA8635740}"/>
              </a:ext>
            </a:extLst>
          </p:cNvPr>
          <p:cNvSpPr txBox="1"/>
          <p:nvPr/>
        </p:nvSpPr>
        <p:spPr>
          <a:xfrm>
            <a:off x="1580492" y="3705998"/>
            <a:ext cx="4757246" cy="2031325"/>
          </a:xfrm>
          <a:prstGeom prst="rect">
            <a:avLst/>
          </a:prstGeom>
          <a:noFill/>
        </p:spPr>
        <p:txBody>
          <a:bodyPr wrap="square">
            <a:spAutoFit/>
          </a:bodyPr>
          <a:lstStyle/>
          <a:p>
            <a:pPr algn="just"/>
            <a:r>
              <a:rPr lang="es-PE" dirty="0"/>
              <a:t>Entonces, de la ecuación se deduce que para rocas blandas la densidad de la roca por </a:t>
            </a:r>
            <a:r>
              <a:rPr lang="es-PE" dirty="0" err="1"/>
              <a:t>Vp</a:t>
            </a:r>
            <a:r>
              <a:rPr lang="es-PE" dirty="0"/>
              <a:t> es baja, por lo que se debe utilizar un explosivo de VOD y densidad baja; y para rocas competentes se debe usar explosivos de alta densidad y VOD. En caso contrario se estará desaprovechando la energía de la MEC.</a:t>
            </a:r>
          </a:p>
        </p:txBody>
      </p:sp>
      <p:sp>
        <p:nvSpPr>
          <p:cNvPr id="13" name="CuadroTexto 12">
            <a:extLst>
              <a:ext uri="{FF2B5EF4-FFF2-40B4-BE49-F238E27FC236}">
                <a16:creationId xmlns:a16="http://schemas.microsoft.com/office/drawing/2014/main" id="{9EEA96B4-AE5F-494F-A8B9-54012C754E8C}"/>
              </a:ext>
            </a:extLst>
          </p:cNvPr>
          <p:cNvSpPr txBox="1"/>
          <p:nvPr/>
        </p:nvSpPr>
        <p:spPr>
          <a:xfrm>
            <a:off x="949867" y="1418774"/>
            <a:ext cx="3905907" cy="369332"/>
          </a:xfrm>
          <a:prstGeom prst="rect">
            <a:avLst/>
          </a:prstGeom>
          <a:noFill/>
        </p:spPr>
        <p:txBody>
          <a:bodyPr wrap="square">
            <a:spAutoFit/>
          </a:bodyPr>
          <a:lstStyle/>
          <a:p>
            <a:r>
              <a:rPr lang="es-PE" b="1" dirty="0">
                <a:solidFill>
                  <a:schemeClr val="accent3">
                    <a:lumMod val="75000"/>
                  </a:schemeClr>
                </a:solidFill>
              </a:rPr>
              <a:t>	a. Velocidad de detonación</a:t>
            </a:r>
          </a:p>
        </p:txBody>
      </p:sp>
      <p:sp>
        <p:nvSpPr>
          <p:cNvPr id="16" name="CuadroTexto 15">
            <a:extLst>
              <a:ext uri="{FF2B5EF4-FFF2-40B4-BE49-F238E27FC236}">
                <a16:creationId xmlns:a16="http://schemas.microsoft.com/office/drawing/2014/main" id="{AEE477FC-75F7-4AB2-8793-BAD7704C717F}"/>
              </a:ext>
            </a:extLst>
          </p:cNvPr>
          <p:cNvSpPr txBox="1"/>
          <p:nvPr/>
        </p:nvSpPr>
        <p:spPr>
          <a:xfrm>
            <a:off x="1251678" y="1078517"/>
            <a:ext cx="7829260" cy="369332"/>
          </a:xfrm>
          <a:prstGeom prst="rect">
            <a:avLst/>
          </a:prstGeom>
          <a:noFill/>
        </p:spPr>
        <p:txBody>
          <a:bodyPr wrap="square">
            <a:spAutoFit/>
          </a:bodyPr>
          <a:lstStyle/>
          <a:p>
            <a:r>
              <a:rPr lang="es-PE" b="1" dirty="0">
                <a:solidFill>
                  <a:schemeClr val="accent3">
                    <a:lumMod val="75000"/>
                  </a:schemeClr>
                </a:solidFill>
              </a:rPr>
              <a:t>3. PROPIEDADES DE LOS EXPLOSIVOS COMERCIALES</a:t>
            </a:r>
          </a:p>
        </p:txBody>
      </p:sp>
    </p:spTree>
    <p:extLst>
      <p:ext uri="{BB962C8B-B14F-4D97-AF65-F5344CB8AC3E}">
        <p14:creationId xmlns:p14="http://schemas.microsoft.com/office/powerpoint/2010/main" val="1578771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p:txBody>
          <a:bodyPr/>
          <a:lstStyle/>
          <a:p>
            <a:fld id="{0312F616-3D00-4162-9ACE-CA4EBE315698}" type="datetime1">
              <a:rPr lang="es-PE" smtClean="0"/>
              <a:t>8/11/2023</a:t>
            </a:fld>
            <a:endParaRPr lang="es-PE"/>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p:txBody>
          <a:bodyPr/>
          <a:lstStyle/>
          <a:p>
            <a:fld id="{5981010B-86DA-4ADF-9F27-44166A92FBA2}" type="slidenum">
              <a:rPr lang="es-PE" smtClean="0"/>
              <a:t>13</a:t>
            </a:fld>
            <a:endParaRPr lang="es-PE"/>
          </a:p>
        </p:txBody>
      </p:sp>
      <p:sp>
        <p:nvSpPr>
          <p:cNvPr id="9" name="Título 1">
            <a:extLst>
              <a:ext uri="{FF2B5EF4-FFF2-40B4-BE49-F238E27FC236}">
                <a16:creationId xmlns:a16="http://schemas.microsoft.com/office/drawing/2014/main" id="{F2FDD785-897C-45E4-8EF5-B2071BC8A748}"/>
              </a:ext>
            </a:extLst>
          </p:cNvPr>
          <p:cNvSpPr>
            <a:spLocks noGrp="1"/>
          </p:cNvSpPr>
          <p:nvPr>
            <p:ph type="title"/>
          </p:nvPr>
        </p:nvSpPr>
        <p:spPr>
          <a:xfrm>
            <a:off x="732029" y="415827"/>
            <a:ext cx="10799380" cy="633615"/>
          </a:xfrm>
        </p:spPr>
        <p:txBody>
          <a:bodyPr>
            <a:normAutofit/>
          </a:bodyPr>
          <a:lstStyle/>
          <a:p>
            <a:pPr algn="ctr">
              <a:tabLst>
                <a:tab pos="0" algn="l"/>
              </a:tabLst>
            </a:pPr>
            <a:r>
              <a:rPr lang="es-ES" sz="3600" dirty="0">
                <a:solidFill>
                  <a:schemeClr val="accent3">
                    <a:lumMod val="75000"/>
                  </a:schemeClr>
                </a:solidFill>
              </a:rPr>
              <a:t>3.1. EXPLOSIVOS Y ACCESORIOS</a:t>
            </a:r>
            <a:endParaRPr lang="es-PE" sz="3600" dirty="0">
              <a:solidFill>
                <a:schemeClr val="accent3">
                  <a:lumMod val="75000"/>
                </a:schemeClr>
              </a:solidFill>
            </a:endParaRPr>
          </a:p>
        </p:txBody>
      </p:sp>
      <p:sp>
        <p:nvSpPr>
          <p:cNvPr id="13" name="CuadroTexto 12">
            <a:extLst>
              <a:ext uri="{FF2B5EF4-FFF2-40B4-BE49-F238E27FC236}">
                <a16:creationId xmlns:a16="http://schemas.microsoft.com/office/drawing/2014/main" id="{E359841E-5D8B-4275-9403-E99E628C5E1F}"/>
              </a:ext>
            </a:extLst>
          </p:cNvPr>
          <p:cNvSpPr txBox="1"/>
          <p:nvPr/>
        </p:nvSpPr>
        <p:spPr>
          <a:xfrm>
            <a:off x="1438603" y="1788106"/>
            <a:ext cx="10212114" cy="646331"/>
          </a:xfrm>
          <a:prstGeom prst="rect">
            <a:avLst/>
          </a:prstGeom>
          <a:noFill/>
        </p:spPr>
        <p:txBody>
          <a:bodyPr wrap="square">
            <a:spAutoFit/>
          </a:bodyPr>
          <a:lstStyle/>
          <a:p>
            <a:pPr algn="just"/>
            <a:r>
              <a:rPr lang="es-PE" dirty="0"/>
              <a:t>Por otro lado, los </a:t>
            </a:r>
            <a:r>
              <a:rPr lang="es-PE" dirty="0" err="1"/>
              <a:t>Drs</a:t>
            </a:r>
            <a:r>
              <a:rPr lang="es-PE" dirty="0"/>
              <a:t>. Alan Bauer &amp; Peter N. Calder, han dicho que. Los factores que tienen una influencia determinante en la fragmentación producida por la voladura, son los siguientes:</a:t>
            </a:r>
          </a:p>
        </p:txBody>
      </p:sp>
      <p:sp>
        <p:nvSpPr>
          <p:cNvPr id="16" name="CuadroTexto 15">
            <a:extLst>
              <a:ext uri="{FF2B5EF4-FFF2-40B4-BE49-F238E27FC236}">
                <a16:creationId xmlns:a16="http://schemas.microsoft.com/office/drawing/2014/main" id="{62D61700-2A12-4838-BC34-3975D8496781}"/>
              </a:ext>
            </a:extLst>
          </p:cNvPr>
          <p:cNvSpPr txBox="1"/>
          <p:nvPr/>
        </p:nvSpPr>
        <p:spPr>
          <a:xfrm>
            <a:off x="1438603" y="2466065"/>
            <a:ext cx="5986956" cy="3970318"/>
          </a:xfrm>
          <a:prstGeom prst="rect">
            <a:avLst/>
          </a:prstGeom>
          <a:noFill/>
        </p:spPr>
        <p:txBody>
          <a:bodyPr wrap="square">
            <a:spAutoFit/>
          </a:bodyPr>
          <a:lstStyle/>
          <a:p>
            <a:pPr marL="342900" indent="-342900" algn="just">
              <a:buAutoNum type="alphaLcPeriod"/>
            </a:pPr>
            <a:r>
              <a:rPr lang="es-PE" dirty="0"/>
              <a:t>Tipo de macizo rocoso a ser disparado </a:t>
            </a:r>
          </a:p>
          <a:p>
            <a:pPr marL="342900" indent="-342900" algn="just">
              <a:buAutoNum type="alphaLcPeriod"/>
            </a:pPr>
            <a:r>
              <a:rPr lang="es-PE" dirty="0"/>
              <a:t> Estructura geológica que es predominante, orientación de las fracturas y frecuencia de estas</a:t>
            </a:r>
          </a:p>
          <a:p>
            <a:pPr marL="342900" indent="-342900" algn="just">
              <a:buAutoNum type="alphaLcPeriod"/>
            </a:pPr>
            <a:r>
              <a:rPr lang="es-PE" dirty="0"/>
              <a:t>Dirección de la voladura relativa a la estructura del macizo rocoso. D</a:t>
            </a:r>
          </a:p>
          <a:p>
            <a:pPr marL="342900" indent="-342900" algn="just">
              <a:buAutoNum type="alphaLcPeriod"/>
            </a:pPr>
            <a:r>
              <a:rPr lang="es-PE" dirty="0"/>
              <a:t>Para una carga explosiva dada la relación del burden (B) al espaciamiento (S) </a:t>
            </a:r>
          </a:p>
          <a:p>
            <a:pPr marL="342900" indent="-342900" algn="just">
              <a:buAutoNum type="alphaLcPeriod"/>
            </a:pPr>
            <a:r>
              <a:rPr lang="es-PE" dirty="0"/>
              <a:t>Carga explosiva y su performance: esto es la energía usada por pie de taladro o por Yd3 o por Tm de roca. </a:t>
            </a:r>
          </a:p>
          <a:p>
            <a:pPr marL="342900" indent="-342900" algn="just">
              <a:buAutoNum type="alphaLcPeriod"/>
            </a:pPr>
            <a:r>
              <a:rPr lang="es-PE" dirty="0"/>
              <a:t>Los intervalos de retardo empleados entre filas de taladros </a:t>
            </a:r>
          </a:p>
          <a:p>
            <a:pPr marL="342900" indent="-342900" algn="just">
              <a:buAutoNum type="alphaLcPeriod"/>
            </a:pPr>
            <a:r>
              <a:rPr lang="es-PE" dirty="0"/>
              <a:t>La altura de taco </a:t>
            </a:r>
          </a:p>
          <a:p>
            <a:pPr marL="342900" indent="-342900" algn="just">
              <a:buAutoNum type="alphaLcPeriod"/>
            </a:pPr>
            <a:r>
              <a:rPr lang="es-PE" dirty="0"/>
              <a:t>La sobre perforación, carga de fondo, el numero de filas de taladros </a:t>
            </a:r>
          </a:p>
          <a:p>
            <a:pPr marL="342900" indent="-342900" algn="just">
              <a:buAutoNum type="alphaLcPeriod"/>
            </a:pPr>
            <a:r>
              <a:rPr lang="es-PE" dirty="0"/>
              <a:t>El control operacional, etc., etc.</a:t>
            </a:r>
          </a:p>
        </p:txBody>
      </p:sp>
      <p:pic>
        <p:nvPicPr>
          <p:cNvPr id="7" name="Imagen 6">
            <a:extLst>
              <a:ext uri="{FF2B5EF4-FFF2-40B4-BE49-F238E27FC236}">
                <a16:creationId xmlns:a16="http://schemas.microsoft.com/office/drawing/2014/main" id="{1BA8DDD0-6C0D-4841-957C-9D88BB04D214}"/>
              </a:ext>
            </a:extLst>
          </p:cNvPr>
          <p:cNvPicPr>
            <a:picLocks noChangeAspect="1"/>
          </p:cNvPicPr>
          <p:nvPr/>
        </p:nvPicPr>
        <p:blipFill>
          <a:blip r:embed="rId2"/>
          <a:stretch>
            <a:fillRect/>
          </a:stretch>
        </p:blipFill>
        <p:spPr>
          <a:xfrm>
            <a:off x="7612484" y="2568541"/>
            <a:ext cx="4083928" cy="3674604"/>
          </a:xfrm>
          <a:prstGeom prst="rect">
            <a:avLst/>
          </a:prstGeom>
        </p:spPr>
      </p:pic>
      <p:sp>
        <p:nvSpPr>
          <p:cNvPr id="15" name="CuadroTexto 14">
            <a:extLst>
              <a:ext uri="{FF2B5EF4-FFF2-40B4-BE49-F238E27FC236}">
                <a16:creationId xmlns:a16="http://schemas.microsoft.com/office/drawing/2014/main" id="{41403D00-E76F-43E7-AC10-0CB323D0368B}"/>
              </a:ext>
            </a:extLst>
          </p:cNvPr>
          <p:cNvSpPr txBox="1"/>
          <p:nvPr/>
        </p:nvSpPr>
        <p:spPr>
          <a:xfrm>
            <a:off x="949867" y="1418774"/>
            <a:ext cx="3905907" cy="369332"/>
          </a:xfrm>
          <a:prstGeom prst="rect">
            <a:avLst/>
          </a:prstGeom>
          <a:noFill/>
        </p:spPr>
        <p:txBody>
          <a:bodyPr wrap="square">
            <a:spAutoFit/>
          </a:bodyPr>
          <a:lstStyle/>
          <a:p>
            <a:r>
              <a:rPr lang="es-PE" b="1" dirty="0">
                <a:solidFill>
                  <a:schemeClr val="accent3">
                    <a:lumMod val="75000"/>
                  </a:schemeClr>
                </a:solidFill>
              </a:rPr>
              <a:t>	b. Velocidad de detonación</a:t>
            </a:r>
          </a:p>
        </p:txBody>
      </p:sp>
      <p:sp>
        <p:nvSpPr>
          <p:cNvPr id="17" name="CuadroTexto 16">
            <a:extLst>
              <a:ext uri="{FF2B5EF4-FFF2-40B4-BE49-F238E27FC236}">
                <a16:creationId xmlns:a16="http://schemas.microsoft.com/office/drawing/2014/main" id="{F47797F2-8076-4CDA-A725-575EBE4A8242}"/>
              </a:ext>
            </a:extLst>
          </p:cNvPr>
          <p:cNvSpPr txBox="1"/>
          <p:nvPr/>
        </p:nvSpPr>
        <p:spPr>
          <a:xfrm>
            <a:off x="1251678" y="1078517"/>
            <a:ext cx="7829260" cy="369332"/>
          </a:xfrm>
          <a:prstGeom prst="rect">
            <a:avLst/>
          </a:prstGeom>
          <a:noFill/>
        </p:spPr>
        <p:txBody>
          <a:bodyPr wrap="square">
            <a:spAutoFit/>
          </a:bodyPr>
          <a:lstStyle/>
          <a:p>
            <a:r>
              <a:rPr lang="es-PE" b="1" dirty="0">
                <a:solidFill>
                  <a:schemeClr val="accent3">
                    <a:lumMod val="75000"/>
                  </a:schemeClr>
                </a:solidFill>
              </a:rPr>
              <a:t>3. PROPIEDADES DE LOS EXPLOSIVOS COMERCIALES</a:t>
            </a:r>
          </a:p>
        </p:txBody>
      </p:sp>
    </p:spTree>
    <p:extLst>
      <p:ext uri="{BB962C8B-B14F-4D97-AF65-F5344CB8AC3E}">
        <p14:creationId xmlns:p14="http://schemas.microsoft.com/office/powerpoint/2010/main" val="2242085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p:txBody>
          <a:bodyPr/>
          <a:lstStyle/>
          <a:p>
            <a:fld id="{0312F616-3D00-4162-9ACE-CA4EBE315698}" type="datetime1">
              <a:rPr lang="es-PE" smtClean="0"/>
              <a:t>8/11/2023</a:t>
            </a:fld>
            <a:endParaRPr lang="es-PE"/>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p:txBody>
          <a:bodyPr/>
          <a:lstStyle/>
          <a:p>
            <a:fld id="{5981010B-86DA-4ADF-9F27-44166A92FBA2}" type="slidenum">
              <a:rPr lang="es-PE" smtClean="0"/>
              <a:t>14</a:t>
            </a:fld>
            <a:endParaRPr lang="es-PE" dirty="0"/>
          </a:p>
        </p:txBody>
      </p:sp>
      <p:sp>
        <p:nvSpPr>
          <p:cNvPr id="9" name="Título 1">
            <a:extLst>
              <a:ext uri="{FF2B5EF4-FFF2-40B4-BE49-F238E27FC236}">
                <a16:creationId xmlns:a16="http://schemas.microsoft.com/office/drawing/2014/main" id="{F2FDD785-897C-45E4-8EF5-B2071BC8A748}"/>
              </a:ext>
            </a:extLst>
          </p:cNvPr>
          <p:cNvSpPr>
            <a:spLocks noGrp="1"/>
          </p:cNvSpPr>
          <p:nvPr>
            <p:ph type="title"/>
          </p:nvPr>
        </p:nvSpPr>
        <p:spPr>
          <a:xfrm>
            <a:off x="732029" y="415827"/>
            <a:ext cx="10799380" cy="633615"/>
          </a:xfrm>
        </p:spPr>
        <p:txBody>
          <a:bodyPr>
            <a:normAutofit/>
          </a:bodyPr>
          <a:lstStyle/>
          <a:p>
            <a:pPr algn="ctr">
              <a:tabLst>
                <a:tab pos="0" algn="l"/>
              </a:tabLst>
            </a:pPr>
            <a:r>
              <a:rPr lang="es-ES" sz="3600" dirty="0">
                <a:solidFill>
                  <a:schemeClr val="accent3">
                    <a:lumMod val="75000"/>
                  </a:schemeClr>
                </a:solidFill>
              </a:rPr>
              <a:t>3.1. EXPLOSIVOS Y ACCESORIOS</a:t>
            </a:r>
            <a:endParaRPr lang="es-PE" sz="3600" dirty="0">
              <a:solidFill>
                <a:schemeClr val="accent3">
                  <a:lumMod val="75000"/>
                </a:schemeClr>
              </a:solidFill>
            </a:endParaRPr>
          </a:p>
        </p:txBody>
      </p:sp>
      <p:sp>
        <p:nvSpPr>
          <p:cNvPr id="12" name="CuadroTexto 11">
            <a:extLst>
              <a:ext uri="{FF2B5EF4-FFF2-40B4-BE49-F238E27FC236}">
                <a16:creationId xmlns:a16="http://schemas.microsoft.com/office/drawing/2014/main" id="{93871934-51F5-4AA0-83D9-312D44AA7FF0}"/>
              </a:ext>
            </a:extLst>
          </p:cNvPr>
          <p:cNvSpPr txBox="1"/>
          <p:nvPr/>
        </p:nvSpPr>
        <p:spPr>
          <a:xfrm>
            <a:off x="1290726" y="1818082"/>
            <a:ext cx="5125840" cy="3693319"/>
          </a:xfrm>
          <a:prstGeom prst="rect">
            <a:avLst/>
          </a:prstGeom>
          <a:noFill/>
        </p:spPr>
        <p:txBody>
          <a:bodyPr wrap="square">
            <a:spAutoFit/>
          </a:bodyPr>
          <a:lstStyle/>
          <a:p>
            <a:pPr algn="just"/>
            <a:r>
              <a:rPr lang="es-PE" dirty="0"/>
              <a:t>La densidad de un explosivo, es expresado en gramos por cm3 . Se debe diferenciar entre densidad real del explosivo y densidad de carga. Esta ultima es influenciada por la presión del confinamiento del explosivo dentro del taladro. </a:t>
            </a:r>
          </a:p>
          <a:p>
            <a:pPr algn="just"/>
            <a:endParaRPr lang="es-PE" dirty="0"/>
          </a:p>
          <a:p>
            <a:pPr algn="just"/>
            <a:r>
              <a:rPr lang="es-PE" dirty="0"/>
              <a:t>La velocidad de detonación se incrementa con la densidad de los explosivos. En los altos explosivos, esto es cierto en todo el intervalo de densidades. En los explosivos pulverulentos y en general heterogéneos, existe una densidad para la cual la velocidad es máxima, y por encima de la misma empieza a disminuir. </a:t>
            </a:r>
          </a:p>
        </p:txBody>
      </p:sp>
      <p:pic>
        <p:nvPicPr>
          <p:cNvPr id="6" name="Imagen 5">
            <a:extLst>
              <a:ext uri="{FF2B5EF4-FFF2-40B4-BE49-F238E27FC236}">
                <a16:creationId xmlns:a16="http://schemas.microsoft.com/office/drawing/2014/main" id="{43329AD8-14A2-47D8-B6E4-778EBF543BF6}"/>
              </a:ext>
            </a:extLst>
          </p:cNvPr>
          <p:cNvPicPr>
            <a:picLocks noChangeAspect="1"/>
          </p:cNvPicPr>
          <p:nvPr/>
        </p:nvPicPr>
        <p:blipFill>
          <a:blip r:embed="rId2"/>
          <a:stretch>
            <a:fillRect/>
          </a:stretch>
        </p:blipFill>
        <p:spPr>
          <a:xfrm>
            <a:off x="7286297" y="1683057"/>
            <a:ext cx="3144533" cy="2449259"/>
          </a:xfrm>
          <a:prstGeom prst="rect">
            <a:avLst/>
          </a:prstGeom>
        </p:spPr>
      </p:pic>
      <p:sp>
        <p:nvSpPr>
          <p:cNvPr id="15" name="CuadroTexto 14">
            <a:extLst>
              <a:ext uri="{FF2B5EF4-FFF2-40B4-BE49-F238E27FC236}">
                <a16:creationId xmlns:a16="http://schemas.microsoft.com/office/drawing/2014/main" id="{BFA00026-8651-4CB8-A2BC-7A64CFD9F0AF}"/>
              </a:ext>
            </a:extLst>
          </p:cNvPr>
          <p:cNvSpPr txBox="1"/>
          <p:nvPr/>
        </p:nvSpPr>
        <p:spPr>
          <a:xfrm>
            <a:off x="1290726" y="5498617"/>
            <a:ext cx="5125840" cy="923330"/>
          </a:xfrm>
          <a:prstGeom prst="rect">
            <a:avLst/>
          </a:prstGeom>
          <a:noFill/>
        </p:spPr>
        <p:txBody>
          <a:bodyPr wrap="square">
            <a:spAutoFit/>
          </a:bodyPr>
          <a:lstStyle/>
          <a:p>
            <a:r>
              <a:rPr lang="es-PE" dirty="0"/>
              <a:t>La masa de un explosivos es igual al volumen multiplicado por la densidad, tal como se muestra en la siguiente ecuación:</a:t>
            </a:r>
          </a:p>
        </p:txBody>
      </p:sp>
      <p:pic>
        <p:nvPicPr>
          <p:cNvPr id="17" name="Imagen 16">
            <a:extLst>
              <a:ext uri="{FF2B5EF4-FFF2-40B4-BE49-F238E27FC236}">
                <a16:creationId xmlns:a16="http://schemas.microsoft.com/office/drawing/2014/main" id="{3CA5322F-ABF9-46C4-96C9-8B3180795043}"/>
              </a:ext>
            </a:extLst>
          </p:cNvPr>
          <p:cNvPicPr>
            <a:picLocks noChangeAspect="1"/>
          </p:cNvPicPr>
          <p:nvPr/>
        </p:nvPicPr>
        <p:blipFill>
          <a:blip r:embed="rId3"/>
          <a:stretch>
            <a:fillRect/>
          </a:stretch>
        </p:blipFill>
        <p:spPr>
          <a:xfrm>
            <a:off x="8025812" y="4268022"/>
            <a:ext cx="1457528" cy="657317"/>
          </a:xfrm>
          <a:prstGeom prst="rect">
            <a:avLst/>
          </a:prstGeom>
          <a:ln w="28575">
            <a:solidFill>
              <a:schemeClr val="accent3">
                <a:lumMod val="75000"/>
              </a:schemeClr>
            </a:solidFill>
          </a:ln>
        </p:spPr>
      </p:pic>
      <p:sp>
        <p:nvSpPr>
          <p:cNvPr id="19" name="CuadroTexto 18">
            <a:extLst>
              <a:ext uri="{FF2B5EF4-FFF2-40B4-BE49-F238E27FC236}">
                <a16:creationId xmlns:a16="http://schemas.microsoft.com/office/drawing/2014/main" id="{101A5215-DFB9-44E7-9528-BA673AB74C47}"/>
              </a:ext>
            </a:extLst>
          </p:cNvPr>
          <p:cNvSpPr txBox="1"/>
          <p:nvPr/>
        </p:nvSpPr>
        <p:spPr>
          <a:xfrm>
            <a:off x="7384097" y="5018453"/>
            <a:ext cx="3777890" cy="1200329"/>
          </a:xfrm>
          <a:prstGeom prst="rect">
            <a:avLst/>
          </a:prstGeom>
          <a:noFill/>
        </p:spPr>
        <p:txBody>
          <a:bodyPr wrap="square">
            <a:spAutoFit/>
          </a:bodyPr>
          <a:lstStyle/>
          <a:p>
            <a:r>
              <a:rPr lang="es-PE" dirty="0"/>
              <a:t>Donde: </a:t>
            </a:r>
          </a:p>
          <a:p>
            <a:r>
              <a:rPr lang="es-PE" dirty="0"/>
              <a:t>M: Masa </a:t>
            </a:r>
          </a:p>
          <a:p>
            <a:r>
              <a:rPr lang="es-PE" dirty="0"/>
              <a:t>D: Diámetro de la MEC </a:t>
            </a:r>
          </a:p>
          <a:p>
            <a:r>
              <a:rPr lang="el-GR" dirty="0">
                <a:latin typeface="Calibri" panose="020F0502020204030204" pitchFamily="34" charset="0"/>
                <a:ea typeface="Calibri" panose="020F0502020204030204" pitchFamily="34" charset="0"/>
                <a:cs typeface="Calibri" panose="020F0502020204030204" pitchFamily="34" charset="0"/>
              </a:rPr>
              <a:t>ρ </a:t>
            </a:r>
            <a:r>
              <a:rPr lang="es-PE" dirty="0"/>
              <a:t>: densidad de la MEC</a:t>
            </a:r>
          </a:p>
        </p:txBody>
      </p:sp>
      <p:sp>
        <p:nvSpPr>
          <p:cNvPr id="13" name="CuadroTexto 12">
            <a:extLst>
              <a:ext uri="{FF2B5EF4-FFF2-40B4-BE49-F238E27FC236}">
                <a16:creationId xmlns:a16="http://schemas.microsoft.com/office/drawing/2014/main" id="{CF4E3A97-69A7-4E43-AA04-3B11EE7D59B1}"/>
              </a:ext>
            </a:extLst>
          </p:cNvPr>
          <p:cNvSpPr txBox="1"/>
          <p:nvPr/>
        </p:nvSpPr>
        <p:spPr>
          <a:xfrm>
            <a:off x="949867" y="1418774"/>
            <a:ext cx="3905907" cy="369332"/>
          </a:xfrm>
          <a:prstGeom prst="rect">
            <a:avLst/>
          </a:prstGeom>
          <a:noFill/>
        </p:spPr>
        <p:txBody>
          <a:bodyPr wrap="square">
            <a:spAutoFit/>
          </a:bodyPr>
          <a:lstStyle/>
          <a:p>
            <a:r>
              <a:rPr lang="es-PE" b="1" dirty="0">
                <a:solidFill>
                  <a:schemeClr val="accent3">
                    <a:lumMod val="75000"/>
                  </a:schemeClr>
                </a:solidFill>
              </a:rPr>
              <a:t>	b. Densidad</a:t>
            </a:r>
          </a:p>
        </p:txBody>
      </p:sp>
      <p:sp>
        <p:nvSpPr>
          <p:cNvPr id="14" name="CuadroTexto 13">
            <a:extLst>
              <a:ext uri="{FF2B5EF4-FFF2-40B4-BE49-F238E27FC236}">
                <a16:creationId xmlns:a16="http://schemas.microsoft.com/office/drawing/2014/main" id="{B376ACAB-AD9F-4144-B094-B7221184FFF6}"/>
              </a:ext>
            </a:extLst>
          </p:cNvPr>
          <p:cNvSpPr txBox="1"/>
          <p:nvPr/>
        </p:nvSpPr>
        <p:spPr>
          <a:xfrm>
            <a:off x="1251678" y="1078517"/>
            <a:ext cx="7829260" cy="369332"/>
          </a:xfrm>
          <a:prstGeom prst="rect">
            <a:avLst/>
          </a:prstGeom>
          <a:noFill/>
        </p:spPr>
        <p:txBody>
          <a:bodyPr wrap="square">
            <a:spAutoFit/>
          </a:bodyPr>
          <a:lstStyle/>
          <a:p>
            <a:r>
              <a:rPr lang="es-PE" b="1" dirty="0">
                <a:solidFill>
                  <a:schemeClr val="accent3">
                    <a:lumMod val="75000"/>
                  </a:schemeClr>
                </a:solidFill>
              </a:rPr>
              <a:t>3. PROPIEDADES DE LOS EXPLOSIVOS COMERCIALES</a:t>
            </a:r>
          </a:p>
        </p:txBody>
      </p:sp>
    </p:spTree>
    <p:extLst>
      <p:ext uri="{BB962C8B-B14F-4D97-AF65-F5344CB8AC3E}">
        <p14:creationId xmlns:p14="http://schemas.microsoft.com/office/powerpoint/2010/main" val="3871888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p:txBody>
          <a:bodyPr/>
          <a:lstStyle/>
          <a:p>
            <a:fld id="{0312F616-3D00-4162-9ACE-CA4EBE315698}" type="datetime1">
              <a:rPr lang="es-PE" smtClean="0"/>
              <a:t>8/11/2023</a:t>
            </a:fld>
            <a:endParaRPr lang="es-PE"/>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p:txBody>
          <a:bodyPr/>
          <a:lstStyle/>
          <a:p>
            <a:fld id="{5981010B-86DA-4ADF-9F27-44166A92FBA2}" type="slidenum">
              <a:rPr lang="es-PE" smtClean="0"/>
              <a:t>15</a:t>
            </a:fld>
            <a:endParaRPr lang="es-PE" dirty="0"/>
          </a:p>
        </p:txBody>
      </p:sp>
      <p:sp>
        <p:nvSpPr>
          <p:cNvPr id="9" name="Título 1">
            <a:extLst>
              <a:ext uri="{FF2B5EF4-FFF2-40B4-BE49-F238E27FC236}">
                <a16:creationId xmlns:a16="http://schemas.microsoft.com/office/drawing/2014/main" id="{F2FDD785-897C-45E4-8EF5-B2071BC8A748}"/>
              </a:ext>
            </a:extLst>
          </p:cNvPr>
          <p:cNvSpPr>
            <a:spLocks noGrp="1"/>
          </p:cNvSpPr>
          <p:nvPr>
            <p:ph type="title"/>
          </p:nvPr>
        </p:nvSpPr>
        <p:spPr>
          <a:xfrm>
            <a:off x="732029" y="415827"/>
            <a:ext cx="10799380" cy="633615"/>
          </a:xfrm>
        </p:spPr>
        <p:txBody>
          <a:bodyPr>
            <a:normAutofit/>
          </a:bodyPr>
          <a:lstStyle/>
          <a:p>
            <a:pPr algn="ctr">
              <a:tabLst>
                <a:tab pos="0" algn="l"/>
              </a:tabLst>
            </a:pPr>
            <a:r>
              <a:rPr lang="es-ES" sz="3600" dirty="0">
                <a:solidFill>
                  <a:schemeClr val="accent3">
                    <a:lumMod val="75000"/>
                  </a:schemeClr>
                </a:solidFill>
              </a:rPr>
              <a:t>3.1. EXPLOSIVOS Y ACCESORIOS</a:t>
            </a:r>
            <a:endParaRPr lang="es-PE" sz="3600" dirty="0">
              <a:solidFill>
                <a:schemeClr val="accent3">
                  <a:lumMod val="75000"/>
                </a:schemeClr>
              </a:solidFill>
            </a:endParaRPr>
          </a:p>
        </p:txBody>
      </p:sp>
      <p:sp>
        <p:nvSpPr>
          <p:cNvPr id="13" name="CuadroTexto 12">
            <a:extLst>
              <a:ext uri="{FF2B5EF4-FFF2-40B4-BE49-F238E27FC236}">
                <a16:creationId xmlns:a16="http://schemas.microsoft.com/office/drawing/2014/main" id="{87A4A8F6-D371-4E98-B90B-5697E05A6E5B}"/>
              </a:ext>
            </a:extLst>
          </p:cNvPr>
          <p:cNvSpPr txBox="1"/>
          <p:nvPr/>
        </p:nvSpPr>
        <p:spPr>
          <a:xfrm>
            <a:off x="1258616" y="1788106"/>
            <a:ext cx="10439398" cy="646331"/>
          </a:xfrm>
          <a:prstGeom prst="rect">
            <a:avLst/>
          </a:prstGeom>
          <a:noFill/>
        </p:spPr>
        <p:txBody>
          <a:bodyPr wrap="square">
            <a:spAutoFit/>
          </a:bodyPr>
          <a:lstStyle/>
          <a:p>
            <a:pPr algn="just"/>
            <a:r>
              <a:rPr lang="es-PE" dirty="0"/>
              <a:t>A partir de esta ecuación, se puede determinar el peso de la carga por longitud de explosivo de acuerdo a la siguiente ecuación:</a:t>
            </a:r>
          </a:p>
        </p:txBody>
      </p:sp>
      <p:pic>
        <p:nvPicPr>
          <p:cNvPr id="7" name="Imagen 6">
            <a:extLst>
              <a:ext uri="{FF2B5EF4-FFF2-40B4-BE49-F238E27FC236}">
                <a16:creationId xmlns:a16="http://schemas.microsoft.com/office/drawing/2014/main" id="{7548004B-7914-419F-B6D6-5D78D8107228}"/>
              </a:ext>
            </a:extLst>
          </p:cNvPr>
          <p:cNvPicPr>
            <a:picLocks noChangeAspect="1"/>
          </p:cNvPicPr>
          <p:nvPr/>
        </p:nvPicPr>
        <p:blipFill>
          <a:blip r:embed="rId2"/>
          <a:stretch>
            <a:fillRect/>
          </a:stretch>
        </p:blipFill>
        <p:spPr>
          <a:xfrm>
            <a:off x="4840014" y="2434436"/>
            <a:ext cx="3016211" cy="646331"/>
          </a:xfrm>
          <a:prstGeom prst="rect">
            <a:avLst/>
          </a:prstGeom>
          <a:ln w="28575">
            <a:solidFill>
              <a:schemeClr val="accent3">
                <a:lumMod val="75000"/>
              </a:schemeClr>
            </a:solidFill>
          </a:ln>
        </p:spPr>
      </p:pic>
      <p:sp>
        <p:nvSpPr>
          <p:cNvPr id="18" name="CuadroTexto 17">
            <a:extLst>
              <a:ext uri="{FF2B5EF4-FFF2-40B4-BE49-F238E27FC236}">
                <a16:creationId xmlns:a16="http://schemas.microsoft.com/office/drawing/2014/main" id="{C82D9B4A-29B3-4463-A286-F4A552E1313C}"/>
              </a:ext>
            </a:extLst>
          </p:cNvPr>
          <p:cNvSpPr txBox="1"/>
          <p:nvPr/>
        </p:nvSpPr>
        <p:spPr>
          <a:xfrm>
            <a:off x="3046686" y="3105835"/>
            <a:ext cx="6093372" cy="923330"/>
          </a:xfrm>
          <a:prstGeom prst="rect">
            <a:avLst/>
          </a:prstGeom>
          <a:noFill/>
        </p:spPr>
        <p:txBody>
          <a:bodyPr wrap="square">
            <a:spAutoFit/>
          </a:bodyPr>
          <a:lstStyle/>
          <a:p>
            <a:r>
              <a:rPr lang="es-PE" dirty="0"/>
              <a:t>Donde: </a:t>
            </a:r>
          </a:p>
          <a:p>
            <a:r>
              <a:rPr lang="es-PE" dirty="0"/>
              <a:t>0.34: Coeficiente de determinación </a:t>
            </a:r>
          </a:p>
          <a:p>
            <a:r>
              <a:rPr lang="es-PE" dirty="0"/>
              <a:t>De:  Diámetro de la columna de la MEC (pulgadas)</a:t>
            </a:r>
          </a:p>
        </p:txBody>
      </p:sp>
      <p:sp>
        <p:nvSpPr>
          <p:cNvPr id="20" name="CuadroTexto 19">
            <a:extLst>
              <a:ext uri="{FF2B5EF4-FFF2-40B4-BE49-F238E27FC236}">
                <a16:creationId xmlns:a16="http://schemas.microsoft.com/office/drawing/2014/main" id="{FAF65AE0-D85E-4777-8260-4D584F83345A}"/>
              </a:ext>
            </a:extLst>
          </p:cNvPr>
          <p:cNvSpPr txBox="1"/>
          <p:nvPr/>
        </p:nvSpPr>
        <p:spPr>
          <a:xfrm>
            <a:off x="1438603" y="4029165"/>
            <a:ext cx="10092806" cy="1200329"/>
          </a:xfrm>
          <a:prstGeom prst="rect">
            <a:avLst/>
          </a:prstGeom>
          <a:noFill/>
        </p:spPr>
        <p:txBody>
          <a:bodyPr wrap="square">
            <a:spAutoFit/>
          </a:bodyPr>
          <a:lstStyle/>
          <a:p>
            <a:r>
              <a:rPr lang="es-PE" dirty="0"/>
              <a:t>Para la carga de MEC a granel, se debe considerar el diámetro del taladro en pulgadas; para la MEC encartuchada, se refiere al diámetro del cartucho de la MEC en pulgadas. </a:t>
            </a:r>
          </a:p>
          <a:p>
            <a:endParaRPr lang="es-PE" dirty="0"/>
          </a:p>
          <a:p>
            <a:r>
              <a:rPr lang="es-PE" dirty="0"/>
              <a:t>La densidad de la mayoría de las MEC varia desde un mínimo de 0.8gr/</a:t>
            </a:r>
            <a:r>
              <a:rPr lang="es-PE" dirty="0" err="1"/>
              <a:t>cc</a:t>
            </a:r>
            <a:r>
              <a:rPr lang="es-PE" dirty="0"/>
              <a:t> hasta un máximo de 1.6gr/</a:t>
            </a:r>
            <a:r>
              <a:rPr lang="es-PE" dirty="0" err="1"/>
              <a:t>cc.</a:t>
            </a:r>
            <a:endParaRPr lang="es-PE" dirty="0"/>
          </a:p>
        </p:txBody>
      </p:sp>
      <p:pic>
        <p:nvPicPr>
          <p:cNvPr id="21" name="Imagen 20">
            <a:extLst>
              <a:ext uri="{FF2B5EF4-FFF2-40B4-BE49-F238E27FC236}">
                <a16:creationId xmlns:a16="http://schemas.microsoft.com/office/drawing/2014/main" id="{3E2B9D66-89E5-492D-B56C-870CBD3774F1}"/>
              </a:ext>
            </a:extLst>
          </p:cNvPr>
          <p:cNvPicPr>
            <a:picLocks noChangeAspect="1"/>
          </p:cNvPicPr>
          <p:nvPr/>
        </p:nvPicPr>
        <p:blipFill>
          <a:blip r:embed="rId3"/>
          <a:stretch>
            <a:fillRect/>
          </a:stretch>
        </p:blipFill>
        <p:spPr>
          <a:xfrm>
            <a:off x="3740369" y="5132188"/>
            <a:ext cx="3658111" cy="1352739"/>
          </a:xfrm>
          <a:prstGeom prst="rect">
            <a:avLst/>
          </a:prstGeom>
        </p:spPr>
      </p:pic>
      <p:sp>
        <p:nvSpPr>
          <p:cNvPr id="12" name="CuadroTexto 11">
            <a:extLst>
              <a:ext uri="{FF2B5EF4-FFF2-40B4-BE49-F238E27FC236}">
                <a16:creationId xmlns:a16="http://schemas.microsoft.com/office/drawing/2014/main" id="{F9AE1BFF-3321-42EA-A3C7-D301D2A769C0}"/>
              </a:ext>
            </a:extLst>
          </p:cNvPr>
          <p:cNvSpPr txBox="1"/>
          <p:nvPr/>
        </p:nvSpPr>
        <p:spPr>
          <a:xfrm>
            <a:off x="949867" y="1418774"/>
            <a:ext cx="3905907" cy="369332"/>
          </a:xfrm>
          <a:prstGeom prst="rect">
            <a:avLst/>
          </a:prstGeom>
          <a:noFill/>
        </p:spPr>
        <p:txBody>
          <a:bodyPr wrap="square">
            <a:spAutoFit/>
          </a:bodyPr>
          <a:lstStyle/>
          <a:p>
            <a:r>
              <a:rPr lang="es-PE" b="1" dirty="0">
                <a:solidFill>
                  <a:schemeClr val="accent3">
                    <a:lumMod val="75000"/>
                  </a:schemeClr>
                </a:solidFill>
              </a:rPr>
              <a:t>	b. Densidad</a:t>
            </a:r>
          </a:p>
        </p:txBody>
      </p:sp>
      <p:sp>
        <p:nvSpPr>
          <p:cNvPr id="14" name="CuadroTexto 13">
            <a:extLst>
              <a:ext uri="{FF2B5EF4-FFF2-40B4-BE49-F238E27FC236}">
                <a16:creationId xmlns:a16="http://schemas.microsoft.com/office/drawing/2014/main" id="{FD4941F7-52E6-4400-969F-A49E70E93262}"/>
              </a:ext>
            </a:extLst>
          </p:cNvPr>
          <p:cNvSpPr txBox="1"/>
          <p:nvPr/>
        </p:nvSpPr>
        <p:spPr>
          <a:xfrm>
            <a:off x="1251678" y="1078517"/>
            <a:ext cx="7829260" cy="369332"/>
          </a:xfrm>
          <a:prstGeom prst="rect">
            <a:avLst/>
          </a:prstGeom>
          <a:noFill/>
        </p:spPr>
        <p:txBody>
          <a:bodyPr wrap="square">
            <a:spAutoFit/>
          </a:bodyPr>
          <a:lstStyle/>
          <a:p>
            <a:r>
              <a:rPr lang="es-PE" b="1" dirty="0">
                <a:solidFill>
                  <a:schemeClr val="accent3">
                    <a:lumMod val="75000"/>
                  </a:schemeClr>
                </a:solidFill>
              </a:rPr>
              <a:t>3. PROPIEDADES DE LOS EXPLOSIVOS COMERCIALES</a:t>
            </a:r>
          </a:p>
        </p:txBody>
      </p:sp>
    </p:spTree>
    <p:extLst>
      <p:ext uri="{BB962C8B-B14F-4D97-AF65-F5344CB8AC3E}">
        <p14:creationId xmlns:p14="http://schemas.microsoft.com/office/powerpoint/2010/main" val="685297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p:txBody>
          <a:bodyPr/>
          <a:lstStyle/>
          <a:p>
            <a:fld id="{0312F616-3D00-4162-9ACE-CA4EBE315698}" type="datetime1">
              <a:rPr lang="es-PE" smtClean="0"/>
              <a:t>8/11/2023</a:t>
            </a:fld>
            <a:endParaRPr lang="es-PE"/>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p:txBody>
          <a:bodyPr/>
          <a:lstStyle/>
          <a:p>
            <a:fld id="{5981010B-86DA-4ADF-9F27-44166A92FBA2}" type="slidenum">
              <a:rPr lang="es-PE" smtClean="0"/>
              <a:t>16</a:t>
            </a:fld>
            <a:endParaRPr lang="es-PE" dirty="0"/>
          </a:p>
        </p:txBody>
      </p:sp>
      <p:sp>
        <p:nvSpPr>
          <p:cNvPr id="9" name="Título 1">
            <a:extLst>
              <a:ext uri="{FF2B5EF4-FFF2-40B4-BE49-F238E27FC236}">
                <a16:creationId xmlns:a16="http://schemas.microsoft.com/office/drawing/2014/main" id="{F2FDD785-897C-45E4-8EF5-B2071BC8A748}"/>
              </a:ext>
            </a:extLst>
          </p:cNvPr>
          <p:cNvSpPr>
            <a:spLocks noGrp="1"/>
          </p:cNvSpPr>
          <p:nvPr>
            <p:ph type="title"/>
          </p:nvPr>
        </p:nvSpPr>
        <p:spPr>
          <a:xfrm>
            <a:off x="732029" y="415827"/>
            <a:ext cx="10799380" cy="633615"/>
          </a:xfrm>
        </p:spPr>
        <p:txBody>
          <a:bodyPr>
            <a:normAutofit/>
          </a:bodyPr>
          <a:lstStyle/>
          <a:p>
            <a:pPr algn="ctr">
              <a:tabLst>
                <a:tab pos="0" algn="l"/>
              </a:tabLst>
            </a:pPr>
            <a:r>
              <a:rPr lang="es-ES" sz="3600" dirty="0">
                <a:solidFill>
                  <a:schemeClr val="accent3">
                    <a:lumMod val="75000"/>
                  </a:schemeClr>
                </a:solidFill>
              </a:rPr>
              <a:t>3.1. EXPLOSIVOS Y ACCESORIOS</a:t>
            </a:r>
            <a:endParaRPr lang="es-PE" sz="3600" dirty="0">
              <a:solidFill>
                <a:schemeClr val="accent3">
                  <a:lumMod val="75000"/>
                </a:schemeClr>
              </a:solidFill>
            </a:endParaRPr>
          </a:p>
        </p:txBody>
      </p:sp>
      <p:sp>
        <p:nvSpPr>
          <p:cNvPr id="14" name="CuadroTexto 13">
            <a:extLst>
              <a:ext uri="{FF2B5EF4-FFF2-40B4-BE49-F238E27FC236}">
                <a16:creationId xmlns:a16="http://schemas.microsoft.com/office/drawing/2014/main" id="{5BD86AF1-96E2-4C57-98B2-7FE7970B1BB7}"/>
              </a:ext>
            </a:extLst>
          </p:cNvPr>
          <p:cNvSpPr txBox="1"/>
          <p:nvPr/>
        </p:nvSpPr>
        <p:spPr>
          <a:xfrm>
            <a:off x="1362037" y="1851290"/>
            <a:ext cx="4203191" cy="3693319"/>
          </a:xfrm>
          <a:prstGeom prst="rect">
            <a:avLst/>
          </a:prstGeom>
          <a:noFill/>
        </p:spPr>
        <p:txBody>
          <a:bodyPr wrap="square">
            <a:spAutoFit/>
          </a:bodyPr>
          <a:lstStyle/>
          <a:p>
            <a:pPr algn="just"/>
            <a:r>
              <a:rPr lang="es-PE" dirty="0"/>
              <a:t>La presión de detonación, normalmente medida en </a:t>
            </a:r>
            <a:r>
              <a:rPr lang="es-PE" dirty="0" err="1"/>
              <a:t>kilobars</a:t>
            </a:r>
            <a:r>
              <a:rPr lang="es-PE" dirty="0"/>
              <a:t>, es la presión en la zona de reacción detrás del frente de detonación en el plano de Chapman &amp; </a:t>
            </a:r>
            <a:r>
              <a:rPr lang="es-PE" dirty="0" err="1"/>
              <a:t>Jouguet</a:t>
            </a:r>
            <a:r>
              <a:rPr lang="es-PE" dirty="0"/>
              <a:t> (C-J). Cuando detona un explosivo, esta presión se libera prácticamente de manera instantánea, en una onda de choque de corta duración. </a:t>
            </a:r>
          </a:p>
          <a:p>
            <a:pPr algn="just"/>
            <a:r>
              <a:rPr lang="es-PE" dirty="0"/>
              <a:t>Esta presión es capaz de romper objetos que se encuentren cerca, mas que desplazarlos, y se dice que esta característica es denominada poder rompedor.</a:t>
            </a:r>
          </a:p>
        </p:txBody>
      </p:sp>
      <p:pic>
        <p:nvPicPr>
          <p:cNvPr id="6" name="Imagen 5">
            <a:extLst>
              <a:ext uri="{FF2B5EF4-FFF2-40B4-BE49-F238E27FC236}">
                <a16:creationId xmlns:a16="http://schemas.microsoft.com/office/drawing/2014/main" id="{51216279-6C15-4781-B075-F04577204EC8}"/>
              </a:ext>
            </a:extLst>
          </p:cNvPr>
          <p:cNvPicPr>
            <a:picLocks noChangeAspect="1"/>
          </p:cNvPicPr>
          <p:nvPr/>
        </p:nvPicPr>
        <p:blipFill>
          <a:blip r:embed="rId2"/>
          <a:stretch>
            <a:fillRect/>
          </a:stretch>
        </p:blipFill>
        <p:spPr>
          <a:xfrm>
            <a:off x="5809593" y="1788105"/>
            <a:ext cx="5950738" cy="4187025"/>
          </a:xfrm>
          <a:prstGeom prst="rect">
            <a:avLst/>
          </a:prstGeom>
        </p:spPr>
      </p:pic>
      <p:sp>
        <p:nvSpPr>
          <p:cNvPr id="12" name="CuadroTexto 11">
            <a:extLst>
              <a:ext uri="{FF2B5EF4-FFF2-40B4-BE49-F238E27FC236}">
                <a16:creationId xmlns:a16="http://schemas.microsoft.com/office/drawing/2014/main" id="{6D7B6FA9-8ED1-4787-A3FB-0BC6EBE134D9}"/>
              </a:ext>
            </a:extLst>
          </p:cNvPr>
          <p:cNvSpPr txBox="1"/>
          <p:nvPr/>
        </p:nvSpPr>
        <p:spPr>
          <a:xfrm>
            <a:off x="949867" y="1418774"/>
            <a:ext cx="3905907" cy="369332"/>
          </a:xfrm>
          <a:prstGeom prst="rect">
            <a:avLst/>
          </a:prstGeom>
          <a:noFill/>
        </p:spPr>
        <p:txBody>
          <a:bodyPr wrap="square">
            <a:spAutoFit/>
          </a:bodyPr>
          <a:lstStyle/>
          <a:p>
            <a:r>
              <a:rPr lang="es-PE" b="1" dirty="0">
                <a:solidFill>
                  <a:schemeClr val="accent3">
                    <a:lumMod val="75000"/>
                  </a:schemeClr>
                </a:solidFill>
              </a:rPr>
              <a:t>	c. Presión de detonación</a:t>
            </a:r>
          </a:p>
        </p:txBody>
      </p:sp>
      <p:sp>
        <p:nvSpPr>
          <p:cNvPr id="13" name="CuadroTexto 12">
            <a:extLst>
              <a:ext uri="{FF2B5EF4-FFF2-40B4-BE49-F238E27FC236}">
                <a16:creationId xmlns:a16="http://schemas.microsoft.com/office/drawing/2014/main" id="{73CDD7C5-83C2-44F0-83E1-22B104E9D322}"/>
              </a:ext>
            </a:extLst>
          </p:cNvPr>
          <p:cNvSpPr txBox="1"/>
          <p:nvPr/>
        </p:nvSpPr>
        <p:spPr>
          <a:xfrm>
            <a:off x="1251678" y="1078517"/>
            <a:ext cx="7829260" cy="369332"/>
          </a:xfrm>
          <a:prstGeom prst="rect">
            <a:avLst/>
          </a:prstGeom>
          <a:noFill/>
        </p:spPr>
        <p:txBody>
          <a:bodyPr wrap="square">
            <a:spAutoFit/>
          </a:bodyPr>
          <a:lstStyle/>
          <a:p>
            <a:r>
              <a:rPr lang="es-PE" b="1" dirty="0">
                <a:solidFill>
                  <a:schemeClr val="accent3">
                    <a:lumMod val="75000"/>
                  </a:schemeClr>
                </a:solidFill>
              </a:rPr>
              <a:t>3. PROPIEDADES DE LOS EXPLOSIVOS COMERCIALES</a:t>
            </a:r>
          </a:p>
        </p:txBody>
      </p:sp>
    </p:spTree>
    <p:extLst>
      <p:ext uri="{BB962C8B-B14F-4D97-AF65-F5344CB8AC3E}">
        <p14:creationId xmlns:p14="http://schemas.microsoft.com/office/powerpoint/2010/main" val="2711198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p:txBody>
          <a:bodyPr/>
          <a:lstStyle/>
          <a:p>
            <a:fld id="{0312F616-3D00-4162-9ACE-CA4EBE315698}" type="datetime1">
              <a:rPr lang="es-PE" smtClean="0"/>
              <a:t>8/11/2023</a:t>
            </a:fld>
            <a:endParaRPr lang="es-PE"/>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p:txBody>
          <a:bodyPr/>
          <a:lstStyle/>
          <a:p>
            <a:fld id="{5981010B-86DA-4ADF-9F27-44166A92FBA2}" type="slidenum">
              <a:rPr lang="es-PE" smtClean="0"/>
              <a:t>17</a:t>
            </a:fld>
            <a:endParaRPr lang="es-PE" dirty="0"/>
          </a:p>
        </p:txBody>
      </p:sp>
      <p:sp>
        <p:nvSpPr>
          <p:cNvPr id="9" name="Título 1">
            <a:extLst>
              <a:ext uri="{FF2B5EF4-FFF2-40B4-BE49-F238E27FC236}">
                <a16:creationId xmlns:a16="http://schemas.microsoft.com/office/drawing/2014/main" id="{F2FDD785-897C-45E4-8EF5-B2071BC8A748}"/>
              </a:ext>
            </a:extLst>
          </p:cNvPr>
          <p:cNvSpPr>
            <a:spLocks noGrp="1"/>
          </p:cNvSpPr>
          <p:nvPr>
            <p:ph type="title"/>
          </p:nvPr>
        </p:nvSpPr>
        <p:spPr>
          <a:xfrm>
            <a:off x="732029" y="415827"/>
            <a:ext cx="10799380" cy="633615"/>
          </a:xfrm>
        </p:spPr>
        <p:txBody>
          <a:bodyPr>
            <a:normAutofit/>
          </a:bodyPr>
          <a:lstStyle/>
          <a:p>
            <a:pPr algn="ctr">
              <a:tabLst>
                <a:tab pos="0" algn="l"/>
              </a:tabLst>
            </a:pPr>
            <a:r>
              <a:rPr lang="es-ES" sz="3600" dirty="0">
                <a:solidFill>
                  <a:schemeClr val="accent3">
                    <a:lumMod val="75000"/>
                  </a:schemeClr>
                </a:solidFill>
              </a:rPr>
              <a:t>3.1. EXPLOSIVOS Y ACCESORIOS</a:t>
            </a:r>
            <a:endParaRPr lang="es-PE" sz="3600" dirty="0">
              <a:solidFill>
                <a:schemeClr val="accent3">
                  <a:lumMod val="75000"/>
                </a:schemeClr>
              </a:solidFill>
            </a:endParaRPr>
          </a:p>
        </p:txBody>
      </p:sp>
      <p:sp>
        <p:nvSpPr>
          <p:cNvPr id="12" name="CuadroTexto 11">
            <a:extLst>
              <a:ext uri="{FF2B5EF4-FFF2-40B4-BE49-F238E27FC236}">
                <a16:creationId xmlns:a16="http://schemas.microsoft.com/office/drawing/2014/main" id="{A456047C-6B72-404C-8933-8339D0B6E43C}"/>
              </a:ext>
            </a:extLst>
          </p:cNvPr>
          <p:cNvSpPr txBox="1"/>
          <p:nvPr/>
        </p:nvSpPr>
        <p:spPr>
          <a:xfrm>
            <a:off x="1623322" y="2251749"/>
            <a:ext cx="4691922" cy="646331"/>
          </a:xfrm>
          <a:prstGeom prst="rect">
            <a:avLst/>
          </a:prstGeom>
          <a:noFill/>
        </p:spPr>
        <p:txBody>
          <a:bodyPr wrap="square">
            <a:spAutoFit/>
          </a:bodyPr>
          <a:lstStyle/>
          <a:p>
            <a:r>
              <a:rPr lang="es-PE" dirty="0"/>
              <a:t>La presión de detonación se puede aproximar, de la siguiente manera.</a:t>
            </a:r>
          </a:p>
        </p:txBody>
      </p:sp>
      <p:pic>
        <p:nvPicPr>
          <p:cNvPr id="7" name="Imagen 6">
            <a:extLst>
              <a:ext uri="{FF2B5EF4-FFF2-40B4-BE49-F238E27FC236}">
                <a16:creationId xmlns:a16="http://schemas.microsoft.com/office/drawing/2014/main" id="{0EE858C1-FB6C-477C-9BD8-21734ACA80A7}"/>
              </a:ext>
            </a:extLst>
          </p:cNvPr>
          <p:cNvPicPr>
            <a:picLocks noChangeAspect="1"/>
          </p:cNvPicPr>
          <p:nvPr/>
        </p:nvPicPr>
        <p:blipFill>
          <a:blip r:embed="rId2"/>
          <a:stretch>
            <a:fillRect/>
          </a:stretch>
        </p:blipFill>
        <p:spPr>
          <a:xfrm>
            <a:off x="2219548" y="3516741"/>
            <a:ext cx="2620466" cy="964134"/>
          </a:xfrm>
          <a:prstGeom prst="rect">
            <a:avLst/>
          </a:prstGeom>
          <a:ln w="28575">
            <a:solidFill>
              <a:schemeClr val="accent3">
                <a:lumMod val="75000"/>
              </a:schemeClr>
            </a:solidFill>
          </a:ln>
        </p:spPr>
      </p:pic>
      <p:sp>
        <p:nvSpPr>
          <p:cNvPr id="15" name="CuadroTexto 14">
            <a:extLst>
              <a:ext uri="{FF2B5EF4-FFF2-40B4-BE49-F238E27FC236}">
                <a16:creationId xmlns:a16="http://schemas.microsoft.com/office/drawing/2014/main" id="{D71EC526-E2F9-40BA-A567-E21592946D27}"/>
              </a:ext>
            </a:extLst>
          </p:cNvPr>
          <p:cNvSpPr txBox="1"/>
          <p:nvPr/>
        </p:nvSpPr>
        <p:spPr>
          <a:xfrm>
            <a:off x="1806847" y="4672882"/>
            <a:ext cx="4578570" cy="1200329"/>
          </a:xfrm>
          <a:prstGeom prst="rect">
            <a:avLst/>
          </a:prstGeom>
          <a:noFill/>
        </p:spPr>
        <p:txBody>
          <a:bodyPr wrap="square">
            <a:spAutoFit/>
          </a:bodyPr>
          <a:lstStyle/>
          <a:p>
            <a:r>
              <a:rPr lang="es-PE" dirty="0"/>
              <a:t>Donde: </a:t>
            </a:r>
          </a:p>
          <a:p>
            <a:r>
              <a:rPr lang="es-PE" dirty="0"/>
              <a:t>P: Presión de detonación (</a:t>
            </a:r>
            <a:r>
              <a:rPr lang="es-PE" dirty="0" err="1"/>
              <a:t>kilobars</a:t>
            </a:r>
            <a:r>
              <a:rPr lang="es-PE" dirty="0"/>
              <a:t>) </a:t>
            </a:r>
          </a:p>
          <a:p>
            <a:r>
              <a:rPr lang="el-GR" dirty="0">
                <a:latin typeface="Calibri" panose="020F0502020204030204" pitchFamily="34" charset="0"/>
                <a:ea typeface="Calibri" panose="020F0502020204030204" pitchFamily="34" charset="0"/>
                <a:cs typeface="Calibri" panose="020F0502020204030204" pitchFamily="34" charset="0"/>
              </a:rPr>
              <a:t>ρ</a:t>
            </a:r>
            <a:r>
              <a:rPr lang="es-PE" dirty="0"/>
              <a:t>:Densidad (gr/</a:t>
            </a:r>
            <a:r>
              <a:rPr lang="es-PE" dirty="0" err="1"/>
              <a:t>cc</a:t>
            </a:r>
            <a:r>
              <a:rPr lang="es-PE" dirty="0"/>
              <a:t>) </a:t>
            </a:r>
          </a:p>
          <a:p>
            <a:r>
              <a:rPr lang="es-PE" dirty="0"/>
              <a:t>D: Velocidad de detonación (m/</a:t>
            </a:r>
            <a:r>
              <a:rPr lang="es-PE" dirty="0" err="1"/>
              <a:t>sec</a:t>
            </a:r>
            <a:r>
              <a:rPr lang="es-PE" dirty="0"/>
              <a:t>) </a:t>
            </a:r>
          </a:p>
        </p:txBody>
      </p:sp>
      <p:pic>
        <p:nvPicPr>
          <p:cNvPr id="16" name="Imagen 15">
            <a:extLst>
              <a:ext uri="{FF2B5EF4-FFF2-40B4-BE49-F238E27FC236}">
                <a16:creationId xmlns:a16="http://schemas.microsoft.com/office/drawing/2014/main" id="{3055A163-ACFE-455C-B388-882914B881C4}"/>
              </a:ext>
            </a:extLst>
          </p:cNvPr>
          <p:cNvPicPr>
            <a:picLocks noChangeAspect="1"/>
          </p:cNvPicPr>
          <p:nvPr/>
        </p:nvPicPr>
        <p:blipFill>
          <a:blip r:embed="rId3"/>
          <a:stretch>
            <a:fillRect/>
          </a:stretch>
        </p:blipFill>
        <p:spPr>
          <a:xfrm>
            <a:off x="6131719" y="2205583"/>
            <a:ext cx="4958344" cy="4170095"/>
          </a:xfrm>
          <a:prstGeom prst="rect">
            <a:avLst/>
          </a:prstGeom>
        </p:spPr>
      </p:pic>
      <p:sp>
        <p:nvSpPr>
          <p:cNvPr id="13" name="CuadroTexto 12">
            <a:extLst>
              <a:ext uri="{FF2B5EF4-FFF2-40B4-BE49-F238E27FC236}">
                <a16:creationId xmlns:a16="http://schemas.microsoft.com/office/drawing/2014/main" id="{7173815F-BF79-4F1F-9AA7-C4DE6055A984}"/>
              </a:ext>
            </a:extLst>
          </p:cNvPr>
          <p:cNvSpPr txBox="1"/>
          <p:nvPr/>
        </p:nvSpPr>
        <p:spPr>
          <a:xfrm>
            <a:off x="949867" y="1418774"/>
            <a:ext cx="3905907" cy="369332"/>
          </a:xfrm>
          <a:prstGeom prst="rect">
            <a:avLst/>
          </a:prstGeom>
          <a:noFill/>
        </p:spPr>
        <p:txBody>
          <a:bodyPr wrap="square">
            <a:spAutoFit/>
          </a:bodyPr>
          <a:lstStyle/>
          <a:p>
            <a:r>
              <a:rPr lang="es-PE" b="1" dirty="0">
                <a:solidFill>
                  <a:schemeClr val="accent3">
                    <a:lumMod val="75000"/>
                  </a:schemeClr>
                </a:solidFill>
              </a:rPr>
              <a:t>	c. Presión de detonación</a:t>
            </a:r>
          </a:p>
        </p:txBody>
      </p:sp>
      <p:sp>
        <p:nvSpPr>
          <p:cNvPr id="14" name="CuadroTexto 13">
            <a:extLst>
              <a:ext uri="{FF2B5EF4-FFF2-40B4-BE49-F238E27FC236}">
                <a16:creationId xmlns:a16="http://schemas.microsoft.com/office/drawing/2014/main" id="{14361695-ADEC-46B5-A200-B0FE11E76621}"/>
              </a:ext>
            </a:extLst>
          </p:cNvPr>
          <p:cNvSpPr txBox="1"/>
          <p:nvPr/>
        </p:nvSpPr>
        <p:spPr>
          <a:xfrm>
            <a:off x="1251678" y="1078517"/>
            <a:ext cx="7829260" cy="369332"/>
          </a:xfrm>
          <a:prstGeom prst="rect">
            <a:avLst/>
          </a:prstGeom>
          <a:noFill/>
        </p:spPr>
        <p:txBody>
          <a:bodyPr wrap="square">
            <a:spAutoFit/>
          </a:bodyPr>
          <a:lstStyle/>
          <a:p>
            <a:r>
              <a:rPr lang="es-PE" b="1" dirty="0">
                <a:solidFill>
                  <a:schemeClr val="accent3">
                    <a:lumMod val="75000"/>
                  </a:schemeClr>
                </a:solidFill>
              </a:rPr>
              <a:t>3. PROPIEDADES DE LOS EXPLOSIVOS COMERCIALES</a:t>
            </a:r>
          </a:p>
        </p:txBody>
      </p:sp>
    </p:spTree>
    <p:extLst>
      <p:ext uri="{BB962C8B-B14F-4D97-AF65-F5344CB8AC3E}">
        <p14:creationId xmlns:p14="http://schemas.microsoft.com/office/powerpoint/2010/main" val="3969395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p:txBody>
          <a:bodyPr/>
          <a:lstStyle/>
          <a:p>
            <a:fld id="{0312F616-3D00-4162-9ACE-CA4EBE315698}" type="datetime1">
              <a:rPr lang="es-PE" smtClean="0"/>
              <a:t>8/11/2023</a:t>
            </a:fld>
            <a:endParaRPr lang="es-PE"/>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p:txBody>
          <a:bodyPr/>
          <a:lstStyle/>
          <a:p>
            <a:fld id="{5981010B-86DA-4ADF-9F27-44166A92FBA2}" type="slidenum">
              <a:rPr lang="es-PE" smtClean="0"/>
              <a:t>18</a:t>
            </a:fld>
            <a:endParaRPr lang="es-PE" dirty="0"/>
          </a:p>
        </p:txBody>
      </p:sp>
      <p:sp>
        <p:nvSpPr>
          <p:cNvPr id="9" name="Título 1">
            <a:extLst>
              <a:ext uri="{FF2B5EF4-FFF2-40B4-BE49-F238E27FC236}">
                <a16:creationId xmlns:a16="http://schemas.microsoft.com/office/drawing/2014/main" id="{F2FDD785-897C-45E4-8EF5-B2071BC8A748}"/>
              </a:ext>
            </a:extLst>
          </p:cNvPr>
          <p:cNvSpPr>
            <a:spLocks noGrp="1"/>
          </p:cNvSpPr>
          <p:nvPr>
            <p:ph type="title"/>
          </p:nvPr>
        </p:nvSpPr>
        <p:spPr>
          <a:xfrm>
            <a:off x="732029" y="415827"/>
            <a:ext cx="10799380" cy="633615"/>
          </a:xfrm>
        </p:spPr>
        <p:txBody>
          <a:bodyPr>
            <a:normAutofit/>
          </a:bodyPr>
          <a:lstStyle/>
          <a:p>
            <a:pPr algn="ctr">
              <a:tabLst>
                <a:tab pos="0" algn="l"/>
              </a:tabLst>
            </a:pPr>
            <a:r>
              <a:rPr lang="es-ES" sz="3600" dirty="0">
                <a:solidFill>
                  <a:schemeClr val="accent3">
                    <a:lumMod val="75000"/>
                  </a:schemeClr>
                </a:solidFill>
              </a:rPr>
              <a:t>3.1. EXPLOSIVOS Y ACCESORIOS</a:t>
            </a:r>
            <a:endParaRPr lang="es-PE" sz="3600" dirty="0">
              <a:solidFill>
                <a:schemeClr val="accent3">
                  <a:lumMod val="75000"/>
                </a:schemeClr>
              </a:solidFill>
            </a:endParaRPr>
          </a:p>
        </p:txBody>
      </p:sp>
      <p:sp>
        <p:nvSpPr>
          <p:cNvPr id="13" name="CuadroTexto 12">
            <a:extLst>
              <a:ext uri="{FF2B5EF4-FFF2-40B4-BE49-F238E27FC236}">
                <a16:creationId xmlns:a16="http://schemas.microsoft.com/office/drawing/2014/main" id="{E323FF29-A6C6-447A-9970-AE33A4C0F9AF}"/>
              </a:ext>
            </a:extLst>
          </p:cNvPr>
          <p:cNvSpPr txBox="1"/>
          <p:nvPr/>
        </p:nvSpPr>
        <p:spPr>
          <a:xfrm>
            <a:off x="1251678" y="1788106"/>
            <a:ext cx="10178322" cy="2031325"/>
          </a:xfrm>
          <a:prstGeom prst="rect">
            <a:avLst/>
          </a:prstGeom>
          <a:noFill/>
        </p:spPr>
        <p:txBody>
          <a:bodyPr wrap="square">
            <a:spAutoFit/>
          </a:bodyPr>
          <a:lstStyle/>
          <a:p>
            <a:pPr algn="just"/>
            <a:r>
              <a:rPr lang="es-PE" dirty="0"/>
              <a:t>Es una medida de la facilidad a la iniciación de la detonación de un explosivo. Existen numerosas medidas de la sensibilidad, tales como: </a:t>
            </a:r>
          </a:p>
          <a:p>
            <a:pPr algn="just"/>
            <a:endParaRPr lang="es-PE" dirty="0"/>
          </a:p>
          <a:p>
            <a:pPr algn="just"/>
            <a:r>
              <a:rPr lang="es-PE" dirty="0"/>
              <a:t>▪ Sensibilidad a la propagación </a:t>
            </a:r>
          </a:p>
          <a:p>
            <a:pPr algn="just"/>
            <a:r>
              <a:rPr lang="es-PE" dirty="0"/>
              <a:t>▪ Sensibilidad al detonar </a:t>
            </a:r>
          </a:p>
          <a:p>
            <a:pPr algn="just"/>
            <a:r>
              <a:rPr lang="es-PE" dirty="0"/>
              <a:t>▪ Sensibilidad al impacto </a:t>
            </a:r>
          </a:p>
          <a:p>
            <a:pPr algn="just"/>
            <a:r>
              <a:rPr lang="es-PE" dirty="0"/>
              <a:t>▪ Sensibilidad fricción, etc. </a:t>
            </a:r>
          </a:p>
        </p:txBody>
      </p:sp>
      <p:sp>
        <p:nvSpPr>
          <p:cNvPr id="14" name="CuadroTexto 13">
            <a:extLst>
              <a:ext uri="{FF2B5EF4-FFF2-40B4-BE49-F238E27FC236}">
                <a16:creationId xmlns:a16="http://schemas.microsoft.com/office/drawing/2014/main" id="{1855972A-D898-488C-8FD4-A234E4D3E55D}"/>
              </a:ext>
            </a:extLst>
          </p:cNvPr>
          <p:cNvSpPr txBox="1"/>
          <p:nvPr/>
        </p:nvSpPr>
        <p:spPr>
          <a:xfrm>
            <a:off x="1251678" y="3790356"/>
            <a:ext cx="3115370" cy="369332"/>
          </a:xfrm>
          <a:prstGeom prst="rect">
            <a:avLst/>
          </a:prstGeom>
          <a:noFill/>
        </p:spPr>
        <p:txBody>
          <a:bodyPr wrap="square">
            <a:spAutoFit/>
          </a:bodyPr>
          <a:lstStyle/>
          <a:p>
            <a:r>
              <a:rPr lang="es-PE" dirty="0">
                <a:solidFill>
                  <a:schemeClr val="accent3">
                    <a:lumMod val="75000"/>
                  </a:schemeClr>
                </a:solidFill>
              </a:rPr>
              <a:t>Sensibilidad a la propagación </a:t>
            </a:r>
          </a:p>
        </p:txBody>
      </p:sp>
      <p:sp>
        <p:nvSpPr>
          <p:cNvPr id="17" name="CuadroTexto 16">
            <a:extLst>
              <a:ext uri="{FF2B5EF4-FFF2-40B4-BE49-F238E27FC236}">
                <a16:creationId xmlns:a16="http://schemas.microsoft.com/office/drawing/2014/main" id="{30F647C6-E369-4824-9271-4AEE78C29C1B}"/>
              </a:ext>
            </a:extLst>
          </p:cNvPr>
          <p:cNvSpPr txBox="1"/>
          <p:nvPr/>
        </p:nvSpPr>
        <p:spPr>
          <a:xfrm>
            <a:off x="1251678" y="4159688"/>
            <a:ext cx="4565798" cy="2308324"/>
          </a:xfrm>
          <a:prstGeom prst="rect">
            <a:avLst/>
          </a:prstGeom>
          <a:noFill/>
        </p:spPr>
        <p:txBody>
          <a:bodyPr wrap="square">
            <a:spAutoFit/>
          </a:bodyPr>
          <a:lstStyle/>
          <a:p>
            <a:pPr algn="just"/>
            <a:r>
              <a:rPr lang="es-PE" dirty="0"/>
              <a:t>Es la capacidad de un explosivo para detonar ante una onda de choque generada por otro explosivo, además es necesario que la detonación pueda trasmitirse establemente en la masa del explosivo. Los cartuchos de explosivo dentro de un taladro, deben transmitir la detonación a los siguientes explosivos. </a:t>
            </a:r>
          </a:p>
        </p:txBody>
      </p:sp>
      <p:sp>
        <p:nvSpPr>
          <p:cNvPr id="18" name="CuadroTexto 17">
            <a:extLst>
              <a:ext uri="{FF2B5EF4-FFF2-40B4-BE49-F238E27FC236}">
                <a16:creationId xmlns:a16="http://schemas.microsoft.com/office/drawing/2014/main" id="{F9B3CC3B-E29D-4EF4-87CE-8ADEEA7CD862}"/>
              </a:ext>
            </a:extLst>
          </p:cNvPr>
          <p:cNvSpPr txBox="1"/>
          <p:nvPr/>
        </p:nvSpPr>
        <p:spPr>
          <a:xfrm>
            <a:off x="6988337" y="2327566"/>
            <a:ext cx="3244527" cy="369332"/>
          </a:xfrm>
          <a:prstGeom prst="rect">
            <a:avLst/>
          </a:prstGeom>
          <a:noFill/>
        </p:spPr>
        <p:txBody>
          <a:bodyPr wrap="square">
            <a:spAutoFit/>
          </a:bodyPr>
          <a:lstStyle/>
          <a:p>
            <a:r>
              <a:rPr lang="es-PE" dirty="0">
                <a:solidFill>
                  <a:schemeClr val="accent3">
                    <a:lumMod val="75000"/>
                  </a:schemeClr>
                </a:solidFill>
              </a:rPr>
              <a:t>Sensibilidad al impacto. </a:t>
            </a:r>
          </a:p>
        </p:txBody>
      </p:sp>
      <p:pic>
        <p:nvPicPr>
          <p:cNvPr id="20" name="Imagen 19">
            <a:extLst>
              <a:ext uri="{FF2B5EF4-FFF2-40B4-BE49-F238E27FC236}">
                <a16:creationId xmlns:a16="http://schemas.microsoft.com/office/drawing/2014/main" id="{29AA5A48-E09E-4C5E-9C8F-1680D2366418}"/>
              </a:ext>
            </a:extLst>
          </p:cNvPr>
          <p:cNvPicPr>
            <a:picLocks noChangeAspect="1"/>
          </p:cNvPicPr>
          <p:nvPr/>
        </p:nvPicPr>
        <p:blipFill>
          <a:blip r:embed="rId2"/>
          <a:stretch>
            <a:fillRect/>
          </a:stretch>
        </p:blipFill>
        <p:spPr>
          <a:xfrm>
            <a:off x="6981598" y="2682257"/>
            <a:ext cx="1629002" cy="3353268"/>
          </a:xfrm>
          <a:prstGeom prst="rect">
            <a:avLst/>
          </a:prstGeom>
        </p:spPr>
      </p:pic>
      <p:sp>
        <p:nvSpPr>
          <p:cNvPr id="22" name="CuadroTexto 21">
            <a:extLst>
              <a:ext uri="{FF2B5EF4-FFF2-40B4-BE49-F238E27FC236}">
                <a16:creationId xmlns:a16="http://schemas.microsoft.com/office/drawing/2014/main" id="{3D12EB2B-B0BE-4E48-B275-993E99DB3D36}"/>
              </a:ext>
            </a:extLst>
          </p:cNvPr>
          <p:cNvSpPr txBox="1"/>
          <p:nvPr/>
        </p:nvSpPr>
        <p:spPr>
          <a:xfrm>
            <a:off x="8573625" y="2667823"/>
            <a:ext cx="3046686" cy="2585323"/>
          </a:xfrm>
          <a:prstGeom prst="rect">
            <a:avLst/>
          </a:prstGeom>
          <a:noFill/>
        </p:spPr>
        <p:txBody>
          <a:bodyPr wrap="square">
            <a:spAutoFit/>
          </a:bodyPr>
          <a:lstStyle/>
          <a:p>
            <a:pPr algn="just"/>
            <a:r>
              <a:rPr lang="es-PE" dirty="0"/>
              <a:t>Esta característica afecta directamente a la seguridad mas que a la fiabilidad en el uso. Durante la manipulación de un explosivo desde su fabricación hasta cargarlo dentro de un taladro, se somete a numerosos choques y fricciones</a:t>
            </a:r>
          </a:p>
        </p:txBody>
      </p:sp>
      <p:sp>
        <p:nvSpPr>
          <p:cNvPr id="15" name="CuadroTexto 14">
            <a:extLst>
              <a:ext uri="{FF2B5EF4-FFF2-40B4-BE49-F238E27FC236}">
                <a16:creationId xmlns:a16="http://schemas.microsoft.com/office/drawing/2014/main" id="{A29E9294-0DD4-4ABB-A0EF-3A5D840974A5}"/>
              </a:ext>
            </a:extLst>
          </p:cNvPr>
          <p:cNvSpPr txBox="1"/>
          <p:nvPr/>
        </p:nvSpPr>
        <p:spPr>
          <a:xfrm>
            <a:off x="949867" y="1418774"/>
            <a:ext cx="3905907" cy="369332"/>
          </a:xfrm>
          <a:prstGeom prst="rect">
            <a:avLst/>
          </a:prstGeom>
          <a:noFill/>
        </p:spPr>
        <p:txBody>
          <a:bodyPr wrap="square">
            <a:spAutoFit/>
          </a:bodyPr>
          <a:lstStyle/>
          <a:p>
            <a:r>
              <a:rPr lang="es-PE" b="1" dirty="0">
                <a:solidFill>
                  <a:schemeClr val="accent3">
                    <a:lumMod val="75000"/>
                  </a:schemeClr>
                </a:solidFill>
              </a:rPr>
              <a:t>	d. Sensibilidad</a:t>
            </a:r>
          </a:p>
        </p:txBody>
      </p:sp>
      <p:sp>
        <p:nvSpPr>
          <p:cNvPr id="16" name="CuadroTexto 15">
            <a:extLst>
              <a:ext uri="{FF2B5EF4-FFF2-40B4-BE49-F238E27FC236}">
                <a16:creationId xmlns:a16="http://schemas.microsoft.com/office/drawing/2014/main" id="{C988333A-06E5-40D7-9DD8-6D93A83A4CC5}"/>
              </a:ext>
            </a:extLst>
          </p:cNvPr>
          <p:cNvSpPr txBox="1"/>
          <p:nvPr/>
        </p:nvSpPr>
        <p:spPr>
          <a:xfrm>
            <a:off x="1251678" y="1078517"/>
            <a:ext cx="7829260" cy="369332"/>
          </a:xfrm>
          <a:prstGeom prst="rect">
            <a:avLst/>
          </a:prstGeom>
          <a:noFill/>
        </p:spPr>
        <p:txBody>
          <a:bodyPr wrap="square">
            <a:spAutoFit/>
          </a:bodyPr>
          <a:lstStyle/>
          <a:p>
            <a:r>
              <a:rPr lang="es-PE" b="1" dirty="0">
                <a:solidFill>
                  <a:schemeClr val="accent3">
                    <a:lumMod val="75000"/>
                  </a:schemeClr>
                </a:solidFill>
              </a:rPr>
              <a:t>3. PROPIEDADES DE LOS EXPLOSIVOS COMERCIALES</a:t>
            </a:r>
          </a:p>
        </p:txBody>
      </p:sp>
    </p:spTree>
    <p:extLst>
      <p:ext uri="{BB962C8B-B14F-4D97-AF65-F5344CB8AC3E}">
        <p14:creationId xmlns:p14="http://schemas.microsoft.com/office/powerpoint/2010/main" val="2505006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p:txBody>
          <a:bodyPr/>
          <a:lstStyle/>
          <a:p>
            <a:fld id="{0312F616-3D00-4162-9ACE-CA4EBE315698}" type="datetime1">
              <a:rPr lang="es-PE" smtClean="0"/>
              <a:t>8/11/2023</a:t>
            </a:fld>
            <a:endParaRPr lang="es-PE"/>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p:txBody>
          <a:bodyPr/>
          <a:lstStyle/>
          <a:p>
            <a:fld id="{5981010B-86DA-4ADF-9F27-44166A92FBA2}" type="slidenum">
              <a:rPr lang="es-PE" smtClean="0"/>
              <a:t>19</a:t>
            </a:fld>
            <a:endParaRPr lang="es-PE" dirty="0"/>
          </a:p>
        </p:txBody>
      </p:sp>
      <p:sp>
        <p:nvSpPr>
          <p:cNvPr id="9" name="Título 1">
            <a:extLst>
              <a:ext uri="{FF2B5EF4-FFF2-40B4-BE49-F238E27FC236}">
                <a16:creationId xmlns:a16="http://schemas.microsoft.com/office/drawing/2014/main" id="{F2FDD785-897C-45E4-8EF5-B2071BC8A748}"/>
              </a:ext>
            </a:extLst>
          </p:cNvPr>
          <p:cNvSpPr>
            <a:spLocks noGrp="1"/>
          </p:cNvSpPr>
          <p:nvPr>
            <p:ph type="title"/>
          </p:nvPr>
        </p:nvSpPr>
        <p:spPr>
          <a:xfrm>
            <a:off x="732029" y="415827"/>
            <a:ext cx="10799380" cy="633615"/>
          </a:xfrm>
        </p:spPr>
        <p:txBody>
          <a:bodyPr>
            <a:normAutofit/>
          </a:bodyPr>
          <a:lstStyle/>
          <a:p>
            <a:pPr algn="ctr">
              <a:tabLst>
                <a:tab pos="0" algn="l"/>
              </a:tabLst>
            </a:pPr>
            <a:r>
              <a:rPr lang="es-ES" sz="3600" dirty="0">
                <a:solidFill>
                  <a:schemeClr val="accent3">
                    <a:lumMod val="75000"/>
                  </a:schemeClr>
                </a:solidFill>
              </a:rPr>
              <a:t>3.1. EXPLOSIVOS Y ACCESORIOS</a:t>
            </a:r>
            <a:endParaRPr lang="es-PE" sz="3600" dirty="0">
              <a:solidFill>
                <a:schemeClr val="accent3">
                  <a:lumMod val="75000"/>
                </a:schemeClr>
              </a:solidFill>
            </a:endParaRPr>
          </a:p>
        </p:txBody>
      </p:sp>
      <p:sp>
        <p:nvSpPr>
          <p:cNvPr id="18" name="CuadroTexto 17">
            <a:extLst>
              <a:ext uri="{FF2B5EF4-FFF2-40B4-BE49-F238E27FC236}">
                <a16:creationId xmlns:a16="http://schemas.microsoft.com/office/drawing/2014/main" id="{F9B3CC3B-E29D-4EF4-87CE-8ADEEA7CD862}"/>
              </a:ext>
            </a:extLst>
          </p:cNvPr>
          <p:cNvSpPr txBox="1"/>
          <p:nvPr/>
        </p:nvSpPr>
        <p:spPr>
          <a:xfrm>
            <a:off x="1595487" y="1788106"/>
            <a:ext cx="3244527" cy="369332"/>
          </a:xfrm>
          <a:prstGeom prst="rect">
            <a:avLst/>
          </a:prstGeom>
          <a:noFill/>
        </p:spPr>
        <p:txBody>
          <a:bodyPr wrap="square">
            <a:spAutoFit/>
          </a:bodyPr>
          <a:lstStyle/>
          <a:p>
            <a:r>
              <a:rPr lang="es-PE" dirty="0">
                <a:solidFill>
                  <a:schemeClr val="accent3">
                    <a:lumMod val="75000"/>
                  </a:schemeClr>
                </a:solidFill>
              </a:rPr>
              <a:t>Sensibilidad a la Iniciación </a:t>
            </a:r>
          </a:p>
        </p:txBody>
      </p:sp>
      <p:sp>
        <p:nvSpPr>
          <p:cNvPr id="15" name="CuadroTexto 14">
            <a:extLst>
              <a:ext uri="{FF2B5EF4-FFF2-40B4-BE49-F238E27FC236}">
                <a16:creationId xmlns:a16="http://schemas.microsoft.com/office/drawing/2014/main" id="{CAA601F3-FB98-411D-9600-B819845AB4CC}"/>
              </a:ext>
            </a:extLst>
          </p:cNvPr>
          <p:cNvSpPr txBox="1"/>
          <p:nvPr/>
        </p:nvSpPr>
        <p:spPr>
          <a:xfrm>
            <a:off x="1251678" y="2287988"/>
            <a:ext cx="4844322" cy="646331"/>
          </a:xfrm>
          <a:prstGeom prst="rect">
            <a:avLst/>
          </a:prstGeom>
          <a:noFill/>
        </p:spPr>
        <p:txBody>
          <a:bodyPr wrap="square">
            <a:spAutoFit/>
          </a:bodyPr>
          <a:lstStyle/>
          <a:p>
            <a:r>
              <a:rPr lang="es-PE" dirty="0"/>
              <a:t>Según los especialistas en la practica distinguen dos tipos de iniciación.</a:t>
            </a:r>
          </a:p>
        </p:txBody>
      </p:sp>
      <p:sp>
        <p:nvSpPr>
          <p:cNvPr id="16" name="CuadroTexto 15">
            <a:extLst>
              <a:ext uri="{FF2B5EF4-FFF2-40B4-BE49-F238E27FC236}">
                <a16:creationId xmlns:a16="http://schemas.microsoft.com/office/drawing/2014/main" id="{43C9E73E-F233-4728-9942-FF6524A9424E}"/>
              </a:ext>
            </a:extLst>
          </p:cNvPr>
          <p:cNvSpPr txBox="1"/>
          <p:nvPr/>
        </p:nvSpPr>
        <p:spPr>
          <a:xfrm>
            <a:off x="1251678" y="2973896"/>
            <a:ext cx="4844322" cy="2031325"/>
          </a:xfrm>
          <a:prstGeom prst="rect">
            <a:avLst/>
          </a:prstGeom>
          <a:noFill/>
        </p:spPr>
        <p:txBody>
          <a:bodyPr wrap="square">
            <a:spAutoFit/>
          </a:bodyPr>
          <a:lstStyle/>
          <a:p>
            <a:pPr marL="400050" indent="-400050" algn="just">
              <a:buFont typeface="+mj-lt"/>
              <a:buAutoNum type="romanLcPeriod"/>
            </a:pPr>
            <a:r>
              <a:rPr lang="es-PE" dirty="0"/>
              <a:t>Sensibles al detonador: Detonan bajo la acción de un detonador N°8 (0,2 g Nitruro de Plomo y 0.6 g de pentrita). </a:t>
            </a:r>
          </a:p>
          <a:p>
            <a:pPr marL="400050" indent="-400050" algn="just">
              <a:buFont typeface="+mj-lt"/>
              <a:buAutoNum type="romanLcPeriod"/>
            </a:pPr>
            <a:r>
              <a:rPr lang="es-PE" dirty="0"/>
              <a:t>No sensibles al detonar: Para su iniciación necesitan además bien un multiplicador de </a:t>
            </a:r>
            <a:r>
              <a:rPr lang="es-PE" dirty="0" err="1"/>
              <a:t>pentolita</a:t>
            </a:r>
            <a:r>
              <a:rPr lang="es-PE" dirty="0"/>
              <a:t> o </a:t>
            </a:r>
            <a:r>
              <a:rPr lang="es-PE" dirty="0" err="1"/>
              <a:t>Hexolita</a:t>
            </a:r>
            <a:r>
              <a:rPr lang="es-PE" dirty="0"/>
              <a:t> (</a:t>
            </a:r>
            <a:r>
              <a:rPr lang="es-PE" dirty="0" err="1"/>
              <a:t>booster</a:t>
            </a:r>
            <a:r>
              <a:rPr lang="es-PE" dirty="0"/>
              <a:t>), o un cartucho de dinamita (como primer).</a:t>
            </a:r>
          </a:p>
        </p:txBody>
      </p:sp>
      <p:pic>
        <p:nvPicPr>
          <p:cNvPr id="7" name="Imagen 6">
            <a:extLst>
              <a:ext uri="{FF2B5EF4-FFF2-40B4-BE49-F238E27FC236}">
                <a16:creationId xmlns:a16="http://schemas.microsoft.com/office/drawing/2014/main" id="{B69933EB-D0E9-4657-A616-A8BDF6E58F8B}"/>
              </a:ext>
            </a:extLst>
          </p:cNvPr>
          <p:cNvPicPr>
            <a:picLocks noChangeAspect="1"/>
          </p:cNvPicPr>
          <p:nvPr/>
        </p:nvPicPr>
        <p:blipFill>
          <a:blip r:embed="rId2"/>
          <a:stretch>
            <a:fillRect/>
          </a:stretch>
        </p:blipFill>
        <p:spPr>
          <a:xfrm>
            <a:off x="6258471" y="2287988"/>
            <a:ext cx="5197982" cy="3939391"/>
          </a:xfrm>
          <a:prstGeom prst="rect">
            <a:avLst/>
          </a:prstGeom>
        </p:spPr>
      </p:pic>
      <p:sp>
        <p:nvSpPr>
          <p:cNvPr id="12" name="CuadroTexto 11">
            <a:extLst>
              <a:ext uri="{FF2B5EF4-FFF2-40B4-BE49-F238E27FC236}">
                <a16:creationId xmlns:a16="http://schemas.microsoft.com/office/drawing/2014/main" id="{02A159B4-E623-4B39-ACCA-5306B5F88880}"/>
              </a:ext>
            </a:extLst>
          </p:cNvPr>
          <p:cNvSpPr txBox="1"/>
          <p:nvPr/>
        </p:nvSpPr>
        <p:spPr>
          <a:xfrm>
            <a:off x="949867" y="1418774"/>
            <a:ext cx="3905907" cy="369332"/>
          </a:xfrm>
          <a:prstGeom prst="rect">
            <a:avLst/>
          </a:prstGeom>
          <a:noFill/>
        </p:spPr>
        <p:txBody>
          <a:bodyPr wrap="square">
            <a:spAutoFit/>
          </a:bodyPr>
          <a:lstStyle/>
          <a:p>
            <a:r>
              <a:rPr lang="es-PE" b="1" dirty="0">
                <a:solidFill>
                  <a:schemeClr val="accent3">
                    <a:lumMod val="75000"/>
                  </a:schemeClr>
                </a:solidFill>
              </a:rPr>
              <a:t>	d. Sensibilidad</a:t>
            </a:r>
          </a:p>
        </p:txBody>
      </p:sp>
      <p:sp>
        <p:nvSpPr>
          <p:cNvPr id="13" name="CuadroTexto 12">
            <a:extLst>
              <a:ext uri="{FF2B5EF4-FFF2-40B4-BE49-F238E27FC236}">
                <a16:creationId xmlns:a16="http://schemas.microsoft.com/office/drawing/2014/main" id="{49394E9F-0702-47D0-82BB-444189CAC09C}"/>
              </a:ext>
            </a:extLst>
          </p:cNvPr>
          <p:cNvSpPr txBox="1"/>
          <p:nvPr/>
        </p:nvSpPr>
        <p:spPr>
          <a:xfrm>
            <a:off x="1251678" y="1078517"/>
            <a:ext cx="7829260" cy="369332"/>
          </a:xfrm>
          <a:prstGeom prst="rect">
            <a:avLst/>
          </a:prstGeom>
          <a:noFill/>
        </p:spPr>
        <p:txBody>
          <a:bodyPr wrap="square">
            <a:spAutoFit/>
          </a:bodyPr>
          <a:lstStyle/>
          <a:p>
            <a:r>
              <a:rPr lang="es-PE" b="1" dirty="0">
                <a:solidFill>
                  <a:schemeClr val="accent3">
                    <a:lumMod val="75000"/>
                  </a:schemeClr>
                </a:solidFill>
              </a:rPr>
              <a:t>3. PROPIEDADES DE LOS EXPLOSIVOS COMERCIALES</a:t>
            </a:r>
          </a:p>
        </p:txBody>
      </p:sp>
    </p:spTree>
    <p:extLst>
      <p:ext uri="{BB962C8B-B14F-4D97-AF65-F5344CB8AC3E}">
        <p14:creationId xmlns:p14="http://schemas.microsoft.com/office/powerpoint/2010/main" val="1502285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9" y="2423937"/>
            <a:ext cx="9881668" cy="1015663"/>
          </a:xfrm>
          <a:prstGeom prst="rect">
            <a:avLst/>
          </a:prstGeom>
        </p:spPr>
        <p:txBody>
          <a:bodyPr wrap="square">
            <a:spAutoFit/>
          </a:bodyPr>
          <a:lstStyle/>
          <a:p>
            <a:r>
              <a:rPr lang="es-ES" sz="3000" dirty="0">
                <a:solidFill>
                  <a:srgbClr val="00F3B5"/>
                </a:solidFill>
                <a:latin typeface="Prompt" panose="00000800000000000000" pitchFamily="2" charset="-34"/>
                <a:cs typeface="Prompt" panose="00000800000000000000" pitchFamily="2" charset="-34"/>
              </a:rPr>
              <a:t>SUPERVISIÓN EN PERFORACION </a:t>
            </a:r>
          </a:p>
          <a:p>
            <a:r>
              <a:rPr lang="es-ES" sz="3000" dirty="0">
                <a:solidFill>
                  <a:srgbClr val="00F3B5"/>
                </a:solidFill>
                <a:latin typeface="Prompt" panose="00000800000000000000" pitchFamily="2" charset="-34"/>
                <a:cs typeface="Prompt" panose="00000800000000000000" pitchFamily="2" charset="-34"/>
              </a:rPr>
              <a:t>Y VOLADURA SUPERFICIAL Y SUBTERRÁNEA</a:t>
            </a: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
        <p:nvSpPr>
          <p:cNvPr id="4" name="CuadroTexto 3">
            <a:extLst>
              <a:ext uri="{FF2B5EF4-FFF2-40B4-BE49-F238E27FC236}">
                <a16:creationId xmlns:a16="http://schemas.microsoft.com/office/drawing/2014/main" id="{1DA573CD-CB22-437F-AA2F-9E30B54C208A}"/>
              </a:ext>
            </a:extLst>
          </p:cNvPr>
          <p:cNvSpPr txBox="1"/>
          <p:nvPr/>
        </p:nvSpPr>
        <p:spPr>
          <a:xfrm>
            <a:off x="8339328" y="4638501"/>
            <a:ext cx="3090672" cy="1241091"/>
          </a:xfrm>
          <a:prstGeom prst="rect">
            <a:avLst/>
          </a:prstGeom>
        </p:spPr>
        <p:txBody>
          <a:bodyPr vert="horz" lIns="91440" tIns="45720" rIns="91440" bIns="45720" rtlCol="0">
            <a:normAutofit/>
          </a:bodyPr>
          <a:lstStyle/>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Presentado</a:t>
            </a:r>
            <a:r>
              <a:rPr kumimoji="0" lang="en-US" sz="1600" b="0" i="0" u="none" strike="noStrike" cap="none" spc="0" normalizeH="0" baseline="0" noProof="0" dirty="0">
                <a:ln>
                  <a:noFill/>
                </a:ln>
                <a:solidFill>
                  <a:schemeClr val="bg1"/>
                </a:solidFill>
                <a:effectLst/>
                <a:uLnTx/>
                <a:uFillTx/>
              </a:rPr>
              <a:t> por: </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a:ln>
                  <a:noFill/>
                </a:ln>
                <a:solidFill>
                  <a:schemeClr val="bg1"/>
                </a:solidFill>
                <a:effectLst/>
                <a:uLnTx/>
                <a:uFillTx/>
              </a:rPr>
              <a:t>M.Sc. Ing. Robert G. Santiago Lucas</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Cip</a:t>
            </a:r>
            <a:r>
              <a:rPr kumimoji="0" lang="en-US" sz="1600" b="0" i="0" u="none" strike="noStrike" cap="none" spc="0" normalizeH="0" baseline="0" noProof="0" dirty="0">
                <a:ln>
                  <a:noFill/>
                </a:ln>
                <a:solidFill>
                  <a:schemeClr val="bg1"/>
                </a:solidFill>
                <a:effectLst/>
                <a:uLnTx/>
                <a:uFillTx/>
              </a:rPr>
              <a:t>: 169493</a:t>
            </a: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p:txBody>
          <a:bodyPr/>
          <a:lstStyle/>
          <a:p>
            <a:fld id="{0312F616-3D00-4162-9ACE-CA4EBE315698}" type="datetime1">
              <a:rPr lang="es-PE" smtClean="0"/>
              <a:t>8/11/2023</a:t>
            </a:fld>
            <a:endParaRPr lang="es-PE"/>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p:txBody>
          <a:bodyPr/>
          <a:lstStyle/>
          <a:p>
            <a:fld id="{5981010B-86DA-4ADF-9F27-44166A92FBA2}" type="slidenum">
              <a:rPr lang="es-PE" smtClean="0"/>
              <a:t>20</a:t>
            </a:fld>
            <a:endParaRPr lang="es-PE" dirty="0"/>
          </a:p>
        </p:txBody>
      </p:sp>
      <p:sp>
        <p:nvSpPr>
          <p:cNvPr id="9" name="Título 1">
            <a:extLst>
              <a:ext uri="{FF2B5EF4-FFF2-40B4-BE49-F238E27FC236}">
                <a16:creationId xmlns:a16="http://schemas.microsoft.com/office/drawing/2014/main" id="{F2FDD785-897C-45E4-8EF5-B2071BC8A748}"/>
              </a:ext>
            </a:extLst>
          </p:cNvPr>
          <p:cNvSpPr>
            <a:spLocks noGrp="1"/>
          </p:cNvSpPr>
          <p:nvPr>
            <p:ph type="title"/>
          </p:nvPr>
        </p:nvSpPr>
        <p:spPr>
          <a:xfrm>
            <a:off x="732029" y="415827"/>
            <a:ext cx="10799380" cy="633615"/>
          </a:xfrm>
        </p:spPr>
        <p:txBody>
          <a:bodyPr>
            <a:normAutofit/>
          </a:bodyPr>
          <a:lstStyle/>
          <a:p>
            <a:pPr algn="ctr">
              <a:tabLst>
                <a:tab pos="0" algn="l"/>
              </a:tabLst>
            </a:pPr>
            <a:r>
              <a:rPr lang="es-ES" sz="3600" dirty="0">
                <a:solidFill>
                  <a:schemeClr val="accent3">
                    <a:lumMod val="75000"/>
                  </a:schemeClr>
                </a:solidFill>
              </a:rPr>
              <a:t>3.1. EXPLOSIVOS Y ACCESORIOS</a:t>
            </a:r>
            <a:endParaRPr lang="es-PE" sz="3600" dirty="0">
              <a:solidFill>
                <a:schemeClr val="accent3">
                  <a:lumMod val="75000"/>
                </a:schemeClr>
              </a:solidFill>
            </a:endParaRPr>
          </a:p>
        </p:txBody>
      </p:sp>
      <p:sp>
        <p:nvSpPr>
          <p:cNvPr id="12" name="CuadroTexto 11">
            <a:extLst>
              <a:ext uri="{FF2B5EF4-FFF2-40B4-BE49-F238E27FC236}">
                <a16:creationId xmlns:a16="http://schemas.microsoft.com/office/drawing/2014/main" id="{8A358337-3CD8-45BC-ABFA-E54485A535AF}"/>
              </a:ext>
            </a:extLst>
          </p:cNvPr>
          <p:cNvSpPr txBox="1"/>
          <p:nvPr/>
        </p:nvSpPr>
        <p:spPr>
          <a:xfrm>
            <a:off x="1251678" y="2207573"/>
            <a:ext cx="5511729" cy="4247317"/>
          </a:xfrm>
          <a:prstGeom prst="rect">
            <a:avLst/>
          </a:prstGeom>
          <a:noFill/>
        </p:spPr>
        <p:txBody>
          <a:bodyPr wrap="square">
            <a:spAutoFit/>
          </a:bodyPr>
          <a:lstStyle/>
          <a:p>
            <a:pPr algn="just"/>
            <a:r>
              <a:rPr lang="es-PE" dirty="0"/>
              <a:t>Puede definirse como la capacidad del producto explosivo para resistir la penetración del agua. La resistencia al agua se expresa como el numero de horas que puede mantenerse sumergido el explosivo sin perder las propiedades de detonación. Los explosivos en los que penetra el agua disminuyen su eficiencia en un principio y bajo una exposición prolongada o condiciones de agua severas pueden quedar desensibilizadas hasta extremo de no poder detonar. </a:t>
            </a:r>
          </a:p>
          <a:p>
            <a:pPr algn="just"/>
            <a:endParaRPr lang="es-PE" dirty="0"/>
          </a:p>
          <a:p>
            <a:pPr algn="just"/>
            <a:r>
              <a:rPr lang="es-PE" dirty="0"/>
              <a:t>Se pueden diferenciar tres conceptos: </a:t>
            </a:r>
          </a:p>
          <a:p>
            <a:pPr algn="just"/>
            <a:endParaRPr lang="es-PE" dirty="0"/>
          </a:p>
          <a:p>
            <a:pPr algn="just"/>
            <a:r>
              <a:rPr lang="es-PE" dirty="0"/>
              <a:t>• Resistencia al contacto con el agua </a:t>
            </a:r>
          </a:p>
          <a:p>
            <a:pPr algn="just"/>
            <a:r>
              <a:rPr lang="es-PE" dirty="0"/>
              <a:t>• Resistencia a la humedad </a:t>
            </a:r>
          </a:p>
          <a:p>
            <a:pPr algn="just"/>
            <a:r>
              <a:rPr lang="es-PE" dirty="0"/>
              <a:t>• Resistencia al agua bajo presión de la misma.</a:t>
            </a:r>
          </a:p>
        </p:txBody>
      </p:sp>
      <p:sp>
        <p:nvSpPr>
          <p:cNvPr id="17" name="CuadroTexto 16">
            <a:extLst>
              <a:ext uri="{FF2B5EF4-FFF2-40B4-BE49-F238E27FC236}">
                <a16:creationId xmlns:a16="http://schemas.microsoft.com/office/drawing/2014/main" id="{ACF575A7-D8FA-4BF2-B584-72B614575C5B}"/>
              </a:ext>
            </a:extLst>
          </p:cNvPr>
          <p:cNvSpPr txBox="1"/>
          <p:nvPr/>
        </p:nvSpPr>
        <p:spPr>
          <a:xfrm>
            <a:off x="6763407" y="2293383"/>
            <a:ext cx="4768002" cy="3416320"/>
          </a:xfrm>
          <a:prstGeom prst="rect">
            <a:avLst/>
          </a:prstGeom>
          <a:noFill/>
        </p:spPr>
        <p:txBody>
          <a:bodyPr wrap="square">
            <a:spAutoFit/>
          </a:bodyPr>
          <a:lstStyle/>
          <a:p>
            <a:pPr algn="just"/>
            <a:r>
              <a:rPr lang="es-PE" dirty="0"/>
              <a:t>Esta característica afecta tanto a la seguridad como a la fiabilidad en el uso de los explosivos; para que un explosivo reaccione en el momento de su uso de acuerdo con las previsiones, debe encontrarse en ese momento en las mejores condiciones, es decir, no haber sufrido alteración alguna en el transcurso de su almacenamiento. </a:t>
            </a:r>
          </a:p>
          <a:p>
            <a:pPr algn="just"/>
            <a:endParaRPr lang="es-PE" dirty="0"/>
          </a:p>
          <a:p>
            <a:pPr algn="just"/>
            <a:r>
              <a:rPr lang="es-PE" dirty="0"/>
              <a:t>Por lo que se puede distinguir entre: </a:t>
            </a:r>
          </a:p>
          <a:p>
            <a:pPr algn="just"/>
            <a:endParaRPr lang="es-PE" dirty="0"/>
          </a:p>
          <a:p>
            <a:pPr algn="just"/>
            <a:r>
              <a:rPr lang="es-PE" dirty="0"/>
              <a:t>• Estabilidad física y </a:t>
            </a:r>
          </a:p>
          <a:p>
            <a:pPr algn="just"/>
            <a:r>
              <a:rPr lang="es-PE" dirty="0"/>
              <a:t>• Estabilidad química.</a:t>
            </a:r>
          </a:p>
        </p:txBody>
      </p:sp>
      <p:sp>
        <p:nvSpPr>
          <p:cNvPr id="14" name="CuadroTexto 13">
            <a:extLst>
              <a:ext uri="{FF2B5EF4-FFF2-40B4-BE49-F238E27FC236}">
                <a16:creationId xmlns:a16="http://schemas.microsoft.com/office/drawing/2014/main" id="{47455A90-C31C-445F-8BCA-41A776169AFA}"/>
              </a:ext>
            </a:extLst>
          </p:cNvPr>
          <p:cNvSpPr txBox="1"/>
          <p:nvPr/>
        </p:nvSpPr>
        <p:spPr>
          <a:xfrm>
            <a:off x="949867" y="1418774"/>
            <a:ext cx="3905907" cy="369332"/>
          </a:xfrm>
          <a:prstGeom prst="rect">
            <a:avLst/>
          </a:prstGeom>
          <a:noFill/>
        </p:spPr>
        <p:txBody>
          <a:bodyPr wrap="square">
            <a:spAutoFit/>
          </a:bodyPr>
          <a:lstStyle/>
          <a:p>
            <a:r>
              <a:rPr lang="es-PE" b="1" dirty="0">
                <a:solidFill>
                  <a:schemeClr val="accent3">
                    <a:lumMod val="75000"/>
                  </a:schemeClr>
                </a:solidFill>
              </a:rPr>
              <a:t>	e. Resistencia al agua</a:t>
            </a:r>
          </a:p>
        </p:txBody>
      </p:sp>
      <p:sp>
        <p:nvSpPr>
          <p:cNvPr id="15" name="CuadroTexto 14">
            <a:extLst>
              <a:ext uri="{FF2B5EF4-FFF2-40B4-BE49-F238E27FC236}">
                <a16:creationId xmlns:a16="http://schemas.microsoft.com/office/drawing/2014/main" id="{1443D96E-FC89-46FB-BA63-64B1BC98C388}"/>
              </a:ext>
            </a:extLst>
          </p:cNvPr>
          <p:cNvSpPr txBox="1"/>
          <p:nvPr/>
        </p:nvSpPr>
        <p:spPr>
          <a:xfrm>
            <a:off x="1251678" y="1078517"/>
            <a:ext cx="7829260" cy="369332"/>
          </a:xfrm>
          <a:prstGeom prst="rect">
            <a:avLst/>
          </a:prstGeom>
          <a:noFill/>
        </p:spPr>
        <p:txBody>
          <a:bodyPr wrap="square">
            <a:spAutoFit/>
          </a:bodyPr>
          <a:lstStyle/>
          <a:p>
            <a:r>
              <a:rPr lang="es-PE" b="1" dirty="0">
                <a:solidFill>
                  <a:schemeClr val="accent3">
                    <a:lumMod val="75000"/>
                  </a:schemeClr>
                </a:solidFill>
              </a:rPr>
              <a:t>3. PROPIEDADES DE LOS EXPLOSIVOS COMERCIALES</a:t>
            </a:r>
          </a:p>
        </p:txBody>
      </p:sp>
      <p:sp>
        <p:nvSpPr>
          <p:cNvPr id="16" name="CuadroTexto 15">
            <a:extLst>
              <a:ext uri="{FF2B5EF4-FFF2-40B4-BE49-F238E27FC236}">
                <a16:creationId xmlns:a16="http://schemas.microsoft.com/office/drawing/2014/main" id="{8698A4BC-8CBF-43C3-B5A9-F9E52DC2E907}"/>
              </a:ext>
            </a:extLst>
          </p:cNvPr>
          <p:cNvSpPr txBox="1"/>
          <p:nvPr/>
        </p:nvSpPr>
        <p:spPr>
          <a:xfrm>
            <a:off x="6200044" y="1413678"/>
            <a:ext cx="3905907" cy="369332"/>
          </a:xfrm>
          <a:prstGeom prst="rect">
            <a:avLst/>
          </a:prstGeom>
          <a:noFill/>
        </p:spPr>
        <p:txBody>
          <a:bodyPr wrap="square">
            <a:spAutoFit/>
          </a:bodyPr>
          <a:lstStyle/>
          <a:p>
            <a:r>
              <a:rPr lang="es-PE" b="1" dirty="0">
                <a:solidFill>
                  <a:schemeClr val="accent3">
                    <a:lumMod val="75000"/>
                  </a:schemeClr>
                </a:solidFill>
              </a:rPr>
              <a:t>	f. Estabilidad</a:t>
            </a:r>
          </a:p>
        </p:txBody>
      </p:sp>
    </p:spTree>
    <p:extLst>
      <p:ext uri="{BB962C8B-B14F-4D97-AF65-F5344CB8AC3E}">
        <p14:creationId xmlns:p14="http://schemas.microsoft.com/office/powerpoint/2010/main" val="918093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p:txBody>
          <a:bodyPr/>
          <a:lstStyle/>
          <a:p>
            <a:fld id="{0312F616-3D00-4162-9ACE-CA4EBE315698}" type="datetime1">
              <a:rPr lang="es-PE" smtClean="0"/>
              <a:t>8/11/2023</a:t>
            </a:fld>
            <a:endParaRPr lang="es-PE"/>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p:txBody>
          <a:bodyPr/>
          <a:lstStyle/>
          <a:p>
            <a:fld id="{5981010B-86DA-4ADF-9F27-44166A92FBA2}" type="slidenum">
              <a:rPr lang="es-PE" smtClean="0"/>
              <a:t>21</a:t>
            </a:fld>
            <a:endParaRPr lang="es-PE" dirty="0"/>
          </a:p>
        </p:txBody>
      </p:sp>
      <p:sp>
        <p:nvSpPr>
          <p:cNvPr id="9" name="Título 1">
            <a:extLst>
              <a:ext uri="{FF2B5EF4-FFF2-40B4-BE49-F238E27FC236}">
                <a16:creationId xmlns:a16="http://schemas.microsoft.com/office/drawing/2014/main" id="{F2FDD785-897C-45E4-8EF5-B2071BC8A748}"/>
              </a:ext>
            </a:extLst>
          </p:cNvPr>
          <p:cNvSpPr>
            <a:spLocks noGrp="1"/>
          </p:cNvSpPr>
          <p:nvPr>
            <p:ph type="title"/>
          </p:nvPr>
        </p:nvSpPr>
        <p:spPr>
          <a:xfrm>
            <a:off x="732029" y="415827"/>
            <a:ext cx="10799380" cy="633615"/>
          </a:xfrm>
        </p:spPr>
        <p:txBody>
          <a:bodyPr>
            <a:normAutofit/>
          </a:bodyPr>
          <a:lstStyle/>
          <a:p>
            <a:pPr algn="ctr">
              <a:tabLst>
                <a:tab pos="0" algn="l"/>
              </a:tabLst>
            </a:pPr>
            <a:r>
              <a:rPr lang="es-ES" sz="3600" dirty="0">
                <a:solidFill>
                  <a:schemeClr val="accent3">
                    <a:lumMod val="75000"/>
                  </a:schemeClr>
                </a:solidFill>
              </a:rPr>
              <a:t>3.1. EXPLOSIVOS Y ACCESORIOS</a:t>
            </a:r>
            <a:endParaRPr lang="es-PE" sz="3600" dirty="0">
              <a:solidFill>
                <a:schemeClr val="accent3">
                  <a:lumMod val="75000"/>
                </a:schemeClr>
              </a:solidFill>
            </a:endParaRPr>
          </a:p>
        </p:txBody>
      </p:sp>
      <p:sp>
        <p:nvSpPr>
          <p:cNvPr id="18" name="CuadroTexto 17">
            <a:extLst>
              <a:ext uri="{FF2B5EF4-FFF2-40B4-BE49-F238E27FC236}">
                <a16:creationId xmlns:a16="http://schemas.microsoft.com/office/drawing/2014/main" id="{F9B3CC3B-E29D-4EF4-87CE-8ADEEA7CD862}"/>
              </a:ext>
            </a:extLst>
          </p:cNvPr>
          <p:cNvSpPr txBox="1"/>
          <p:nvPr/>
        </p:nvSpPr>
        <p:spPr>
          <a:xfrm>
            <a:off x="1595487" y="1788106"/>
            <a:ext cx="3244527" cy="369332"/>
          </a:xfrm>
          <a:prstGeom prst="rect">
            <a:avLst/>
          </a:prstGeom>
          <a:noFill/>
        </p:spPr>
        <p:txBody>
          <a:bodyPr wrap="square">
            <a:spAutoFit/>
          </a:bodyPr>
          <a:lstStyle/>
          <a:p>
            <a:r>
              <a:rPr lang="es-PE" b="1" dirty="0">
                <a:solidFill>
                  <a:schemeClr val="accent3">
                    <a:lumMod val="75000"/>
                  </a:schemeClr>
                </a:solidFill>
              </a:rPr>
              <a:t>g. Calidad de Humos</a:t>
            </a:r>
          </a:p>
        </p:txBody>
      </p:sp>
      <p:sp>
        <p:nvSpPr>
          <p:cNvPr id="14" name="CuadroTexto 13">
            <a:extLst>
              <a:ext uri="{FF2B5EF4-FFF2-40B4-BE49-F238E27FC236}">
                <a16:creationId xmlns:a16="http://schemas.microsoft.com/office/drawing/2014/main" id="{DA73A013-16F2-42C9-B494-B2D193041347}"/>
              </a:ext>
            </a:extLst>
          </p:cNvPr>
          <p:cNvSpPr txBox="1"/>
          <p:nvPr/>
        </p:nvSpPr>
        <p:spPr>
          <a:xfrm>
            <a:off x="1109788" y="2259914"/>
            <a:ext cx="5291012" cy="3139321"/>
          </a:xfrm>
          <a:prstGeom prst="rect">
            <a:avLst/>
          </a:prstGeom>
          <a:noFill/>
        </p:spPr>
        <p:txBody>
          <a:bodyPr wrap="square">
            <a:spAutoFit/>
          </a:bodyPr>
          <a:lstStyle/>
          <a:p>
            <a:pPr algn="just"/>
            <a:r>
              <a:rPr lang="es-PE" dirty="0"/>
              <a:t>La detonación de los explosivos produce gases formados normalmente por CO2, N2 y H2O como productos no tóxicos, y por otro lado el CO y </a:t>
            </a:r>
            <a:r>
              <a:rPr lang="es-PE" dirty="0" err="1"/>
              <a:t>NOx</a:t>
            </a:r>
            <a:r>
              <a:rPr lang="es-PE" dirty="0"/>
              <a:t> como productos tóxicos. En la voladura de rocas a open </a:t>
            </a:r>
            <a:r>
              <a:rPr lang="es-PE" dirty="0" err="1"/>
              <a:t>pit</a:t>
            </a:r>
            <a:r>
              <a:rPr lang="es-PE" dirty="0"/>
              <a:t>, la producción de gases nocivos no presenta casi ningún riesgo, porque se disipan de forma rápida en la atmosfera. </a:t>
            </a:r>
          </a:p>
          <a:p>
            <a:pPr algn="just"/>
            <a:r>
              <a:rPr lang="es-PE" dirty="0"/>
              <a:t>Entonces, cabe recordar que es el balance de oxigeno, pues bien es el exceso o defecto que sobraría o faltaría para la reacción de combustión completa de un explosivo.</a:t>
            </a:r>
          </a:p>
        </p:txBody>
      </p:sp>
      <p:pic>
        <p:nvPicPr>
          <p:cNvPr id="6" name="Imagen 5">
            <a:extLst>
              <a:ext uri="{FF2B5EF4-FFF2-40B4-BE49-F238E27FC236}">
                <a16:creationId xmlns:a16="http://schemas.microsoft.com/office/drawing/2014/main" id="{2AFF968F-ED6B-40D3-B792-575FC408BC4D}"/>
              </a:ext>
            </a:extLst>
          </p:cNvPr>
          <p:cNvPicPr>
            <a:picLocks noChangeAspect="1"/>
          </p:cNvPicPr>
          <p:nvPr/>
        </p:nvPicPr>
        <p:blipFill>
          <a:blip r:embed="rId2"/>
          <a:stretch>
            <a:fillRect/>
          </a:stretch>
        </p:blipFill>
        <p:spPr>
          <a:xfrm>
            <a:off x="6800203" y="2317218"/>
            <a:ext cx="4913575" cy="3538583"/>
          </a:xfrm>
          <a:prstGeom prst="rect">
            <a:avLst/>
          </a:prstGeom>
        </p:spPr>
      </p:pic>
      <p:sp>
        <p:nvSpPr>
          <p:cNvPr id="15" name="CuadroTexto 14">
            <a:extLst>
              <a:ext uri="{FF2B5EF4-FFF2-40B4-BE49-F238E27FC236}">
                <a16:creationId xmlns:a16="http://schemas.microsoft.com/office/drawing/2014/main" id="{05AA68CD-F4AE-4C9D-B86C-C1043DEBAA7C}"/>
              </a:ext>
            </a:extLst>
          </p:cNvPr>
          <p:cNvSpPr txBox="1"/>
          <p:nvPr/>
        </p:nvSpPr>
        <p:spPr>
          <a:xfrm>
            <a:off x="1251678" y="1078517"/>
            <a:ext cx="7829260" cy="369332"/>
          </a:xfrm>
          <a:prstGeom prst="rect">
            <a:avLst/>
          </a:prstGeom>
          <a:noFill/>
        </p:spPr>
        <p:txBody>
          <a:bodyPr wrap="square">
            <a:spAutoFit/>
          </a:bodyPr>
          <a:lstStyle/>
          <a:p>
            <a:r>
              <a:rPr lang="es-PE" b="1" dirty="0">
                <a:solidFill>
                  <a:schemeClr val="accent3">
                    <a:lumMod val="75000"/>
                  </a:schemeClr>
                </a:solidFill>
              </a:rPr>
              <a:t>3. PROPIEDADES DE LOS EXPLOSIVOS COMERCIALES</a:t>
            </a:r>
          </a:p>
        </p:txBody>
      </p:sp>
    </p:spTree>
    <p:extLst>
      <p:ext uri="{BB962C8B-B14F-4D97-AF65-F5344CB8AC3E}">
        <p14:creationId xmlns:p14="http://schemas.microsoft.com/office/powerpoint/2010/main" val="2423233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p:txBody>
          <a:bodyPr/>
          <a:lstStyle/>
          <a:p>
            <a:fld id="{0312F616-3D00-4162-9ACE-CA4EBE315698}" type="datetime1">
              <a:rPr lang="es-PE" smtClean="0"/>
              <a:t>8/11/2023</a:t>
            </a:fld>
            <a:endParaRPr lang="es-PE"/>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p:txBody>
          <a:bodyPr/>
          <a:lstStyle/>
          <a:p>
            <a:fld id="{5981010B-86DA-4ADF-9F27-44166A92FBA2}" type="slidenum">
              <a:rPr lang="es-PE" smtClean="0"/>
              <a:t>22</a:t>
            </a:fld>
            <a:endParaRPr lang="es-PE" dirty="0"/>
          </a:p>
        </p:txBody>
      </p:sp>
      <p:sp>
        <p:nvSpPr>
          <p:cNvPr id="9" name="Título 1">
            <a:extLst>
              <a:ext uri="{FF2B5EF4-FFF2-40B4-BE49-F238E27FC236}">
                <a16:creationId xmlns:a16="http://schemas.microsoft.com/office/drawing/2014/main" id="{F2FDD785-897C-45E4-8EF5-B2071BC8A748}"/>
              </a:ext>
            </a:extLst>
          </p:cNvPr>
          <p:cNvSpPr>
            <a:spLocks noGrp="1"/>
          </p:cNvSpPr>
          <p:nvPr>
            <p:ph type="title"/>
          </p:nvPr>
        </p:nvSpPr>
        <p:spPr>
          <a:xfrm>
            <a:off x="732029" y="415827"/>
            <a:ext cx="10799380" cy="633615"/>
          </a:xfrm>
        </p:spPr>
        <p:txBody>
          <a:bodyPr>
            <a:normAutofit/>
          </a:bodyPr>
          <a:lstStyle/>
          <a:p>
            <a:pPr algn="ctr">
              <a:tabLst>
                <a:tab pos="0" algn="l"/>
              </a:tabLst>
            </a:pPr>
            <a:r>
              <a:rPr lang="es-ES" sz="3600" dirty="0">
                <a:solidFill>
                  <a:schemeClr val="accent3">
                    <a:lumMod val="75000"/>
                  </a:schemeClr>
                </a:solidFill>
              </a:rPr>
              <a:t>3.1. EXPLOSIVOS Y ACCESORIOS</a:t>
            </a:r>
            <a:endParaRPr lang="es-PE" sz="3600" dirty="0">
              <a:solidFill>
                <a:schemeClr val="accent3">
                  <a:lumMod val="75000"/>
                </a:schemeClr>
              </a:solidFill>
            </a:endParaRPr>
          </a:p>
        </p:txBody>
      </p:sp>
      <p:sp>
        <p:nvSpPr>
          <p:cNvPr id="18" name="CuadroTexto 17">
            <a:extLst>
              <a:ext uri="{FF2B5EF4-FFF2-40B4-BE49-F238E27FC236}">
                <a16:creationId xmlns:a16="http://schemas.microsoft.com/office/drawing/2014/main" id="{F9B3CC3B-E29D-4EF4-87CE-8ADEEA7CD862}"/>
              </a:ext>
            </a:extLst>
          </p:cNvPr>
          <p:cNvSpPr txBox="1"/>
          <p:nvPr/>
        </p:nvSpPr>
        <p:spPr>
          <a:xfrm>
            <a:off x="1595487" y="1788106"/>
            <a:ext cx="3244527" cy="369332"/>
          </a:xfrm>
          <a:prstGeom prst="rect">
            <a:avLst/>
          </a:prstGeom>
          <a:noFill/>
        </p:spPr>
        <p:txBody>
          <a:bodyPr wrap="square">
            <a:spAutoFit/>
          </a:bodyPr>
          <a:lstStyle/>
          <a:p>
            <a:r>
              <a:rPr lang="es-PE" dirty="0">
                <a:solidFill>
                  <a:schemeClr val="accent3">
                    <a:lumMod val="75000"/>
                  </a:schemeClr>
                </a:solidFill>
              </a:rPr>
              <a:t>g. Calidad de Humos</a:t>
            </a:r>
          </a:p>
        </p:txBody>
      </p:sp>
      <p:sp>
        <p:nvSpPr>
          <p:cNvPr id="13" name="CuadroTexto 12">
            <a:extLst>
              <a:ext uri="{FF2B5EF4-FFF2-40B4-BE49-F238E27FC236}">
                <a16:creationId xmlns:a16="http://schemas.microsoft.com/office/drawing/2014/main" id="{48529A8C-C717-44CE-8B30-8A24F70C476F}"/>
              </a:ext>
            </a:extLst>
          </p:cNvPr>
          <p:cNvSpPr txBox="1"/>
          <p:nvPr/>
        </p:nvSpPr>
        <p:spPr>
          <a:xfrm>
            <a:off x="7470769" y="1773688"/>
            <a:ext cx="3244527" cy="369332"/>
          </a:xfrm>
          <a:prstGeom prst="rect">
            <a:avLst/>
          </a:prstGeom>
          <a:noFill/>
        </p:spPr>
        <p:txBody>
          <a:bodyPr wrap="square">
            <a:spAutoFit/>
          </a:bodyPr>
          <a:lstStyle/>
          <a:p>
            <a:r>
              <a:rPr lang="es-PE" dirty="0">
                <a:solidFill>
                  <a:schemeClr val="accent3">
                    <a:lumMod val="75000"/>
                  </a:schemeClr>
                </a:solidFill>
              </a:rPr>
              <a:t>h. Confinamiento</a:t>
            </a:r>
          </a:p>
        </p:txBody>
      </p:sp>
      <p:sp>
        <p:nvSpPr>
          <p:cNvPr id="12" name="CuadroTexto 11">
            <a:extLst>
              <a:ext uri="{FF2B5EF4-FFF2-40B4-BE49-F238E27FC236}">
                <a16:creationId xmlns:a16="http://schemas.microsoft.com/office/drawing/2014/main" id="{4E1D1991-C57F-412C-9EE0-8C7A39D798AD}"/>
              </a:ext>
            </a:extLst>
          </p:cNvPr>
          <p:cNvSpPr txBox="1"/>
          <p:nvPr/>
        </p:nvSpPr>
        <p:spPr>
          <a:xfrm>
            <a:off x="1091762" y="2157438"/>
            <a:ext cx="5529755" cy="1477328"/>
          </a:xfrm>
          <a:prstGeom prst="rect">
            <a:avLst/>
          </a:prstGeom>
          <a:noFill/>
        </p:spPr>
        <p:txBody>
          <a:bodyPr wrap="square">
            <a:spAutoFit/>
          </a:bodyPr>
          <a:lstStyle/>
          <a:p>
            <a:pPr algn="just"/>
            <a:r>
              <a:rPr lang="es-PE" dirty="0"/>
              <a:t>Si hubiera suficiente oxigeno O2 presente en la MEC para formar H2O y CO2 , entonces se dice que la MEC esta balanceada en oxigeno. Si hubiera una deficiencia se dice que el OB es negativo y si hubiera un exceso se dice que el OB es positivo</a:t>
            </a:r>
          </a:p>
        </p:txBody>
      </p:sp>
      <p:pic>
        <p:nvPicPr>
          <p:cNvPr id="7" name="Imagen 6">
            <a:extLst>
              <a:ext uri="{FF2B5EF4-FFF2-40B4-BE49-F238E27FC236}">
                <a16:creationId xmlns:a16="http://schemas.microsoft.com/office/drawing/2014/main" id="{F740986B-301D-428B-B350-A9A6A4C7B222}"/>
              </a:ext>
            </a:extLst>
          </p:cNvPr>
          <p:cNvPicPr>
            <a:picLocks noChangeAspect="1"/>
          </p:cNvPicPr>
          <p:nvPr/>
        </p:nvPicPr>
        <p:blipFill>
          <a:blip r:embed="rId2"/>
          <a:stretch>
            <a:fillRect/>
          </a:stretch>
        </p:blipFill>
        <p:spPr>
          <a:xfrm>
            <a:off x="1251678" y="3705942"/>
            <a:ext cx="3656216" cy="2102616"/>
          </a:xfrm>
          <a:prstGeom prst="rect">
            <a:avLst/>
          </a:prstGeom>
        </p:spPr>
      </p:pic>
      <p:sp>
        <p:nvSpPr>
          <p:cNvPr id="16" name="CuadroTexto 15">
            <a:extLst>
              <a:ext uri="{FF2B5EF4-FFF2-40B4-BE49-F238E27FC236}">
                <a16:creationId xmlns:a16="http://schemas.microsoft.com/office/drawing/2014/main" id="{D708DB9B-3D9A-49B5-9A55-744D5D5439FE}"/>
              </a:ext>
            </a:extLst>
          </p:cNvPr>
          <p:cNvSpPr txBox="1"/>
          <p:nvPr/>
        </p:nvSpPr>
        <p:spPr>
          <a:xfrm>
            <a:off x="7023538" y="2136620"/>
            <a:ext cx="5168462" cy="646331"/>
          </a:xfrm>
          <a:prstGeom prst="rect">
            <a:avLst/>
          </a:prstGeom>
          <a:noFill/>
        </p:spPr>
        <p:txBody>
          <a:bodyPr wrap="square">
            <a:spAutoFit/>
          </a:bodyPr>
          <a:lstStyle/>
          <a:p>
            <a:r>
              <a:rPr lang="es-PE" dirty="0"/>
              <a:t>Generalmente esta propiedad se observa con la velocidad de detonación (VOD).</a:t>
            </a:r>
          </a:p>
        </p:txBody>
      </p:sp>
      <p:sp>
        <p:nvSpPr>
          <p:cNvPr id="19" name="CuadroTexto 18">
            <a:extLst>
              <a:ext uri="{FF2B5EF4-FFF2-40B4-BE49-F238E27FC236}">
                <a16:creationId xmlns:a16="http://schemas.microsoft.com/office/drawing/2014/main" id="{99F7FBCB-ACE1-4478-947B-E9FB1752B691}"/>
              </a:ext>
            </a:extLst>
          </p:cNvPr>
          <p:cNvSpPr txBox="1"/>
          <p:nvPr/>
        </p:nvSpPr>
        <p:spPr>
          <a:xfrm>
            <a:off x="7470769" y="2654072"/>
            <a:ext cx="3275286" cy="369332"/>
          </a:xfrm>
          <a:prstGeom prst="rect">
            <a:avLst/>
          </a:prstGeom>
          <a:noFill/>
        </p:spPr>
        <p:txBody>
          <a:bodyPr wrap="square">
            <a:spAutoFit/>
          </a:bodyPr>
          <a:lstStyle/>
          <a:p>
            <a:r>
              <a:rPr lang="es-PE" dirty="0">
                <a:solidFill>
                  <a:schemeClr val="accent3">
                    <a:lumMod val="75000"/>
                  </a:schemeClr>
                </a:solidFill>
              </a:rPr>
              <a:t>i. Diámetro </a:t>
            </a:r>
          </a:p>
        </p:txBody>
      </p:sp>
      <p:sp>
        <p:nvSpPr>
          <p:cNvPr id="20" name="CuadroTexto 19">
            <a:extLst>
              <a:ext uri="{FF2B5EF4-FFF2-40B4-BE49-F238E27FC236}">
                <a16:creationId xmlns:a16="http://schemas.microsoft.com/office/drawing/2014/main" id="{F2D8971F-13BE-46CC-AC62-E0CAFCC2ECC3}"/>
              </a:ext>
            </a:extLst>
          </p:cNvPr>
          <p:cNvSpPr txBox="1"/>
          <p:nvPr/>
        </p:nvSpPr>
        <p:spPr>
          <a:xfrm>
            <a:off x="7023538" y="3015216"/>
            <a:ext cx="4507871" cy="1754326"/>
          </a:xfrm>
          <a:prstGeom prst="rect">
            <a:avLst/>
          </a:prstGeom>
          <a:noFill/>
        </p:spPr>
        <p:txBody>
          <a:bodyPr wrap="square">
            <a:spAutoFit/>
          </a:bodyPr>
          <a:lstStyle/>
          <a:p>
            <a:pPr algn="just"/>
            <a:r>
              <a:rPr lang="es-PE" dirty="0"/>
              <a:t>El diámetro, como la densidad, es un término usado para describir dos características de los explosivos, tales como: </a:t>
            </a:r>
          </a:p>
          <a:p>
            <a:pPr algn="just"/>
            <a:endParaRPr lang="es-PE" dirty="0"/>
          </a:p>
          <a:p>
            <a:pPr algn="just"/>
            <a:r>
              <a:rPr lang="es-PE" dirty="0"/>
              <a:t>▪ Diámetro critico y </a:t>
            </a:r>
          </a:p>
          <a:p>
            <a:pPr algn="just"/>
            <a:r>
              <a:rPr lang="es-PE" dirty="0"/>
              <a:t>▪ Diámetro del explosivo </a:t>
            </a:r>
          </a:p>
        </p:txBody>
      </p:sp>
      <p:sp>
        <p:nvSpPr>
          <p:cNvPr id="14" name="CuadroTexto 13">
            <a:extLst>
              <a:ext uri="{FF2B5EF4-FFF2-40B4-BE49-F238E27FC236}">
                <a16:creationId xmlns:a16="http://schemas.microsoft.com/office/drawing/2014/main" id="{4ACC6105-E23F-455C-9336-E93C6C55DF4E}"/>
              </a:ext>
            </a:extLst>
          </p:cNvPr>
          <p:cNvSpPr txBox="1"/>
          <p:nvPr/>
        </p:nvSpPr>
        <p:spPr>
          <a:xfrm>
            <a:off x="1251678" y="1078517"/>
            <a:ext cx="7829260" cy="369332"/>
          </a:xfrm>
          <a:prstGeom prst="rect">
            <a:avLst/>
          </a:prstGeom>
          <a:noFill/>
        </p:spPr>
        <p:txBody>
          <a:bodyPr wrap="square">
            <a:spAutoFit/>
          </a:bodyPr>
          <a:lstStyle/>
          <a:p>
            <a:r>
              <a:rPr lang="es-PE" b="1" dirty="0">
                <a:solidFill>
                  <a:schemeClr val="accent3">
                    <a:lumMod val="75000"/>
                  </a:schemeClr>
                </a:solidFill>
              </a:rPr>
              <a:t>3. PROPIEDADES DE LOS EXPLOSIVOS COMERCIALES</a:t>
            </a:r>
          </a:p>
        </p:txBody>
      </p:sp>
    </p:spTree>
    <p:extLst>
      <p:ext uri="{BB962C8B-B14F-4D97-AF65-F5344CB8AC3E}">
        <p14:creationId xmlns:p14="http://schemas.microsoft.com/office/powerpoint/2010/main" val="2330693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BFBFE4E-8120-4F14-9C32-4D9477DAACE0}"/>
              </a:ext>
            </a:extLst>
          </p:cNvPr>
          <p:cNvSpPr>
            <a:spLocks noGrp="1"/>
          </p:cNvSpPr>
          <p:nvPr>
            <p:ph type="dt" sz="half" idx="10"/>
          </p:nvPr>
        </p:nvSpPr>
        <p:spPr/>
        <p:txBody>
          <a:bodyPr/>
          <a:lstStyle/>
          <a:p>
            <a:fld id="{C8F3336B-EC7B-4400-B049-BA5CAF0C87A1}" type="datetime1">
              <a:rPr lang="es-PE" smtClean="0"/>
              <a:t>8/11/2023</a:t>
            </a:fld>
            <a:endParaRPr lang="es-PE"/>
          </a:p>
        </p:txBody>
      </p:sp>
      <p:sp>
        <p:nvSpPr>
          <p:cNvPr id="110594" name="5 Marcador de número de diapositiva">
            <a:extLst>
              <a:ext uri="{FF2B5EF4-FFF2-40B4-BE49-F238E27FC236}">
                <a16:creationId xmlns:a16="http://schemas.microsoft.com/office/drawing/2014/main" id="{FE4658D5-A6C3-447C-9C59-D23C9E3B2F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87DF4F0D-4AFE-4579-B1BA-31A38F0603A1}" type="slidenum">
              <a:rPr lang="en-US" altLang="es-PE" sz="1400">
                <a:solidFill>
                  <a:schemeClr val="bg1"/>
                </a:solidFill>
                <a:latin typeface="Times New Roman" panose="02020603050405020304" pitchFamily="18" charset="0"/>
              </a:rPr>
              <a:pPr eaLnBrk="1" hangingPunct="1"/>
              <a:t>23</a:t>
            </a:fld>
            <a:endParaRPr lang="en-US" altLang="es-PE" sz="1400">
              <a:solidFill>
                <a:schemeClr val="bg1"/>
              </a:solidFill>
              <a:latin typeface="Times New Roman" panose="02020603050405020304" pitchFamily="18" charset="0"/>
            </a:endParaRPr>
          </a:p>
        </p:txBody>
      </p:sp>
      <p:sp>
        <p:nvSpPr>
          <p:cNvPr id="110596" name="Text Box 3">
            <a:extLst>
              <a:ext uri="{FF2B5EF4-FFF2-40B4-BE49-F238E27FC236}">
                <a16:creationId xmlns:a16="http://schemas.microsoft.com/office/drawing/2014/main" id="{2AD82B46-ABB4-4AC5-8094-A3B7548E72E5}"/>
              </a:ext>
            </a:extLst>
          </p:cNvPr>
          <p:cNvSpPr txBox="1">
            <a:spLocks noChangeArrowheads="1"/>
          </p:cNvSpPr>
          <p:nvPr/>
        </p:nvSpPr>
        <p:spPr bwMode="auto">
          <a:xfrm>
            <a:off x="1506810" y="1418774"/>
            <a:ext cx="10024599"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eaLnBrk="1" hangingPunct="1">
              <a:spcBef>
                <a:spcPct val="50000"/>
              </a:spcBef>
            </a:pPr>
            <a:r>
              <a:rPr lang="es-ES" altLang="es-PE" sz="2000" dirty="0">
                <a:solidFill>
                  <a:srgbClr val="000000"/>
                </a:solidFill>
              </a:rPr>
              <a:t>La mayoría de las MEC deben ser formuladas para tener aproximadamente un balance de oxigeno OB </a:t>
            </a:r>
            <a:r>
              <a:rPr lang="es-ES" altLang="es-PE" sz="2000" dirty="0">
                <a:solidFill>
                  <a:srgbClr val="000000"/>
                </a:solidFill>
                <a:cs typeface="Arial" panose="020B0604020202020204" pitchFamily="34" charset="0"/>
              </a:rPr>
              <a:t>≈</a:t>
            </a:r>
            <a:r>
              <a:rPr lang="es-ES" altLang="es-PE" sz="2000" dirty="0">
                <a:solidFill>
                  <a:srgbClr val="000000"/>
                </a:solidFill>
              </a:rPr>
              <a:t> 0, esto es que los elementos constituyentes principales tales como:</a:t>
            </a:r>
          </a:p>
          <a:p>
            <a:pPr algn="just" eaLnBrk="1" hangingPunct="1">
              <a:spcBef>
                <a:spcPct val="50000"/>
              </a:spcBef>
            </a:pPr>
            <a:r>
              <a:rPr lang="es-ES" altLang="es-PE" sz="2000" dirty="0">
                <a:solidFill>
                  <a:srgbClr val="000000"/>
                </a:solidFill>
              </a:rPr>
              <a:t>H, N, O y C en la MEC deben estar en una proporción tal que en los gases resultantes de la detonación todo el O</a:t>
            </a:r>
            <a:r>
              <a:rPr lang="es-ES" altLang="es-PE" sz="2000" baseline="-25000" dirty="0">
                <a:solidFill>
                  <a:srgbClr val="000000"/>
                </a:solidFill>
              </a:rPr>
              <a:t>2</a:t>
            </a:r>
            <a:r>
              <a:rPr lang="es-ES" altLang="es-PE" sz="2000" dirty="0">
                <a:solidFill>
                  <a:srgbClr val="000000"/>
                </a:solidFill>
              </a:rPr>
              <a:t> reaccione para formar H</a:t>
            </a:r>
            <a:r>
              <a:rPr lang="es-ES" altLang="es-PE" sz="2000" baseline="-25000" dirty="0">
                <a:solidFill>
                  <a:srgbClr val="000000"/>
                </a:solidFill>
              </a:rPr>
              <a:t>2</a:t>
            </a:r>
            <a:r>
              <a:rPr lang="es-ES" altLang="es-PE" sz="2000" dirty="0">
                <a:solidFill>
                  <a:srgbClr val="000000"/>
                </a:solidFill>
              </a:rPr>
              <a:t>O, el N combinado reaccione para formar nitrógeno molecular N</a:t>
            </a:r>
            <a:r>
              <a:rPr lang="es-ES" altLang="es-PE" sz="2000" baseline="-25000" dirty="0">
                <a:solidFill>
                  <a:srgbClr val="000000"/>
                </a:solidFill>
              </a:rPr>
              <a:t>2</a:t>
            </a:r>
            <a:r>
              <a:rPr lang="es-ES" altLang="es-PE" sz="2000" dirty="0">
                <a:solidFill>
                  <a:srgbClr val="000000"/>
                </a:solidFill>
              </a:rPr>
              <a:t> y el carbón reaccione para formar CO</a:t>
            </a:r>
            <a:r>
              <a:rPr lang="es-ES" altLang="es-PE" sz="2000" baseline="-25000" dirty="0">
                <a:solidFill>
                  <a:srgbClr val="000000"/>
                </a:solidFill>
              </a:rPr>
              <a:t>2</a:t>
            </a:r>
            <a:r>
              <a:rPr lang="es-ES" altLang="es-PE" sz="2000" dirty="0">
                <a:solidFill>
                  <a:srgbClr val="000000"/>
                </a:solidFill>
              </a:rPr>
              <a:t>. Si hubiera suficiente oxigeno O</a:t>
            </a:r>
            <a:r>
              <a:rPr lang="es-ES" altLang="es-PE" sz="2000" baseline="-25000" dirty="0">
                <a:solidFill>
                  <a:srgbClr val="000000"/>
                </a:solidFill>
              </a:rPr>
              <a:t>2</a:t>
            </a:r>
            <a:r>
              <a:rPr lang="es-ES" altLang="es-PE" sz="2000" dirty="0">
                <a:solidFill>
                  <a:srgbClr val="000000"/>
                </a:solidFill>
              </a:rPr>
              <a:t> presente en la MEC para formar H</a:t>
            </a:r>
            <a:r>
              <a:rPr lang="es-ES" altLang="es-PE" sz="2000" baseline="-25000" dirty="0">
                <a:solidFill>
                  <a:srgbClr val="000000"/>
                </a:solidFill>
              </a:rPr>
              <a:t>2</a:t>
            </a:r>
            <a:r>
              <a:rPr lang="es-ES" altLang="es-PE" sz="2000" dirty="0">
                <a:solidFill>
                  <a:srgbClr val="000000"/>
                </a:solidFill>
              </a:rPr>
              <a:t>O y CO</a:t>
            </a:r>
            <a:r>
              <a:rPr lang="es-ES" altLang="es-PE" sz="2000" baseline="-25000" dirty="0">
                <a:solidFill>
                  <a:srgbClr val="000000"/>
                </a:solidFill>
              </a:rPr>
              <a:t>2</a:t>
            </a:r>
            <a:r>
              <a:rPr lang="es-ES" altLang="es-PE" sz="2000" dirty="0">
                <a:solidFill>
                  <a:srgbClr val="000000"/>
                </a:solidFill>
              </a:rPr>
              <a:t>, entonces se dice que la MEC esta balanceada en oxigeno.</a:t>
            </a:r>
          </a:p>
        </p:txBody>
      </p:sp>
      <p:sp>
        <p:nvSpPr>
          <p:cNvPr id="6" name="Título 1">
            <a:extLst>
              <a:ext uri="{FF2B5EF4-FFF2-40B4-BE49-F238E27FC236}">
                <a16:creationId xmlns:a16="http://schemas.microsoft.com/office/drawing/2014/main" id="{DF7E1EE8-C6F0-4976-BA40-5EE4C0979AB6}"/>
              </a:ext>
            </a:extLst>
          </p:cNvPr>
          <p:cNvSpPr>
            <a:spLocks noGrp="1"/>
          </p:cNvSpPr>
          <p:nvPr>
            <p:ph type="title"/>
          </p:nvPr>
        </p:nvSpPr>
        <p:spPr>
          <a:xfrm>
            <a:off x="732029" y="415827"/>
            <a:ext cx="10799380" cy="633615"/>
          </a:xfrm>
        </p:spPr>
        <p:txBody>
          <a:bodyPr>
            <a:normAutofit/>
          </a:bodyPr>
          <a:lstStyle/>
          <a:p>
            <a:pPr algn="ctr">
              <a:tabLst>
                <a:tab pos="0" algn="l"/>
              </a:tabLst>
            </a:pPr>
            <a:r>
              <a:rPr lang="es-ES" sz="3600" dirty="0">
                <a:solidFill>
                  <a:schemeClr val="accent3">
                    <a:lumMod val="75000"/>
                  </a:schemeClr>
                </a:solidFill>
              </a:rPr>
              <a:t>3.1. EXPLOSIVOS Y ACCESORIOS</a:t>
            </a:r>
            <a:endParaRPr lang="es-PE" sz="3600" dirty="0">
              <a:solidFill>
                <a:schemeClr val="accent3">
                  <a:lumMod val="75000"/>
                </a:schemeClr>
              </a:solidFill>
            </a:endParaRPr>
          </a:p>
        </p:txBody>
      </p:sp>
      <p:sp>
        <p:nvSpPr>
          <p:cNvPr id="7" name="CuadroTexto 6">
            <a:extLst>
              <a:ext uri="{FF2B5EF4-FFF2-40B4-BE49-F238E27FC236}">
                <a16:creationId xmlns:a16="http://schemas.microsoft.com/office/drawing/2014/main" id="{ADBCF4E2-6758-416D-AD04-A5F8D0010CA4}"/>
              </a:ext>
            </a:extLst>
          </p:cNvPr>
          <p:cNvSpPr txBox="1"/>
          <p:nvPr/>
        </p:nvSpPr>
        <p:spPr>
          <a:xfrm>
            <a:off x="1506810" y="999499"/>
            <a:ext cx="6093372" cy="369332"/>
          </a:xfrm>
          <a:prstGeom prst="rect">
            <a:avLst/>
          </a:prstGeom>
          <a:noFill/>
        </p:spPr>
        <p:txBody>
          <a:bodyPr wrap="square">
            <a:spAutoFit/>
          </a:bodyPr>
          <a:lstStyle/>
          <a:p>
            <a:r>
              <a:rPr lang="es-PE" b="1" dirty="0">
                <a:solidFill>
                  <a:schemeClr val="accent3">
                    <a:lumMod val="75000"/>
                  </a:schemeClr>
                </a:solidFill>
              </a:rPr>
              <a:t>4. Balance de Oxigeno de las MEC</a:t>
            </a:r>
          </a:p>
        </p:txBody>
      </p:sp>
      <p:graphicFrame>
        <p:nvGraphicFramePr>
          <p:cNvPr id="8" name="Object 2">
            <a:extLst>
              <a:ext uri="{FF2B5EF4-FFF2-40B4-BE49-F238E27FC236}">
                <a16:creationId xmlns:a16="http://schemas.microsoft.com/office/drawing/2014/main" id="{18D93EB9-A458-49BC-A0FB-2674F84133ED}"/>
              </a:ext>
            </a:extLst>
          </p:cNvPr>
          <p:cNvGraphicFramePr>
            <a:graphicFrameLocks noChangeAspect="1"/>
          </p:cNvGraphicFramePr>
          <p:nvPr/>
        </p:nvGraphicFramePr>
        <p:xfrm>
          <a:off x="3257609" y="5770567"/>
          <a:ext cx="5453062" cy="749300"/>
        </p:xfrm>
        <a:graphic>
          <a:graphicData uri="http://schemas.openxmlformats.org/presentationml/2006/ole">
            <mc:AlternateContent xmlns:mc="http://schemas.openxmlformats.org/markup-compatibility/2006">
              <mc:Choice xmlns:v="urn:schemas-microsoft-com:vml" Requires="v">
                <p:oleObj name="Ecuación" r:id="rId2" imgW="1663560" imgH="228600" progId="Equation.3">
                  <p:embed/>
                </p:oleObj>
              </mc:Choice>
              <mc:Fallback>
                <p:oleObj name="Ecuación" r:id="rId2" imgW="1663560" imgH="228600" progId="Equation.3">
                  <p:embed/>
                  <p:pic>
                    <p:nvPicPr>
                      <p:cNvPr id="8" name="Object 2">
                        <a:extLst>
                          <a:ext uri="{FF2B5EF4-FFF2-40B4-BE49-F238E27FC236}">
                            <a16:creationId xmlns:a16="http://schemas.microsoft.com/office/drawing/2014/main" id="{18D93EB9-A458-49BC-A0FB-2674F8413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609" y="5770567"/>
                        <a:ext cx="5453062" cy="749300"/>
                      </a:xfrm>
                      <a:prstGeom prst="rect">
                        <a:avLst/>
                      </a:prstGeom>
                      <a:noFill/>
                      <a:ln w="28575">
                        <a:solidFill>
                          <a:schemeClr val="accent3">
                            <a:lumMod val="75000"/>
                          </a:schemeClr>
                        </a:solidFill>
                      </a:ln>
                      <a:effectLst/>
                    </p:spPr>
                  </p:pic>
                </p:oleObj>
              </mc:Fallback>
            </mc:AlternateContent>
          </a:graphicData>
        </a:graphic>
      </p:graphicFrame>
      <p:sp>
        <p:nvSpPr>
          <p:cNvPr id="9" name="Text Box 3">
            <a:extLst>
              <a:ext uri="{FF2B5EF4-FFF2-40B4-BE49-F238E27FC236}">
                <a16:creationId xmlns:a16="http://schemas.microsoft.com/office/drawing/2014/main" id="{02CAA196-F294-4949-B10E-91B6321AB878}"/>
              </a:ext>
            </a:extLst>
          </p:cNvPr>
          <p:cNvSpPr txBox="1">
            <a:spLocks noChangeArrowheads="1"/>
          </p:cNvSpPr>
          <p:nvPr/>
        </p:nvSpPr>
        <p:spPr bwMode="auto">
          <a:xfrm>
            <a:off x="1618142" y="4931394"/>
            <a:ext cx="98118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eaLnBrk="1" hangingPunct="1">
              <a:spcBef>
                <a:spcPct val="50000"/>
              </a:spcBef>
            </a:pPr>
            <a:r>
              <a:rPr lang="es-ES" altLang="es-PE" sz="2000" dirty="0">
                <a:solidFill>
                  <a:srgbClr val="000000"/>
                </a:solidFill>
              </a:rPr>
              <a:t>Cuando una MEC balanceada no contiene otros elementos con afinidad por oxigeno el balance de oxigeno = 0 puede ser expresado matemáticamente como sigue:</a:t>
            </a:r>
          </a:p>
        </p:txBody>
      </p:sp>
      <p:sp>
        <p:nvSpPr>
          <p:cNvPr id="11" name="Text Box 6">
            <a:extLst>
              <a:ext uri="{FF2B5EF4-FFF2-40B4-BE49-F238E27FC236}">
                <a16:creationId xmlns:a16="http://schemas.microsoft.com/office/drawing/2014/main" id="{FE415901-13CE-419E-9B3F-323EC55C8203}"/>
              </a:ext>
            </a:extLst>
          </p:cNvPr>
          <p:cNvSpPr txBox="1">
            <a:spLocks noChangeArrowheads="1"/>
          </p:cNvSpPr>
          <p:nvPr/>
        </p:nvSpPr>
        <p:spPr bwMode="auto">
          <a:xfrm>
            <a:off x="1618142" y="3894110"/>
            <a:ext cx="98118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eaLnBrk="1" hangingPunct="1">
              <a:spcBef>
                <a:spcPct val="50000"/>
              </a:spcBef>
            </a:pPr>
            <a:r>
              <a:rPr lang="es-ES" altLang="es-PE" sz="2000" dirty="0">
                <a:solidFill>
                  <a:srgbClr val="000000"/>
                </a:solidFill>
              </a:rPr>
              <a:t>SI hubiera una deficiencia se dice que el OB es negativo y si hubiera un exceso se dice que el OB es positivo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D2C7AAD-7634-4EE5-8A0D-33B5D3012F81}"/>
              </a:ext>
            </a:extLst>
          </p:cNvPr>
          <p:cNvSpPr>
            <a:spLocks noGrp="1"/>
          </p:cNvSpPr>
          <p:nvPr>
            <p:ph type="dt" sz="half" idx="10"/>
          </p:nvPr>
        </p:nvSpPr>
        <p:spPr/>
        <p:txBody>
          <a:bodyPr/>
          <a:lstStyle/>
          <a:p>
            <a:pPr>
              <a:defRPr/>
            </a:pPr>
            <a:fld id="{762AE88D-721A-4BCB-98E7-ED2DDAAC52EE}" type="datetime1">
              <a:rPr lang="es-PE" smtClean="0"/>
              <a:t>8/11/2023</a:t>
            </a:fld>
            <a:endParaRPr lang="en-US"/>
          </a:p>
        </p:txBody>
      </p:sp>
      <p:sp>
        <p:nvSpPr>
          <p:cNvPr id="3075" name="4 Marcador de número de diapositiva">
            <a:extLst>
              <a:ext uri="{FF2B5EF4-FFF2-40B4-BE49-F238E27FC236}">
                <a16:creationId xmlns:a16="http://schemas.microsoft.com/office/drawing/2014/main" id="{41A0AF5D-EEF5-4EF6-B219-43F10030F13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3A0B3876-5316-43B8-9A53-8E3A242356D6}" type="slidenum">
              <a:rPr lang="en-US" altLang="es-PE" sz="1400">
                <a:latin typeface="Times New Roman" panose="02020603050405020304" pitchFamily="18" charset="0"/>
              </a:rPr>
              <a:pPr eaLnBrk="1" hangingPunct="1"/>
              <a:t>24</a:t>
            </a:fld>
            <a:endParaRPr lang="en-US" altLang="es-PE" sz="1400">
              <a:latin typeface="Times New Roman" panose="02020603050405020304" pitchFamily="18" charset="0"/>
            </a:endParaRPr>
          </a:p>
        </p:txBody>
      </p:sp>
      <p:sp>
        <p:nvSpPr>
          <p:cNvPr id="3077" name="Text Box 4">
            <a:extLst>
              <a:ext uri="{FF2B5EF4-FFF2-40B4-BE49-F238E27FC236}">
                <a16:creationId xmlns:a16="http://schemas.microsoft.com/office/drawing/2014/main" id="{D75B21CA-8554-4994-A2D1-4C182DA32791}"/>
              </a:ext>
            </a:extLst>
          </p:cNvPr>
          <p:cNvSpPr txBox="1">
            <a:spLocks noChangeArrowheads="1"/>
          </p:cNvSpPr>
          <p:nvPr/>
        </p:nvSpPr>
        <p:spPr bwMode="auto">
          <a:xfrm>
            <a:off x="1251677" y="1239235"/>
            <a:ext cx="101783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eaLnBrk="1" hangingPunct="1">
              <a:spcBef>
                <a:spcPct val="50000"/>
              </a:spcBef>
            </a:pPr>
            <a:r>
              <a:rPr lang="es-ES" altLang="es-PE" sz="2000" dirty="0">
                <a:solidFill>
                  <a:srgbClr val="000000"/>
                </a:solidFill>
              </a:rPr>
              <a:t>En la ecuación anterior O</a:t>
            </a:r>
            <a:r>
              <a:rPr lang="es-ES" altLang="es-PE" sz="2000" baseline="-25000" dirty="0">
                <a:solidFill>
                  <a:srgbClr val="000000"/>
                </a:solidFill>
              </a:rPr>
              <a:t>0</a:t>
            </a:r>
            <a:r>
              <a:rPr lang="es-ES" altLang="es-PE" sz="2000" dirty="0">
                <a:solidFill>
                  <a:srgbClr val="000000"/>
                </a:solidFill>
              </a:rPr>
              <a:t> es el numero de átomos gramos de estos elementos (normalmente 100g) de MEC, y el H</a:t>
            </a:r>
            <a:r>
              <a:rPr lang="es-ES" altLang="es-PE" sz="2000" baseline="-25000" dirty="0">
                <a:solidFill>
                  <a:srgbClr val="000000"/>
                </a:solidFill>
              </a:rPr>
              <a:t>2</a:t>
            </a:r>
            <a:r>
              <a:rPr lang="es-ES" altLang="es-PE" sz="2000" dirty="0">
                <a:solidFill>
                  <a:srgbClr val="000000"/>
                </a:solidFill>
              </a:rPr>
              <a:t>O y CO</a:t>
            </a:r>
            <a:r>
              <a:rPr lang="es-ES" altLang="es-PE" sz="2000" baseline="-25000" dirty="0">
                <a:solidFill>
                  <a:srgbClr val="000000"/>
                </a:solidFill>
              </a:rPr>
              <a:t>2</a:t>
            </a:r>
            <a:r>
              <a:rPr lang="es-ES" altLang="es-PE" sz="2000" dirty="0">
                <a:solidFill>
                  <a:srgbClr val="000000"/>
                </a:solidFill>
              </a:rPr>
              <a:t> son moles producidos por unidad de peso de la MEC.</a:t>
            </a:r>
          </a:p>
        </p:txBody>
      </p:sp>
      <p:graphicFrame>
        <p:nvGraphicFramePr>
          <p:cNvPr id="12" name="Object 2">
            <a:extLst>
              <a:ext uri="{FF2B5EF4-FFF2-40B4-BE49-F238E27FC236}">
                <a16:creationId xmlns:a16="http://schemas.microsoft.com/office/drawing/2014/main" id="{8E675EE6-5E85-4E79-85C5-F7E6E22FC805}"/>
              </a:ext>
            </a:extLst>
          </p:cNvPr>
          <p:cNvGraphicFramePr>
            <a:graphicFrameLocks noGrp="1" noChangeAspect="1"/>
          </p:cNvGraphicFramePr>
          <p:nvPr>
            <p:ph/>
          </p:nvPr>
        </p:nvGraphicFramePr>
        <p:xfrm>
          <a:off x="3898899" y="2946774"/>
          <a:ext cx="5357812" cy="924071"/>
        </p:xfrm>
        <a:graphic>
          <a:graphicData uri="http://schemas.openxmlformats.org/presentationml/2006/ole">
            <mc:AlternateContent xmlns:mc="http://schemas.openxmlformats.org/markup-compatibility/2006">
              <mc:Choice xmlns:v="urn:schemas-microsoft-com:vml" Requires="v">
                <p:oleObj name="Ecuación" r:id="rId2" imgW="1841400" imgH="419040" progId="Equation.3">
                  <p:embed/>
                </p:oleObj>
              </mc:Choice>
              <mc:Fallback>
                <p:oleObj name="Ecuación" r:id="rId2" imgW="1841400" imgH="419040" progId="Equation.3">
                  <p:embed/>
                  <p:pic>
                    <p:nvPicPr>
                      <p:cNvPr id="12" name="Object 2">
                        <a:extLst>
                          <a:ext uri="{FF2B5EF4-FFF2-40B4-BE49-F238E27FC236}">
                            <a16:creationId xmlns:a16="http://schemas.microsoft.com/office/drawing/2014/main" id="{8E675EE6-5E85-4E79-85C5-F7E6E22FC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8899" y="2946774"/>
                        <a:ext cx="5357812" cy="924071"/>
                      </a:xfrm>
                      <a:prstGeom prst="rect">
                        <a:avLst/>
                      </a:prstGeom>
                      <a:noFill/>
                      <a:ln w="28575">
                        <a:solidFill>
                          <a:schemeClr val="accent3">
                            <a:lumMod val="75000"/>
                          </a:schemeClr>
                        </a:solidFill>
                      </a:ln>
                      <a:effectLst/>
                    </p:spPr>
                  </p:pic>
                </p:oleObj>
              </mc:Fallback>
            </mc:AlternateContent>
          </a:graphicData>
        </a:graphic>
      </p:graphicFrame>
      <p:sp>
        <p:nvSpPr>
          <p:cNvPr id="13" name="Text Box 3">
            <a:extLst>
              <a:ext uri="{FF2B5EF4-FFF2-40B4-BE49-F238E27FC236}">
                <a16:creationId xmlns:a16="http://schemas.microsoft.com/office/drawing/2014/main" id="{323573B2-8D39-45E7-8635-E8EE6033165E}"/>
              </a:ext>
            </a:extLst>
          </p:cNvPr>
          <p:cNvSpPr txBox="1">
            <a:spLocks noChangeArrowheads="1"/>
          </p:cNvSpPr>
          <p:nvPr/>
        </p:nvSpPr>
        <p:spPr bwMode="auto">
          <a:xfrm>
            <a:off x="1251678" y="2201097"/>
            <a:ext cx="1017832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eaLnBrk="1" hangingPunct="1">
              <a:spcBef>
                <a:spcPct val="50000"/>
              </a:spcBef>
            </a:pPr>
            <a:r>
              <a:rPr lang="es-ES" altLang="es-PE" sz="2000" dirty="0">
                <a:solidFill>
                  <a:srgbClr val="000000"/>
                </a:solidFill>
              </a:rPr>
              <a:t>Se debe expresar que en forma mas general para cualquier MEC conteniendo C, H, N y O, la ecuación (1) puede ser expresada de la siguiente manera:</a:t>
            </a:r>
          </a:p>
        </p:txBody>
      </p:sp>
      <p:sp>
        <p:nvSpPr>
          <p:cNvPr id="14" name="Text Box 4">
            <a:extLst>
              <a:ext uri="{FF2B5EF4-FFF2-40B4-BE49-F238E27FC236}">
                <a16:creationId xmlns:a16="http://schemas.microsoft.com/office/drawing/2014/main" id="{3B0984B1-AC30-4BBC-A5A6-E630A2CEB26F}"/>
              </a:ext>
            </a:extLst>
          </p:cNvPr>
          <p:cNvSpPr txBox="1">
            <a:spLocks noChangeArrowheads="1"/>
          </p:cNvSpPr>
          <p:nvPr/>
        </p:nvSpPr>
        <p:spPr bwMode="auto">
          <a:xfrm>
            <a:off x="1403131" y="3964526"/>
            <a:ext cx="983772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eaLnBrk="1" hangingPunct="1">
              <a:spcBef>
                <a:spcPct val="50000"/>
              </a:spcBef>
            </a:pPr>
            <a:r>
              <a:rPr lang="es-ES" altLang="es-PE" sz="2000" b="1" dirty="0">
                <a:solidFill>
                  <a:srgbClr val="000000"/>
                </a:solidFill>
              </a:rPr>
              <a:t>Donde:</a:t>
            </a:r>
          </a:p>
          <a:p>
            <a:pPr algn="just" eaLnBrk="1" hangingPunct="1">
              <a:spcBef>
                <a:spcPct val="50000"/>
              </a:spcBef>
            </a:pPr>
            <a:r>
              <a:rPr lang="es-ES" altLang="es-PE" sz="2000" dirty="0">
                <a:solidFill>
                  <a:srgbClr val="000000"/>
                </a:solidFill>
              </a:rPr>
              <a:t>O</a:t>
            </a:r>
            <a:r>
              <a:rPr lang="es-ES" altLang="es-PE" sz="2000" baseline="-25000" dirty="0">
                <a:solidFill>
                  <a:srgbClr val="000000"/>
                </a:solidFill>
              </a:rPr>
              <a:t>0</a:t>
            </a:r>
            <a:r>
              <a:rPr lang="es-ES" altLang="es-PE" sz="2000" dirty="0">
                <a:solidFill>
                  <a:srgbClr val="000000"/>
                </a:solidFill>
              </a:rPr>
              <a:t>, C</a:t>
            </a:r>
            <a:r>
              <a:rPr lang="es-ES" altLang="es-PE" sz="2000" baseline="-25000" dirty="0">
                <a:solidFill>
                  <a:srgbClr val="000000"/>
                </a:solidFill>
              </a:rPr>
              <a:t>0</a:t>
            </a:r>
            <a:r>
              <a:rPr lang="es-ES" altLang="es-PE" sz="2000" dirty="0">
                <a:solidFill>
                  <a:srgbClr val="000000"/>
                </a:solidFill>
              </a:rPr>
              <a:t> y H</a:t>
            </a:r>
            <a:r>
              <a:rPr lang="es-ES" altLang="es-PE" sz="2000" baseline="-25000" dirty="0">
                <a:solidFill>
                  <a:srgbClr val="000000"/>
                </a:solidFill>
              </a:rPr>
              <a:t>0</a:t>
            </a:r>
            <a:r>
              <a:rPr lang="es-ES" altLang="es-PE" sz="2000" dirty="0">
                <a:solidFill>
                  <a:srgbClr val="000000"/>
                </a:solidFill>
              </a:rPr>
              <a:t> representan el numero de átomos gramos de estos elementos por peso unitario de la MEC.</a:t>
            </a:r>
          </a:p>
          <a:p>
            <a:pPr algn="just" eaLnBrk="1" hangingPunct="1">
              <a:spcBef>
                <a:spcPct val="50000"/>
              </a:spcBef>
            </a:pPr>
            <a:r>
              <a:rPr lang="es-ES" altLang="es-PE" sz="2000" dirty="0">
                <a:solidFill>
                  <a:srgbClr val="000000"/>
                </a:solidFill>
              </a:rPr>
              <a:t>O</a:t>
            </a:r>
            <a:r>
              <a:rPr lang="es-ES" altLang="es-PE" sz="2000" baseline="-25000" dirty="0">
                <a:solidFill>
                  <a:srgbClr val="000000"/>
                </a:solidFill>
              </a:rPr>
              <a:t>0</a:t>
            </a:r>
            <a:r>
              <a:rPr lang="es-ES" altLang="es-PE" sz="2000" dirty="0">
                <a:solidFill>
                  <a:srgbClr val="000000"/>
                </a:solidFill>
              </a:rPr>
              <a:t> es corregido con la cantidad combinada con elementos metálicos para formar productos sólidos, tales como: </a:t>
            </a:r>
            <a:r>
              <a:rPr lang="es-ES" altLang="es-PE" sz="2000" dirty="0" err="1">
                <a:solidFill>
                  <a:srgbClr val="000000"/>
                </a:solidFill>
              </a:rPr>
              <a:t>CaO</a:t>
            </a:r>
            <a:r>
              <a:rPr lang="es-ES" altLang="es-PE" sz="2000" dirty="0">
                <a:solidFill>
                  <a:srgbClr val="000000"/>
                </a:solidFill>
              </a:rPr>
              <a:t> y Na</a:t>
            </a:r>
            <a:r>
              <a:rPr lang="es-ES" altLang="es-PE" sz="2000" baseline="-25000" dirty="0">
                <a:solidFill>
                  <a:srgbClr val="000000"/>
                </a:solidFill>
              </a:rPr>
              <a:t>2</a:t>
            </a:r>
            <a:r>
              <a:rPr lang="es-ES" altLang="es-PE" sz="2000" dirty="0">
                <a:solidFill>
                  <a:srgbClr val="000000"/>
                </a:solidFill>
              </a:rPr>
              <a:t>O, cuando tales elementos estén presentes.</a:t>
            </a:r>
          </a:p>
        </p:txBody>
      </p:sp>
      <p:sp>
        <p:nvSpPr>
          <p:cNvPr id="15" name="Título 1">
            <a:extLst>
              <a:ext uri="{FF2B5EF4-FFF2-40B4-BE49-F238E27FC236}">
                <a16:creationId xmlns:a16="http://schemas.microsoft.com/office/drawing/2014/main" id="{1045D63F-B224-40BF-A50F-F3B4B1F2F03D}"/>
              </a:ext>
            </a:extLst>
          </p:cNvPr>
          <p:cNvSpPr txBox="1">
            <a:spLocks/>
          </p:cNvSpPr>
          <p:nvPr/>
        </p:nvSpPr>
        <p:spPr>
          <a:xfrm>
            <a:off x="732029" y="415827"/>
            <a:ext cx="10799380" cy="63361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None/>
              <a:tabLst>
                <a:tab pos="0" algn="l"/>
              </a:tabLst>
            </a:pPr>
            <a:r>
              <a:rPr lang="es-ES" sz="3600" dirty="0">
                <a:solidFill>
                  <a:schemeClr val="accent3">
                    <a:lumMod val="75000"/>
                  </a:schemeClr>
                </a:solidFill>
              </a:rPr>
              <a:t>3.1. EXPLOSIVOS Y ACCESORIOS</a:t>
            </a:r>
            <a:endParaRPr lang="es-PE" sz="3600" dirty="0">
              <a:solidFill>
                <a:schemeClr val="accent3">
                  <a:lumMod val="75000"/>
                </a:schemeClr>
              </a:solidFill>
            </a:endParaRPr>
          </a:p>
        </p:txBody>
      </p:sp>
      <p:sp>
        <p:nvSpPr>
          <p:cNvPr id="10" name="CuadroTexto 9">
            <a:extLst>
              <a:ext uri="{FF2B5EF4-FFF2-40B4-BE49-F238E27FC236}">
                <a16:creationId xmlns:a16="http://schemas.microsoft.com/office/drawing/2014/main" id="{6AD0B2A5-4185-4ACD-951B-B02A37FA32F0}"/>
              </a:ext>
            </a:extLst>
          </p:cNvPr>
          <p:cNvSpPr txBox="1"/>
          <p:nvPr/>
        </p:nvSpPr>
        <p:spPr>
          <a:xfrm>
            <a:off x="1251675" y="916190"/>
            <a:ext cx="6093372" cy="369332"/>
          </a:xfrm>
          <a:prstGeom prst="rect">
            <a:avLst/>
          </a:prstGeom>
          <a:noFill/>
        </p:spPr>
        <p:txBody>
          <a:bodyPr wrap="square">
            <a:spAutoFit/>
          </a:bodyPr>
          <a:lstStyle/>
          <a:p>
            <a:r>
              <a:rPr lang="es-PE" b="1" dirty="0">
                <a:solidFill>
                  <a:schemeClr val="accent3">
                    <a:lumMod val="75000"/>
                  </a:schemeClr>
                </a:solidFill>
              </a:rPr>
              <a:t>4. Balance de Oxigeno de las MEC</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a:extLst>
              <a:ext uri="{FF2B5EF4-FFF2-40B4-BE49-F238E27FC236}">
                <a16:creationId xmlns:a16="http://schemas.microsoft.com/office/drawing/2014/main" id="{8C40C205-0C18-49E4-92BC-4AE65002369B}"/>
              </a:ext>
            </a:extLst>
          </p:cNvPr>
          <p:cNvGraphicFramePr>
            <a:graphicFrameLocks noGrp="1" noChangeAspect="1"/>
          </p:cNvGraphicFramePr>
          <p:nvPr>
            <p:ph/>
          </p:nvPr>
        </p:nvGraphicFramePr>
        <p:xfrm>
          <a:off x="3581400" y="2280258"/>
          <a:ext cx="3970337" cy="1020762"/>
        </p:xfrm>
        <a:graphic>
          <a:graphicData uri="http://schemas.openxmlformats.org/presentationml/2006/ole">
            <mc:AlternateContent xmlns:mc="http://schemas.openxmlformats.org/markup-compatibility/2006">
              <mc:Choice xmlns:v="urn:schemas-microsoft-com:vml" Requires="v">
                <p:oleObj name="Ecuación" r:id="rId2" imgW="888840" imgH="228600" progId="Equation.3">
                  <p:embed/>
                </p:oleObj>
              </mc:Choice>
              <mc:Fallback>
                <p:oleObj name="Ecuación" r:id="rId2" imgW="888840" imgH="228600" progId="Equation.3">
                  <p:embed/>
                  <p:pic>
                    <p:nvPicPr>
                      <p:cNvPr id="5122" name="Object 2">
                        <a:extLst>
                          <a:ext uri="{FF2B5EF4-FFF2-40B4-BE49-F238E27FC236}">
                            <a16:creationId xmlns:a16="http://schemas.microsoft.com/office/drawing/2014/main" id="{8C40C205-0C18-49E4-92BC-4AE650023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280258"/>
                        <a:ext cx="3970337" cy="1020762"/>
                      </a:xfrm>
                      <a:prstGeom prst="rect">
                        <a:avLst/>
                      </a:prstGeom>
                      <a:noFill/>
                      <a:ln>
                        <a:solidFill>
                          <a:srgbClr val="00B050"/>
                        </a:solidFill>
                      </a:ln>
                      <a:effectLst/>
                    </p:spPr>
                  </p:pic>
                </p:oleObj>
              </mc:Fallback>
            </mc:AlternateContent>
          </a:graphicData>
        </a:graphic>
      </p:graphicFrame>
      <p:sp>
        <p:nvSpPr>
          <p:cNvPr id="2" name="Marcador de fecha 1">
            <a:extLst>
              <a:ext uri="{FF2B5EF4-FFF2-40B4-BE49-F238E27FC236}">
                <a16:creationId xmlns:a16="http://schemas.microsoft.com/office/drawing/2014/main" id="{84AB1709-E5F2-4068-80CB-46F0F3A55AEA}"/>
              </a:ext>
            </a:extLst>
          </p:cNvPr>
          <p:cNvSpPr>
            <a:spLocks noGrp="1"/>
          </p:cNvSpPr>
          <p:nvPr>
            <p:ph type="dt" sz="half" idx="10"/>
          </p:nvPr>
        </p:nvSpPr>
        <p:spPr/>
        <p:txBody>
          <a:bodyPr/>
          <a:lstStyle/>
          <a:p>
            <a:pPr>
              <a:defRPr/>
            </a:pPr>
            <a:fld id="{5EFD046F-B891-41E8-AD49-58D542112432}" type="datetime1">
              <a:rPr lang="es-PE" smtClean="0"/>
              <a:t>8/11/2023</a:t>
            </a:fld>
            <a:endParaRPr lang="en-US"/>
          </a:p>
        </p:txBody>
      </p:sp>
      <p:sp>
        <p:nvSpPr>
          <p:cNvPr id="5123" name="4 Marcador de número de diapositiva">
            <a:extLst>
              <a:ext uri="{FF2B5EF4-FFF2-40B4-BE49-F238E27FC236}">
                <a16:creationId xmlns:a16="http://schemas.microsoft.com/office/drawing/2014/main" id="{914EAEAD-987B-4257-BA0E-BC94995C2EA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168CB408-1252-45C0-8A62-9DDE785F48C3}" type="slidenum">
              <a:rPr lang="en-US" altLang="es-PE" sz="1400">
                <a:solidFill>
                  <a:schemeClr val="bg1"/>
                </a:solidFill>
                <a:latin typeface="Times New Roman" panose="02020603050405020304" pitchFamily="18" charset="0"/>
              </a:rPr>
              <a:pPr eaLnBrk="1" hangingPunct="1"/>
              <a:t>25</a:t>
            </a:fld>
            <a:endParaRPr lang="en-US" altLang="es-PE" sz="1400">
              <a:solidFill>
                <a:schemeClr val="bg1"/>
              </a:solidFill>
              <a:latin typeface="Times New Roman" panose="02020603050405020304" pitchFamily="18" charset="0"/>
            </a:endParaRPr>
          </a:p>
        </p:txBody>
      </p:sp>
      <p:sp>
        <p:nvSpPr>
          <p:cNvPr id="5124" name="Text Box 3">
            <a:extLst>
              <a:ext uri="{FF2B5EF4-FFF2-40B4-BE49-F238E27FC236}">
                <a16:creationId xmlns:a16="http://schemas.microsoft.com/office/drawing/2014/main" id="{D7B32FB5-5EC2-4204-A5E6-2919B13E8C0E}"/>
              </a:ext>
            </a:extLst>
          </p:cNvPr>
          <p:cNvSpPr txBox="1">
            <a:spLocks noChangeArrowheads="1"/>
          </p:cNvSpPr>
          <p:nvPr/>
        </p:nvSpPr>
        <p:spPr bwMode="auto">
          <a:xfrm>
            <a:off x="1450975" y="1525230"/>
            <a:ext cx="99790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eaLnBrk="1" hangingPunct="1">
              <a:spcBef>
                <a:spcPct val="50000"/>
              </a:spcBef>
            </a:pPr>
            <a:r>
              <a:rPr lang="es-ES" altLang="es-PE" sz="2000" dirty="0">
                <a:solidFill>
                  <a:srgbClr val="000000"/>
                </a:solidFill>
              </a:rPr>
              <a:t>El calor de explosión, es el que se obtiene en el estado de explosión. Este puede ser calculado usando la siguiente expresión matemática:</a:t>
            </a:r>
          </a:p>
        </p:txBody>
      </p:sp>
      <p:sp>
        <p:nvSpPr>
          <p:cNvPr id="5125" name="Text Box 4">
            <a:extLst>
              <a:ext uri="{FF2B5EF4-FFF2-40B4-BE49-F238E27FC236}">
                <a16:creationId xmlns:a16="http://schemas.microsoft.com/office/drawing/2014/main" id="{0C417BBF-DE2B-44C8-AD00-35C82B10C431}"/>
              </a:ext>
            </a:extLst>
          </p:cNvPr>
          <p:cNvSpPr txBox="1">
            <a:spLocks noChangeArrowheads="1"/>
          </p:cNvSpPr>
          <p:nvPr/>
        </p:nvSpPr>
        <p:spPr bwMode="auto">
          <a:xfrm>
            <a:off x="1858168" y="3701555"/>
            <a:ext cx="741680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pPr>
            <a:r>
              <a:rPr lang="es-ES" altLang="es-PE" b="1" dirty="0">
                <a:solidFill>
                  <a:srgbClr val="000000"/>
                </a:solidFill>
              </a:rPr>
              <a:t>Donde:</a:t>
            </a:r>
          </a:p>
          <a:p>
            <a:pPr eaLnBrk="1" hangingPunct="1">
              <a:spcBef>
                <a:spcPct val="50000"/>
              </a:spcBef>
            </a:pPr>
            <a:r>
              <a:rPr lang="es-ES" altLang="es-PE" sz="2000" dirty="0">
                <a:solidFill>
                  <a:srgbClr val="000000"/>
                </a:solidFill>
              </a:rPr>
              <a:t>Q</a:t>
            </a:r>
            <a:r>
              <a:rPr lang="es-ES" altLang="es-PE" sz="2000" baseline="-25000" dirty="0">
                <a:solidFill>
                  <a:srgbClr val="000000"/>
                </a:solidFill>
              </a:rPr>
              <a:t>3</a:t>
            </a:r>
            <a:r>
              <a:rPr lang="es-ES" altLang="es-PE" sz="2000" dirty="0">
                <a:solidFill>
                  <a:srgbClr val="000000"/>
                </a:solidFill>
              </a:rPr>
              <a:t> = Calor de explosión en Kcal/Kg.</a:t>
            </a:r>
          </a:p>
          <a:p>
            <a:pPr eaLnBrk="1" hangingPunct="1">
              <a:spcBef>
                <a:spcPct val="50000"/>
              </a:spcBef>
            </a:pPr>
            <a:r>
              <a:rPr lang="es-ES" altLang="es-PE" sz="2000" dirty="0">
                <a:solidFill>
                  <a:srgbClr val="000000"/>
                </a:solidFill>
              </a:rPr>
              <a:t>H</a:t>
            </a:r>
            <a:r>
              <a:rPr lang="es-ES" altLang="es-PE" sz="2000" baseline="-25000" dirty="0">
                <a:solidFill>
                  <a:srgbClr val="000000"/>
                </a:solidFill>
              </a:rPr>
              <a:t>P</a:t>
            </a:r>
            <a:r>
              <a:rPr lang="es-ES" altLang="es-PE" sz="2000" dirty="0">
                <a:solidFill>
                  <a:srgbClr val="000000"/>
                </a:solidFill>
              </a:rPr>
              <a:t> = Calor de formación de los productos</a:t>
            </a:r>
          </a:p>
          <a:p>
            <a:pPr eaLnBrk="1" hangingPunct="1">
              <a:spcBef>
                <a:spcPct val="50000"/>
              </a:spcBef>
            </a:pPr>
            <a:r>
              <a:rPr lang="es-ES" altLang="es-PE" sz="2000" dirty="0">
                <a:solidFill>
                  <a:srgbClr val="000000"/>
                </a:solidFill>
              </a:rPr>
              <a:t>H</a:t>
            </a:r>
            <a:r>
              <a:rPr lang="es-ES" altLang="es-PE" sz="2000" baseline="-25000" dirty="0">
                <a:solidFill>
                  <a:srgbClr val="000000"/>
                </a:solidFill>
              </a:rPr>
              <a:t>R</a:t>
            </a:r>
            <a:r>
              <a:rPr lang="es-ES" altLang="es-PE" sz="2000" dirty="0">
                <a:solidFill>
                  <a:srgbClr val="000000"/>
                </a:solidFill>
              </a:rPr>
              <a:t> = Calor de formación de los reactantes.</a:t>
            </a:r>
          </a:p>
        </p:txBody>
      </p:sp>
      <p:sp>
        <p:nvSpPr>
          <p:cNvPr id="11" name="Título 1">
            <a:extLst>
              <a:ext uri="{FF2B5EF4-FFF2-40B4-BE49-F238E27FC236}">
                <a16:creationId xmlns:a16="http://schemas.microsoft.com/office/drawing/2014/main" id="{59DF1951-648A-4887-8907-17953273A7EE}"/>
              </a:ext>
            </a:extLst>
          </p:cNvPr>
          <p:cNvSpPr txBox="1">
            <a:spLocks/>
          </p:cNvSpPr>
          <p:nvPr/>
        </p:nvSpPr>
        <p:spPr>
          <a:xfrm>
            <a:off x="732029" y="415827"/>
            <a:ext cx="10799380" cy="63361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None/>
              <a:tabLst>
                <a:tab pos="0" algn="l"/>
              </a:tabLst>
            </a:pPr>
            <a:r>
              <a:rPr lang="es-ES" sz="3600" dirty="0">
                <a:solidFill>
                  <a:schemeClr val="accent3">
                    <a:lumMod val="75000"/>
                  </a:schemeClr>
                </a:solidFill>
              </a:rPr>
              <a:t>3.1. EXPLOSIVOS Y ACCESORIOS</a:t>
            </a:r>
            <a:endParaRPr lang="es-PE" sz="3600" dirty="0">
              <a:solidFill>
                <a:schemeClr val="accent3">
                  <a:lumMod val="75000"/>
                </a:schemeClr>
              </a:solidFill>
            </a:endParaRPr>
          </a:p>
        </p:txBody>
      </p:sp>
      <p:sp>
        <p:nvSpPr>
          <p:cNvPr id="12" name="CuadroTexto 11">
            <a:extLst>
              <a:ext uri="{FF2B5EF4-FFF2-40B4-BE49-F238E27FC236}">
                <a16:creationId xmlns:a16="http://schemas.microsoft.com/office/drawing/2014/main" id="{B520B56D-0BD9-490E-ACCA-F33A076E5D37}"/>
              </a:ext>
            </a:extLst>
          </p:cNvPr>
          <p:cNvSpPr txBox="1"/>
          <p:nvPr/>
        </p:nvSpPr>
        <p:spPr>
          <a:xfrm>
            <a:off x="1251678" y="1065043"/>
            <a:ext cx="6093372" cy="369332"/>
          </a:xfrm>
          <a:prstGeom prst="rect">
            <a:avLst/>
          </a:prstGeom>
          <a:noFill/>
        </p:spPr>
        <p:txBody>
          <a:bodyPr wrap="square">
            <a:spAutoFit/>
          </a:bodyPr>
          <a:lstStyle/>
          <a:p>
            <a:r>
              <a:rPr lang="es-PE" b="1" dirty="0">
                <a:solidFill>
                  <a:schemeClr val="accent3">
                    <a:lumMod val="75000"/>
                  </a:schemeClr>
                </a:solidFill>
              </a:rPr>
              <a:t>5. Calor de Explosión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C5B65A7-3076-43D6-BDB2-8DBB29D25F17}"/>
              </a:ext>
            </a:extLst>
          </p:cNvPr>
          <p:cNvSpPr>
            <a:spLocks noGrp="1"/>
          </p:cNvSpPr>
          <p:nvPr>
            <p:ph type="dt" sz="half" idx="10"/>
          </p:nvPr>
        </p:nvSpPr>
        <p:spPr/>
        <p:txBody>
          <a:bodyPr/>
          <a:lstStyle/>
          <a:p>
            <a:fld id="{88152C85-5B06-40DA-B730-8BE28DD23864}" type="datetime1">
              <a:rPr lang="es-PE" smtClean="0"/>
              <a:t>8/11/2023</a:t>
            </a:fld>
            <a:endParaRPr lang="es-PE"/>
          </a:p>
        </p:txBody>
      </p:sp>
      <p:sp>
        <p:nvSpPr>
          <p:cNvPr id="11268" name="6 Marcador de número de diapositiva">
            <a:extLst>
              <a:ext uri="{FF2B5EF4-FFF2-40B4-BE49-F238E27FC236}">
                <a16:creationId xmlns:a16="http://schemas.microsoft.com/office/drawing/2014/main" id="{34200309-B872-4B43-99EF-8C716225D2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56D8F192-4FF7-40CB-BD32-B243AE90F3BF}" type="slidenum">
              <a:rPr lang="en-US" altLang="es-PE" sz="1400">
                <a:solidFill>
                  <a:schemeClr val="accent3">
                    <a:lumMod val="75000"/>
                  </a:schemeClr>
                </a:solidFill>
                <a:latin typeface="Times New Roman" panose="02020603050405020304" pitchFamily="18" charset="0"/>
              </a:rPr>
              <a:pPr eaLnBrk="1" hangingPunct="1"/>
              <a:t>26</a:t>
            </a:fld>
            <a:endParaRPr lang="en-US" altLang="es-PE" sz="1400">
              <a:solidFill>
                <a:schemeClr val="accent3">
                  <a:lumMod val="75000"/>
                </a:schemeClr>
              </a:solidFill>
              <a:latin typeface="Times New Roman" panose="02020603050405020304" pitchFamily="18" charset="0"/>
            </a:endParaRPr>
          </a:p>
        </p:txBody>
      </p:sp>
      <p:sp>
        <p:nvSpPr>
          <p:cNvPr id="9" name="Título 1">
            <a:extLst>
              <a:ext uri="{FF2B5EF4-FFF2-40B4-BE49-F238E27FC236}">
                <a16:creationId xmlns:a16="http://schemas.microsoft.com/office/drawing/2014/main" id="{1E2D3ADA-2ED8-43FE-89F6-663EFA0F4AA0}"/>
              </a:ext>
            </a:extLst>
          </p:cNvPr>
          <p:cNvSpPr>
            <a:spLocks noGrp="1"/>
          </p:cNvSpPr>
          <p:nvPr>
            <p:ph type="title"/>
          </p:nvPr>
        </p:nvSpPr>
        <p:spPr>
          <a:xfrm>
            <a:off x="696310" y="55085"/>
            <a:ext cx="10799380" cy="633615"/>
          </a:xfrm>
        </p:spPr>
        <p:txBody>
          <a:bodyPr>
            <a:normAutofit/>
          </a:bodyPr>
          <a:lstStyle/>
          <a:p>
            <a:pPr algn="ctr">
              <a:tabLst>
                <a:tab pos="0" algn="l"/>
              </a:tabLst>
            </a:pPr>
            <a:r>
              <a:rPr lang="es-ES" sz="3600" dirty="0">
                <a:solidFill>
                  <a:schemeClr val="accent3">
                    <a:lumMod val="75000"/>
                  </a:schemeClr>
                </a:solidFill>
              </a:rPr>
              <a:t>3.1. EXPLOSIVOS Y ACCESORIOS</a:t>
            </a:r>
            <a:endParaRPr lang="es-PE" sz="3600" dirty="0">
              <a:solidFill>
                <a:schemeClr val="accent3">
                  <a:lumMod val="75000"/>
                </a:schemeClr>
              </a:solidFill>
            </a:endParaRPr>
          </a:p>
        </p:txBody>
      </p:sp>
      <p:sp>
        <p:nvSpPr>
          <p:cNvPr id="10" name="CuadroTexto 9">
            <a:extLst>
              <a:ext uri="{FF2B5EF4-FFF2-40B4-BE49-F238E27FC236}">
                <a16:creationId xmlns:a16="http://schemas.microsoft.com/office/drawing/2014/main" id="{C17F37EB-1907-4FCC-9A86-12C09B79220E}"/>
              </a:ext>
            </a:extLst>
          </p:cNvPr>
          <p:cNvSpPr txBox="1"/>
          <p:nvPr/>
        </p:nvSpPr>
        <p:spPr>
          <a:xfrm>
            <a:off x="1179469" y="679283"/>
            <a:ext cx="6093372" cy="369332"/>
          </a:xfrm>
          <a:prstGeom prst="rect">
            <a:avLst/>
          </a:prstGeom>
          <a:noFill/>
        </p:spPr>
        <p:txBody>
          <a:bodyPr wrap="square">
            <a:spAutoFit/>
          </a:bodyPr>
          <a:lstStyle/>
          <a:p>
            <a:r>
              <a:rPr lang="es-PE" b="1" dirty="0">
                <a:solidFill>
                  <a:schemeClr val="accent3">
                    <a:lumMod val="75000"/>
                  </a:schemeClr>
                </a:solidFill>
              </a:rPr>
              <a:t>5. MEC DE LA ÚLTIMA GENERACIÓN</a:t>
            </a:r>
          </a:p>
        </p:txBody>
      </p:sp>
      <p:sp>
        <p:nvSpPr>
          <p:cNvPr id="17" name="CuadroTexto 16">
            <a:extLst>
              <a:ext uri="{FF2B5EF4-FFF2-40B4-BE49-F238E27FC236}">
                <a16:creationId xmlns:a16="http://schemas.microsoft.com/office/drawing/2014/main" id="{8F9B73DB-4BC3-42A6-8214-B8163FAADA9B}"/>
              </a:ext>
            </a:extLst>
          </p:cNvPr>
          <p:cNvSpPr txBox="1"/>
          <p:nvPr/>
        </p:nvSpPr>
        <p:spPr>
          <a:xfrm>
            <a:off x="1251678" y="1322315"/>
            <a:ext cx="1901425" cy="369332"/>
          </a:xfrm>
          <a:prstGeom prst="rect">
            <a:avLst/>
          </a:prstGeom>
          <a:noFill/>
        </p:spPr>
        <p:txBody>
          <a:bodyPr wrap="square">
            <a:spAutoFit/>
          </a:bodyPr>
          <a:lstStyle/>
          <a:p>
            <a:r>
              <a:rPr lang="es-PE" dirty="0">
                <a:solidFill>
                  <a:schemeClr val="accent3">
                    <a:lumMod val="75000"/>
                  </a:schemeClr>
                </a:solidFill>
              </a:rPr>
              <a:t>ANFO pesado.</a:t>
            </a:r>
          </a:p>
        </p:txBody>
      </p:sp>
      <p:sp>
        <p:nvSpPr>
          <p:cNvPr id="19" name="CuadroTexto 18">
            <a:extLst>
              <a:ext uri="{FF2B5EF4-FFF2-40B4-BE49-F238E27FC236}">
                <a16:creationId xmlns:a16="http://schemas.microsoft.com/office/drawing/2014/main" id="{96AC1C8D-43D7-4458-8083-906405F578F1}"/>
              </a:ext>
            </a:extLst>
          </p:cNvPr>
          <p:cNvSpPr txBox="1"/>
          <p:nvPr/>
        </p:nvSpPr>
        <p:spPr>
          <a:xfrm>
            <a:off x="1012935" y="1777863"/>
            <a:ext cx="3653658" cy="3139321"/>
          </a:xfrm>
          <a:prstGeom prst="rect">
            <a:avLst/>
          </a:prstGeom>
          <a:noFill/>
        </p:spPr>
        <p:txBody>
          <a:bodyPr wrap="square">
            <a:spAutoFit/>
          </a:bodyPr>
          <a:lstStyle/>
          <a:p>
            <a:pPr algn="just"/>
            <a:r>
              <a:rPr lang="es-PE" dirty="0"/>
              <a:t>El AN/FO pesado puede ser definido como un explosivo de la nueva generación, y que esta compuesto por una mezcla de emulsión y AN/FO. </a:t>
            </a:r>
          </a:p>
          <a:p>
            <a:pPr algn="just"/>
            <a:endParaRPr lang="es-PE" dirty="0"/>
          </a:p>
          <a:p>
            <a:pPr algn="just"/>
            <a:r>
              <a:rPr lang="es-PE" dirty="0"/>
              <a:t>Aprovechando los intersticios vacíos de los </a:t>
            </a:r>
            <a:r>
              <a:rPr lang="es-PE" dirty="0" err="1"/>
              <a:t>prills</a:t>
            </a:r>
            <a:r>
              <a:rPr lang="es-PE" dirty="0"/>
              <a:t> del NO3NH4 del AN/FO. Dichos intersticios son rellenados con una emulsión matriz resultando el AN/FO pesado.</a:t>
            </a:r>
          </a:p>
        </p:txBody>
      </p:sp>
      <p:pic>
        <p:nvPicPr>
          <p:cNvPr id="13" name="Imagen 12">
            <a:extLst>
              <a:ext uri="{FF2B5EF4-FFF2-40B4-BE49-F238E27FC236}">
                <a16:creationId xmlns:a16="http://schemas.microsoft.com/office/drawing/2014/main" id="{66787AC1-2DE1-4B52-B610-E6CC25FD9A09}"/>
              </a:ext>
            </a:extLst>
          </p:cNvPr>
          <p:cNvPicPr>
            <a:picLocks noChangeAspect="1"/>
          </p:cNvPicPr>
          <p:nvPr/>
        </p:nvPicPr>
        <p:blipFill>
          <a:blip r:embed="rId2"/>
          <a:stretch>
            <a:fillRect/>
          </a:stretch>
        </p:blipFill>
        <p:spPr>
          <a:xfrm>
            <a:off x="1044964" y="4850905"/>
            <a:ext cx="3181191" cy="1572219"/>
          </a:xfrm>
          <a:prstGeom prst="rect">
            <a:avLst/>
          </a:prstGeom>
        </p:spPr>
      </p:pic>
      <p:sp>
        <p:nvSpPr>
          <p:cNvPr id="23" name="CuadroTexto 22">
            <a:extLst>
              <a:ext uri="{FF2B5EF4-FFF2-40B4-BE49-F238E27FC236}">
                <a16:creationId xmlns:a16="http://schemas.microsoft.com/office/drawing/2014/main" id="{198E4DB2-A12B-468B-AC75-B1CE6E875AD3}"/>
              </a:ext>
            </a:extLst>
          </p:cNvPr>
          <p:cNvSpPr txBox="1"/>
          <p:nvPr/>
        </p:nvSpPr>
        <p:spPr>
          <a:xfrm>
            <a:off x="7525409" y="1506981"/>
            <a:ext cx="1525561" cy="369332"/>
          </a:xfrm>
          <a:prstGeom prst="rect">
            <a:avLst/>
          </a:prstGeom>
          <a:noFill/>
        </p:spPr>
        <p:txBody>
          <a:bodyPr wrap="square">
            <a:spAutoFit/>
          </a:bodyPr>
          <a:lstStyle/>
          <a:p>
            <a:r>
              <a:rPr lang="es-PE" b="1" dirty="0">
                <a:solidFill>
                  <a:schemeClr val="accent3">
                    <a:lumMod val="75000"/>
                  </a:schemeClr>
                </a:solidFill>
              </a:rPr>
              <a:t>EMULSION </a:t>
            </a:r>
          </a:p>
        </p:txBody>
      </p:sp>
      <p:pic>
        <p:nvPicPr>
          <p:cNvPr id="16" name="Imagen 15">
            <a:extLst>
              <a:ext uri="{FF2B5EF4-FFF2-40B4-BE49-F238E27FC236}">
                <a16:creationId xmlns:a16="http://schemas.microsoft.com/office/drawing/2014/main" id="{7748B657-2C10-4925-868E-D3E41A2DFDFD}"/>
              </a:ext>
            </a:extLst>
          </p:cNvPr>
          <p:cNvPicPr>
            <a:picLocks noChangeAspect="1"/>
          </p:cNvPicPr>
          <p:nvPr/>
        </p:nvPicPr>
        <p:blipFill>
          <a:blip r:embed="rId3"/>
          <a:stretch>
            <a:fillRect/>
          </a:stretch>
        </p:blipFill>
        <p:spPr>
          <a:xfrm>
            <a:off x="4793215" y="1936409"/>
            <a:ext cx="6904799" cy="4232892"/>
          </a:xfrm>
          <a:prstGeom prst="rect">
            <a:avLst/>
          </a:prstGeom>
        </p:spPr>
      </p:pic>
    </p:spTree>
    <p:extLst>
      <p:ext uri="{BB962C8B-B14F-4D97-AF65-F5344CB8AC3E}">
        <p14:creationId xmlns:p14="http://schemas.microsoft.com/office/powerpoint/2010/main" val="2239360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C5B65A7-3076-43D6-BDB2-8DBB29D25F17}"/>
              </a:ext>
            </a:extLst>
          </p:cNvPr>
          <p:cNvSpPr>
            <a:spLocks noGrp="1"/>
          </p:cNvSpPr>
          <p:nvPr>
            <p:ph type="dt" sz="half" idx="10"/>
          </p:nvPr>
        </p:nvSpPr>
        <p:spPr/>
        <p:txBody>
          <a:bodyPr/>
          <a:lstStyle/>
          <a:p>
            <a:fld id="{88152C85-5B06-40DA-B730-8BE28DD23864}" type="datetime1">
              <a:rPr lang="es-PE" smtClean="0"/>
              <a:t>8/11/2023</a:t>
            </a:fld>
            <a:endParaRPr lang="es-PE"/>
          </a:p>
        </p:txBody>
      </p:sp>
      <p:sp>
        <p:nvSpPr>
          <p:cNvPr id="11268" name="6 Marcador de número de diapositiva">
            <a:extLst>
              <a:ext uri="{FF2B5EF4-FFF2-40B4-BE49-F238E27FC236}">
                <a16:creationId xmlns:a16="http://schemas.microsoft.com/office/drawing/2014/main" id="{34200309-B872-4B43-99EF-8C716225D2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56D8F192-4FF7-40CB-BD32-B243AE90F3BF}" type="slidenum">
              <a:rPr lang="en-US" altLang="es-PE" sz="1400">
                <a:solidFill>
                  <a:schemeClr val="accent3">
                    <a:lumMod val="75000"/>
                  </a:schemeClr>
                </a:solidFill>
                <a:latin typeface="Times New Roman" panose="02020603050405020304" pitchFamily="18" charset="0"/>
              </a:rPr>
              <a:pPr eaLnBrk="1" hangingPunct="1"/>
              <a:t>27</a:t>
            </a:fld>
            <a:endParaRPr lang="en-US" altLang="es-PE" sz="1400">
              <a:solidFill>
                <a:schemeClr val="accent3">
                  <a:lumMod val="75000"/>
                </a:schemeClr>
              </a:solidFill>
              <a:latin typeface="Times New Roman" panose="02020603050405020304" pitchFamily="18" charset="0"/>
            </a:endParaRPr>
          </a:p>
        </p:txBody>
      </p:sp>
      <p:sp>
        <p:nvSpPr>
          <p:cNvPr id="9" name="Título 1">
            <a:extLst>
              <a:ext uri="{FF2B5EF4-FFF2-40B4-BE49-F238E27FC236}">
                <a16:creationId xmlns:a16="http://schemas.microsoft.com/office/drawing/2014/main" id="{1E2D3ADA-2ED8-43FE-89F6-663EFA0F4AA0}"/>
              </a:ext>
            </a:extLst>
          </p:cNvPr>
          <p:cNvSpPr>
            <a:spLocks noGrp="1"/>
          </p:cNvSpPr>
          <p:nvPr>
            <p:ph type="title"/>
          </p:nvPr>
        </p:nvSpPr>
        <p:spPr>
          <a:xfrm>
            <a:off x="696310" y="55085"/>
            <a:ext cx="10799380" cy="633615"/>
          </a:xfrm>
        </p:spPr>
        <p:txBody>
          <a:bodyPr>
            <a:normAutofit/>
          </a:bodyPr>
          <a:lstStyle/>
          <a:p>
            <a:pPr algn="ctr">
              <a:tabLst>
                <a:tab pos="0" algn="l"/>
              </a:tabLst>
            </a:pPr>
            <a:r>
              <a:rPr lang="es-ES" sz="3600" dirty="0">
                <a:solidFill>
                  <a:schemeClr val="accent3">
                    <a:lumMod val="75000"/>
                  </a:schemeClr>
                </a:solidFill>
              </a:rPr>
              <a:t>3.1. EXPLOSIVOS Y ACCESORIOS</a:t>
            </a:r>
            <a:endParaRPr lang="es-PE" sz="3600" dirty="0">
              <a:solidFill>
                <a:schemeClr val="accent3">
                  <a:lumMod val="75000"/>
                </a:schemeClr>
              </a:solidFill>
            </a:endParaRPr>
          </a:p>
        </p:txBody>
      </p:sp>
      <p:sp>
        <p:nvSpPr>
          <p:cNvPr id="10" name="CuadroTexto 9">
            <a:extLst>
              <a:ext uri="{FF2B5EF4-FFF2-40B4-BE49-F238E27FC236}">
                <a16:creationId xmlns:a16="http://schemas.microsoft.com/office/drawing/2014/main" id="{C17F37EB-1907-4FCC-9A86-12C09B79220E}"/>
              </a:ext>
            </a:extLst>
          </p:cNvPr>
          <p:cNvSpPr txBox="1"/>
          <p:nvPr/>
        </p:nvSpPr>
        <p:spPr>
          <a:xfrm>
            <a:off x="1008746" y="560639"/>
            <a:ext cx="6093372" cy="369332"/>
          </a:xfrm>
          <a:prstGeom prst="rect">
            <a:avLst/>
          </a:prstGeom>
          <a:noFill/>
        </p:spPr>
        <p:txBody>
          <a:bodyPr wrap="square">
            <a:spAutoFit/>
          </a:bodyPr>
          <a:lstStyle/>
          <a:p>
            <a:r>
              <a:rPr lang="es-PE" b="1" dirty="0">
                <a:solidFill>
                  <a:schemeClr val="accent3">
                    <a:lumMod val="75000"/>
                  </a:schemeClr>
                </a:solidFill>
              </a:rPr>
              <a:t>3. MEC DE LA ÚLTIMA GENERACIÓN</a:t>
            </a:r>
          </a:p>
        </p:txBody>
      </p:sp>
      <p:sp>
        <p:nvSpPr>
          <p:cNvPr id="17" name="CuadroTexto 16">
            <a:extLst>
              <a:ext uri="{FF2B5EF4-FFF2-40B4-BE49-F238E27FC236}">
                <a16:creationId xmlns:a16="http://schemas.microsoft.com/office/drawing/2014/main" id="{8F9B73DB-4BC3-42A6-8214-B8163FAADA9B}"/>
              </a:ext>
            </a:extLst>
          </p:cNvPr>
          <p:cNvSpPr txBox="1"/>
          <p:nvPr/>
        </p:nvSpPr>
        <p:spPr>
          <a:xfrm>
            <a:off x="1251678" y="1322315"/>
            <a:ext cx="1901425" cy="369332"/>
          </a:xfrm>
          <a:prstGeom prst="rect">
            <a:avLst/>
          </a:prstGeom>
          <a:noFill/>
        </p:spPr>
        <p:txBody>
          <a:bodyPr wrap="square">
            <a:spAutoFit/>
          </a:bodyPr>
          <a:lstStyle/>
          <a:p>
            <a:r>
              <a:rPr lang="es-PE" dirty="0">
                <a:solidFill>
                  <a:schemeClr val="accent3">
                    <a:lumMod val="75000"/>
                  </a:schemeClr>
                </a:solidFill>
              </a:rPr>
              <a:t>Plasma</a:t>
            </a:r>
          </a:p>
        </p:txBody>
      </p:sp>
      <p:sp>
        <p:nvSpPr>
          <p:cNvPr id="12" name="CuadroTexto 11">
            <a:extLst>
              <a:ext uri="{FF2B5EF4-FFF2-40B4-BE49-F238E27FC236}">
                <a16:creationId xmlns:a16="http://schemas.microsoft.com/office/drawing/2014/main" id="{2E52A1BB-D1C0-486A-892C-E5886D2ED24C}"/>
              </a:ext>
            </a:extLst>
          </p:cNvPr>
          <p:cNvSpPr txBox="1"/>
          <p:nvPr/>
        </p:nvSpPr>
        <p:spPr>
          <a:xfrm>
            <a:off x="1251678" y="1932918"/>
            <a:ext cx="4108598" cy="1200329"/>
          </a:xfrm>
          <a:prstGeom prst="rect">
            <a:avLst/>
          </a:prstGeom>
          <a:noFill/>
        </p:spPr>
        <p:txBody>
          <a:bodyPr wrap="square">
            <a:spAutoFit/>
          </a:bodyPr>
          <a:lstStyle/>
          <a:p>
            <a:pPr algn="just"/>
            <a:r>
              <a:rPr lang="es-PE" dirty="0"/>
              <a:t>un producto no explosivo compuesto por sales metálicas que trabaja confinado en taladros del macizo rocoso; este producto se puede utilizar encartuchado y a granel. </a:t>
            </a:r>
          </a:p>
        </p:txBody>
      </p:sp>
      <p:pic>
        <p:nvPicPr>
          <p:cNvPr id="5" name="Imagen 4">
            <a:extLst>
              <a:ext uri="{FF2B5EF4-FFF2-40B4-BE49-F238E27FC236}">
                <a16:creationId xmlns:a16="http://schemas.microsoft.com/office/drawing/2014/main" id="{1377395E-56F4-4AF5-BF1B-DCAF086C530E}"/>
              </a:ext>
            </a:extLst>
          </p:cNvPr>
          <p:cNvPicPr>
            <a:picLocks noChangeAspect="1"/>
          </p:cNvPicPr>
          <p:nvPr/>
        </p:nvPicPr>
        <p:blipFill>
          <a:blip r:embed="rId2"/>
          <a:stretch>
            <a:fillRect/>
          </a:stretch>
        </p:blipFill>
        <p:spPr>
          <a:xfrm>
            <a:off x="1251679" y="3399306"/>
            <a:ext cx="4108598" cy="2031807"/>
          </a:xfrm>
          <a:prstGeom prst="rect">
            <a:avLst/>
          </a:prstGeom>
        </p:spPr>
      </p:pic>
      <p:pic>
        <p:nvPicPr>
          <p:cNvPr id="4" name="Imagen 3">
            <a:extLst>
              <a:ext uri="{FF2B5EF4-FFF2-40B4-BE49-F238E27FC236}">
                <a16:creationId xmlns:a16="http://schemas.microsoft.com/office/drawing/2014/main" id="{04B273CA-39CD-4FBC-B5D7-8052A10F7C9B}"/>
              </a:ext>
            </a:extLst>
          </p:cNvPr>
          <p:cNvPicPr>
            <a:picLocks noChangeAspect="1"/>
          </p:cNvPicPr>
          <p:nvPr/>
        </p:nvPicPr>
        <p:blipFill>
          <a:blip r:embed="rId3"/>
          <a:stretch>
            <a:fillRect/>
          </a:stretch>
        </p:blipFill>
        <p:spPr>
          <a:xfrm>
            <a:off x="5473786" y="1048871"/>
            <a:ext cx="6468378" cy="5423610"/>
          </a:xfrm>
          <a:prstGeom prst="rect">
            <a:avLst/>
          </a:prstGeom>
        </p:spPr>
      </p:pic>
    </p:spTree>
    <p:extLst>
      <p:ext uri="{BB962C8B-B14F-4D97-AF65-F5344CB8AC3E}">
        <p14:creationId xmlns:p14="http://schemas.microsoft.com/office/powerpoint/2010/main" val="1608129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C5B65A7-3076-43D6-BDB2-8DBB29D25F17}"/>
              </a:ext>
            </a:extLst>
          </p:cNvPr>
          <p:cNvSpPr>
            <a:spLocks noGrp="1"/>
          </p:cNvSpPr>
          <p:nvPr>
            <p:ph type="dt" sz="half" idx="10"/>
          </p:nvPr>
        </p:nvSpPr>
        <p:spPr/>
        <p:txBody>
          <a:bodyPr/>
          <a:lstStyle/>
          <a:p>
            <a:fld id="{88152C85-5B06-40DA-B730-8BE28DD23864}" type="datetime1">
              <a:rPr lang="es-PE" smtClean="0"/>
              <a:t>8/11/2023</a:t>
            </a:fld>
            <a:endParaRPr lang="es-PE"/>
          </a:p>
        </p:txBody>
      </p:sp>
      <p:sp>
        <p:nvSpPr>
          <p:cNvPr id="11268" name="6 Marcador de número de diapositiva">
            <a:extLst>
              <a:ext uri="{FF2B5EF4-FFF2-40B4-BE49-F238E27FC236}">
                <a16:creationId xmlns:a16="http://schemas.microsoft.com/office/drawing/2014/main" id="{34200309-B872-4B43-99EF-8C716225D2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56D8F192-4FF7-40CB-BD32-B243AE90F3BF}" type="slidenum">
              <a:rPr lang="en-US" altLang="es-PE" sz="1400">
                <a:solidFill>
                  <a:schemeClr val="accent3">
                    <a:lumMod val="75000"/>
                  </a:schemeClr>
                </a:solidFill>
                <a:latin typeface="Times New Roman" panose="02020603050405020304" pitchFamily="18" charset="0"/>
              </a:rPr>
              <a:pPr eaLnBrk="1" hangingPunct="1"/>
              <a:t>28</a:t>
            </a:fld>
            <a:endParaRPr lang="en-US" altLang="es-PE" sz="1400">
              <a:solidFill>
                <a:schemeClr val="accent3">
                  <a:lumMod val="75000"/>
                </a:schemeClr>
              </a:solidFill>
              <a:latin typeface="Times New Roman" panose="02020603050405020304" pitchFamily="18" charset="0"/>
            </a:endParaRPr>
          </a:p>
        </p:txBody>
      </p:sp>
      <p:sp>
        <p:nvSpPr>
          <p:cNvPr id="9" name="Título 1">
            <a:extLst>
              <a:ext uri="{FF2B5EF4-FFF2-40B4-BE49-F238E27FC236}">
                <a16:creationId xmlns:a16="http://schemas.microsoft.com/office/drawing/2014/main" id="{1E2D3ADA-2ED8-43FE-89F6-663EFA0F4AA0}"/>
              </a:ext>
            </a:extLst>
          </p:cNvPr>
          <p:cNvSpPr>
            <a:spLocks noGrp="1"/>
          </p:cNvSpPr>
          <p:nvPr>
            <p:ph type="title"/>
          </p:nvPr>
        </p:nvSpPr>
        <p:spPr>
          <a:xfrm>
            <a:off x="696310" y="55085"/>
            <a:ext cx="10799380" cy="633615"/>
          </a:xfrm>
        </p:spPr>
        <p:txBody>
          <a:bodyPr>
            <a:normAutofit/>
          </a:bodyPr>
          <a:lstStyle/>
          <a:p>
            <a:pPr algn="ctr">
              <a:tabLst>
                <a:tab pos="0" algn="l"/>
              </a:tabLst>
            </a:pPr>
            <a:r>
              <a:rPr lang="es-ES" sz="3000" dirty="0">
                <a:solidFill>
                  <a:schemeClr val="accent3">
                    <a:lumMod val="75000"/>
                  </a:schemeClr>
                </a:solidFill>
              </a:rPr>
              <a:t>3.2. Diseño de malla de perforación y voladura</a:t>
            </a:r>
            <a:endParaRPr lang="es-PE" sz="3000" dirty="0">
              <a:solidFill>
                <a:schemeClr val="accent3">
                  <a:lumMod val="75000"/>
                </a:schemeClr>
              </a:solidFill>
            </a:endParaRPr>
          </a:p>
        </p:txBody>
      </p:sp>
      <p:pic>
        <p:nvPicPr>
          <p:cNvPr id="3" name="Imagen 2">
            <a:extLst>
              <a:ext uri="{FF2B5EF4-FFF2-40B4-BE49-F238E27FC236}">
                <a16:creationId xmlns:a16="http://schemas.microsoft.com/office/drawing/2014/main" id="{A837776E-63B0-4B75-B9FB-03F8647A2EF9}"/>
              </a:ext>
            </a:extLst>
          </p:cNvPr>
          <p:cNvPicPr>
            <a:picLocks noChangeAspect="1"/>
          </p:cNvPicPr>
          <p:nvPr/>
        </p:nvPicPr>
        <p:blipFill>
          <a:blip r:embed="rId2"/>
          <a:stretch>
            <a:fillRect/>
          </a:stretch>
        </p:blipFill>
        <p:spPr>
          <a:xfrm>
            <a:off x="1692556" y="1767447"/>
            <a:ext cx="8806888" cy="5035468"/>
          </a:xfrm>
          <a:prstGeom prst="rect">
            <a:avLst/>
          </a:prstGeom>
        </p:spPr>
      </p:pic>
      <p:sp>
        <p:nvSpPr>
          <p:cNvPr id="10" name="CuadroTexto 9">
            <a:extLst>
              <a:ext uri="{FF2B5EF4-FFF2-40B4-BE49-F238E27FC236}">
                <a16:creationId xmlns:a16="http://schemas.microsoft.com/office/drawing/2014/main" id="{74216354-3445-4BFB-87C3-57485AEC0674}"/>
              </a:ext>
            </a:extLst>
          </p:cNvPr>
          <p:cNvSpPr txBox="1"/>
          <p:nvPr/>
        </p:nvSpPr>
        <p:spPr>
          <a:xfrm>
            <a:off x="1827395" y="612331"/>
            <a:ext cx="7881382" cy="1200329"/>
          </a:xfrm>
          <a:prstGeom prst="rect">
            <a:avLst/>
          </a:prstGeom>
          <a:noFill/>
        </p:spPr>
        <p:txBody>
          <a:bodyPr wrap="square">
            <a:spAutoFit/>
          </a:bodyPr>
          <a:lstStyle/>
          <a:p>
            <a:pPr algn="just"/>
            <a:r>
              <a:rPr lang="es-PE" b="0" i="0" dirty="0">
                <a:solidFill>
                  <a:srgbClr val="111111"/>
                </a:solidFill>
                <a:effectLst/>
                <a:latin typeface="-apple-system"/>
              </a:rPr>
              <a:t>El diseño de malla de perforación y voladura es un proceso importante en la minería y la construcción. Se utiliza para determinar la ubicación y el tamaño de los taladros de perforación, así como la cantidad y el tipo de explosivos necesarios para la voladura</a:t>
            </a:r>
            <a:endParaRPr lang="es-PE" dirty="0"/>
          </a:p>
        </p:txBody>
      </p:sp>
    </p:spTree>
    <p:extLst>
      <p:ext uri="{BB962C8B-B14F-4D97-AF65-F5344CB8AC3E}">
        <p14:creationId xmlns:p14="http://schemas.microsoft.com/office/powerpoint/2010/main" val="727334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B7BAFE9-27CC-4956-A9FB-09B574122E1D}"/>
              </a:ext>
            </a:extLst>
          </p:cNvPr>
          <p:cNvSpPr txBox="1"/>
          <p:nvPr/>
        </p:nvSpPr>
        <p:spPr>
          <a:xfrm>
            <a:off x="1588655" y="117028"/>
            <a:ext cx="7647709" cy="742511"/>
          </a:xfrm>
          <a:prstGeom prst="rect">
            <a:avLst/>
          </a:prstGeom>
          <a:solidFill>
            <a:srgbClr val="006666"/>
          </a:solidFill>
        </p:spPr>
        <p:txBody>
          <a:bodyPr wrap="square">
            <a:spAutoFit/>
          </a:bodyPr>
          <a:lstStyle/>
          <a:p>
            <a:pPr algn="just">
              <a:lnSpc>
                <a:spcPct val="150000"/>
              </a:lnSpc>
              <a:tabLst>
                <a:tab pos="450215" algn="l"/>
                <a:tab pos="900430" algn="l"/>
                <a:tab pos="1620520" algn="l"/>
              </a:tabLst>
            </a:pPr>
            <a:r>
              <a:rPr lang="es-ES" sz="3200" b="1" dirty="0">
                <a:solidFill>
                  <a:schemeClr val="bg1">
                    <a:lumMod val="95000"/>
                  </a:schemeClr>
                </a:solidFill>
                <a:effectLst/>
                <a:latin typeface="Times New Roman" panose="02020603050405020304" pitchFamily="18" charset="0"/>
                <a:ea typeface="Times New Roman" panose="02020603050405020304" pitchFamily="18" charset="0"/>
              </a:rPr>
              <a:t>CRITERIO BÁSICO DE DISEÑO</a:t>
            </a:r>
            <a:endParaRPr lang="es-PE" sz="3200" b="1" dirty="0">
              <a:solidFill>
                <a:schemeClr val="bg1">
                  <a:lumMod val="95000"/>
                </a:schemeClr>
              </a:solidFill>
              <a:effectLst/>
              <a:latin typeface="Times New Roman" panose="02020603050405020304" pitchFamily="18" charset="0"/>
              <a:ea typeface="Times New Roman" panose="02020603050405020304" pitchFamily="18" charset="0"/>
            </a:endParaRPr>
          </a:p>
        </p:txBody>
      </p:sp>
      <p:pic>
        <p:nvPicPr>
          <p:cNvPr id="7" name="Imagen 6">
            <a:extLst>
              <a:ext uri="{FF2B5EF4-FFF2-40B4-BE49-F238E27FC236}">
                <a16:creationId xmlns:a16="http://schemas.microsoft.com/office/drawing/2014/main" id="{18BF3812-435F-4047-B339-6B87A142386D}"/>
              </a:ext>
            </a:extLst>
          </p:cNvPr>
          <p:cNvPicPr>
            <a:picLocks noChangeAspect="1"/>
          </p:cNvPicPr>
          <p:nvPr/>
        </p:nvPicPr>
        <p:blipFill rotWithShape="1">
          <a:blip r:embed="rId2"/>
          <a:srcRect l="22045" t="31515" r="26894" b="19461"/>
          <a:stretch/>
        </p:blipFill>
        <p:spPr>
          <a:xfrm>
            <a:off x="1564963" y="1227092"/>
            <a:ext cx="7695092" cy="4155806"/>
          </a:xfrm>
          <a:prstGeom prst="rect">
            <a:avLst/>
          </a:prstGeom>
        </p:spPr>
      </p:pic>
      <p:sp>
        <p:nvSpPr>
          <p:cNvPr id="8" name="Marcador de fecha 7">
            <a:extLst>
              <a:ext uri="{FF2B5EF4-FFF2-40B4-BE49-F238E27FC236}">
                <a16:creationId xmlns:a16="http://schemas.microsoft.com/office/drawing/2014/main" id="{3D29DD82-D0F4-49A9-B9B4-724B31307B0B}"/>
              </a:ext>
            </a:extLst>
          </p:cNvPr>
          <p:cNvSpPr>
            <a:spLocks noGrp="1"/>
          </p:cNvSpPr>
          <p:nvPr>
            <p:ph type="dt" sz="half" idx="10"/>
          </p:nvPr>
        </p:nvSpPr>
        <p:spPr/>
        <p:txBody>
          <a:bodyPr/>
          <a:lstStyle/>
          <a:p>
            <a:fld id="{6ABFC64D-F55F-41B1-B9CA-9A7F63338BD3}" type="datetime1">
              <a:rPr lang="es-PE" smtClean="0"/>
              <a:t>8/11/2023</a:t>
            </a:fld>
            <a:endParaRPr lang="es-PE"/>
          </a:p>
        </p:txBody>
      </p:sp>
      <p:sp>
        <p:nvSpPr>
          <p:cNvPr id="9" name="Marcador de número de diapositiva 8">
            <a:extLst>
              <a:ext uri="{FF2B5EF4-FFF2-40B4-BE49-F238E27FC236}">
                <a16:creationId xmlns:a16="http://schemas.microsoft.com/office/drawing/2014/main" id="{2D9AA2C0-3C2F-447F-976A-BE89DD3490FE}"/>
              </a:ext>
            </a:extLst>
          </p:cNvPr>
          <p:cNvSpPr>
            <a:spLocks noGrp="1"/>
          </p:cNvSpPr>
          <p:nvPr>
            <p:ph type="sldNum" sz="quarter" idx="12"/>
          </p:nvPr>
        </p:nvSpPr>
        <p:spPr/>
        <p:txBody>
          <a:bodyPr/>
          <a:lstStyle/>
          <a:p>
            <a:fld id="{5981010B-86DA-4ADF-9F27-44166A92FBA2}" type="slidenum">
              <a:rPr lang="es-PE" smtClean="0"/>
              <a:t>29</a:t>
            </a:fld>
            <a:endParaRPr lang="es-PE"/>
          </a:p>
        </p:txBody>
      </p:sp>
    </p:spTree>
    <p:extLst>
      <p:ext uri="{BB962C8B-B14F-4D97-AF65-F5344CB8AC3E}">
        <p14:creationId xmlns:p14="http://schemas.microsoft.com/office/powerpoint/2010/main" val="4202115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lstStyle/>
          <a:p>
            <a:r>
              <a:rPr lang="es-ES" dirty="0">
                <a:solidFill>
                  <a:srgbClr val="00F3B5"/>
                </a:solidFill>
                <a:latin typeface="Prompt" panose="00000800000000000000" pitchFamily="2" charset="-34"/>
                <a:cs typeface="Prompt" panose="00000800000000000000" pitchFamily="2" charset="-34"/>
              </a:rPr>
              <a:t>Módulo 3</a:t>
            </a:r>
          </a:p>
        </p:txBody>
      </p:sp>
      <p:sp>
        <p:nvSpPr>
          <p:cNvPr id="5" name="CuadroTexto 4"/>
          <p:cNvSpPr txBox="1"/>
          <p:nvPr/>
        </p:nvSpPr>
        <p:spPr>
          <a:xfrm>
            <a:off x="1087719" y="3611490"/>
            <a:ext cx="8440329" cy="369332"/>
          </a:xfrm>
          <a:prstGeom prst="rect">
            <a:avLst/>
          </a:prstGeom>
          <a:noFill/>
        </p:spPr>
        <p:txBody>
          <a:bodyPr wrap="square" rtlCol="0">
            <a:spAutoFit/>
          </a:bodyPr>
          <a:lstStyle/>
          <a:p>
            <a:r>
              <a:rPr lang="es-PE" b="1" dirty="0">
                <a:solidFill>
                  <a:schemeClr val="bg1"/>
                </a:solidFill>
              </a:rPr>
              <a:t>TÉCNICAS AVANZADAS DE VOLADURA SUPERFICIAL</a:t>
            </a:r>
            <a:endParaRPr lang="es-PE" dirty="0">
              <a:solidFill>
                <a:schemeClr val="bg1"/>
              </a:solidFill>
            </a:endParaRPr>
          </a:p>
        </p:txBody>
      </p:sp>
    </p:spTree>
    <p:extLst>
      <p:ext uri="{BB962C8B-B14F-4D97-AF65-F5344CB8AC3E}">
        <p14:creationId xmlns:p14="http://schemas.microsoft.com/office/powerpoint/2010/main" val="107133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uadroTexto 65"/>
          <p:cNvSpPr txBox="1"/>
          <p:nvPr/>
        </p:nvSpPr>
        <p:spPr>
          <a:xfrm>
            <a:off x="1129273" y="262442"/>
            <a:ext cx="4276578" cy="461665"/>
          </a:xfrm>
          <a:prstGeom prst="rect">
            <a:avLst/>
          </a:prstGeom>
          <a:solidFill>
            <a:srgbClr val="607E89"/>
          </a:solidFill>
          <a:effectLst>
            <a:outerShdw blurRad="50800" dist="38100" dir="2700000" algn="tl" rotWithShape="0">
              <a:prstClr val="black">
                <a:alpha val="40000"/>
              </a:prstClr>
            </a:outerShdw>
          </a:effectLst>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latin typeface="Montserrat" panose="02000505000000020004" pitchFamily="2" charset="0"/>
                <a:cs typeface="Times New Roman" panose="02020603050405020304" pitchFamily="18" charset="0"/>
              </a:rPr>
              <a:t>CRITERIOS Y ARREGLOS</a:t>
            </a:r>
            <a:endParaRPr lang="es-PE" sz="2400" b="1" dirty="0">
              <a:solidFill>
                <a:schemeClr val="bg1"/>
              </a:solidFill>
              <a:effectLst>
                <a:outerShdw blurRad="38100" dist="38100" dir="2700000" algn="tl">
                  <a:srgbClr val="000000">
                    <a:alpha val="43137"/>
                  </a:srgbClr>
                </a:outerShdw>
              </a:effectLst>
              <a:latin typeface="Montserrat" panose="02000505000000020004" pitchFamily="2" charset="0"/>
              <a:cs typeface="Times New Roman" panose="02020603050405020304" pitchFamily="18" charset="0"/>
            </a:endParaRPr>
          </a:p>
        </p:txBody>
      </p:sp>
      <p:sp>
        <p:nvSpPr>
          <p:cNvPr id="30" name="Rectángulo 29">
            <a:extLst>
              <a:ext uri="{FF2B5EF4-FFF2-40B4-BE49-F238E27FC236}">
                <a16:creationId xmlns:a16="http://schemas.microsoft.com/office/drawing/2014/main" id="{6E8BAE42-7974-4094-BE72-6B1869FFB217}"/>
              </a:ext>
            </a:extLst>
          </p:cNvPr>
          <p:cNvSpPr/>
          <p:nvPr/>
        </p:nvSpPr>
        <p:spPr>
          <a:xfrm>
            <a:off x="941392" y="1028024"/>
            <a:ext cx="4276578" cy="738664"/>
          </a:xfrm>
          <a:prstGeom prst="rect">
            <a:avLst/>
          </a:prstGeom>
          <a:noFill/>
        </p:spPr>
        <p:txBody>
          <a:bodyPr wrap="square">
            <a:spAutoFit/>
          </a:bodyPr>
          <a:lstStyle/>
          <a:p>
            <a:r>
              <a:rPr lang="es-PE" sz="1400" dirty="0">
                <a:solidFill>
                  <a:schemeClr val="tx1">
                    <a:lumMod val="65000"/>
                    <a:lumOff val="35000"/>
                  </a:schemeClr>
                </a:solidFill>
                <a:latin typeface="Times New Roman" panose="02020603050405020304" pitchFamily="18" charset="0"/>
                <a:cs typeface="Times New Roman" panose="02020603050405020304" pitchFamily="18" charset="0"/>
              </a:rPr>
              <a:t>Se ha podido determinar unos criterios o reglas de dedo que han dado resultados prácticos y que deduciremos aquí de manera determinada.</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697C2738-9B4D-45EA-B4ED-9A13860B17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78" y="2263687"/>
            <a:ext cx="5394058" cy="4275484"/>
          </a:xfrm>
          <a:prstGeom prst="rect">
            <a:avLst/>
          </a:prstGeom>
        </p:spPr>
      </p:pic>
      <p:pic>
        <p:nvPicPr>
          <p:cNvPr id="7" name="Imagen 6">
            <a:extLst>
              <a:ext uri="{FF2B5EF4-FFF2-40B4-BE49-F238E27FC236}">
                <a16:creationId xmlns:a16="http://schemas.microsoft.com/office/drawing/2014/main" id="{48AEA211-B4B6-4B18-A058-B276F88FD6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0088" y="262442"/>
            <a:ext cx="5273985" cy="6415450"/>
          </a:xfrm>
          <a:prstGeom prst="rect">
            <a:avLst/>
          </a:prstGeom>
        </p:spPr>
      </p:pic>
      <p:sp>
        <p:nvSpPr>
          <p:cNvPr id="2" name="Marcador de fecha 1">
            <a:extLst>
              <a:ext uri="{FF2B5EF4-FFF2-40B4-BE49-F238E27FC236}">
                <a16:creationId xmlns:a16="http://schemas.microsoft.com/office/drawing/2014/main" id="{5DAB29FC-9DEC-4638-BF24-9D0D464F3516}"/>
              </a:ext>
            </a:extLst>
          </p:cNvPr>
          <p:cNvSpPr>
            <a:spLocks noGrp="1"/>
          </p:cNvSpPr>
          <p:nvPr>
            <p:ph type="dt" sz="half" idx="10"/>
          </p:nvPr>
        </p:nvSpPr>
        <p:spPr/>
        <p:txBody>
          <a:bodyPr/>
          <a:lstStyle/>
          <a:p>
            <a:fld id="{C3EF42F1-4608-47FF-A1C6-DFBA2C209C56}" type="datetime1">
              <a:rPr lang="es-PE" smtClean="0"/>
              <a:t>8/11/2023</a:t>
            </a:fld>
            <a:endParaRPr lang="es-PE"/>
          </a:p>
        </p:txBody>
      </p:sp>
      <p:sp>
        <p:nvSpPr>
          <p:cNvPr id="3" name="Marcador de número de diapositiva 2">
            <a:extLst>
              <a:ext uri="{FF2B5EF4-FFF2-40B4-BE49-F238E27FC236}">
                <a16:creationId xmlns:a16="http://schemas.microsoft.com/office/drawing/2014/main" id="{60D98472-8DD7-49E5-A0E5-B42121CDDC4A}"/>
              </a:ext>
            </a:extLst>
          </p:cNvPr>
          <p:cNvSpPr>
            <a:spLocks noGrp="1"/>
          </p:cNvSpPr>
          <p:nvPr>
            <p:ph type="sldNum" sz="quarter" idx="12"/>
          </p:nvPr>
        </p:nvSpPr>
        <p:spPr/>
        <p:txBody>
          <a:bodyPr/>
          <a:lstStyle/>
          <a:p>
            <a:fld id="{5981010B-86DA-4ADF-9F27-44166A92FBA2}" type="slidenum">
              <a:rPr lang="es-PE" smtClean="0"/>
              <a:t>30</a:t>
            </a:fld>
            <a:endParaRPr lang="es-PE"/>
          </a:p>
        </p:txBody>
      </p:sp>
    </p:spTree>
    <p:extLst>
      <p:ext uri="{BB962C8B-B14F-4D97-AF65-F5344CB8AC3E}">
        <p14:creationId xmlns:p14="http://schemas.microsoft.com/office/powerpoint/2010/main" val="1335760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o 11"/>
          <p:cNvGrpSpPr/>
          <p:nvPr/>
        </p:nvGrpSpPr>
        <p:grpSpPr>
          <a:xfrm>
            <a:off x="814992" y="2175026"/>
            <a:ext cx="6431831" cy="3780149"/>
            <a:chOff x="1449350" y="827520"/>
            <a:chExt cx="9875775" cy="5804238"/>
          </a:xfrm>
          <a:effectLst>
            <a:outerShdw blurRad="50800" dist="12700" dir="2700000" algn="tl" rotWithShape="0">
              <a:prstClr val="black">
                <a:alpha val="18000"/>
              </a:prstClr>
            </a:outerShdw>
          </a:effectLst>
        </p:grpSpPr>
        <p:sp>
          <p:nvSpPr>
            <p:cNvPr id="13" name="Elipse 12"/>
            <p:cNvSpPr/>
            <p:nvPr/>
          </p:nvSpPr>
          <p:spPr>
            <a:xfrm>
              <a:off x="1449350" y="827520"/>
              <a:ext cx="2601630" cy="260162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4" name="Imagen 13"/>
            <p:cNvPicPr>
              <a:picLocks noChangeAspect="1"/>
            </p:cNvPicPr>
            <p:nvPr/>
          </p:nvPicPr>
          <p:blipFill rotWithShape="1">
            <a:blip r:embed="rId2" cstate="print">
              <a:extLst>
                <a:ext uri="{28A0092B-C50C-407E-A947-70E740481C1C}">
                  <a14:useLocalDpi xmlns:a14="http://schemas.microsoft.com/office/drawing/2010/main" val="0"/>
                </a:ext>
              </a:extLst>
            </a:blip>
            <a:srcRect l="2218" t="8453" b="7835"/>
            <a:stretch/>
          </p:blipFill>
          <p:spPr>
            <a:xfrm>
              <a:off x="1541281" y="890833"/>
              <a:ext cx="9783844" cy="5740925"/>
            </a:xfrm>
            <a:prstGeom prst="rect">
              <a:avLst/>
            </a:prstGeom>
          </p:spPr>
        </p:pic>
        <p:sp>
          <p:nvSpPr>
            <p:cNvPr id="15" name="Rectángulo 14"/>
            <p:cNvSpPr/>
            <p:nvPr/>
          </p:nvSpPr>
          <p:spPr>
            <a:xfrm>
              <a:off x="2740842" y="1821734"/>
              <a:ext cx="5953027" cy="584461"/>
            </a:xfrm>
            <a:prstGeom prst="rect">
              <a:avLst/>
            </a:prstGeom>
            <a:solidFill>
              <a:srgbClr val="00B050"/>
            </a:solidFill>
            <a:ln>
              <a:noFill/>
            </a:ln>
            <a:effectLst>
              <a:outerShdw blurRad="50800" dist="127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b="1" dirty="0">
                  <a:latin typeface="Times New Roman" panose="02020603050405020304" pitchFamily="18" charset="0"/>
                  <a:cs typeface="Times New Roman" panose="02020603050405020304" pitchFamily="18" charset="0"/>
                </a:rPr>
                <a:t>¿QUÉ ES BURDEN?</a:t>
              </a:r>
              <a:endParaRPr lang="es-PE" sz="2000" dirty="0">
                <a:latin typeface="Times New Roman" panose="02020603050405020304" pitchFamily="18" charset="0"/>
                <a:cs typeface="Times New Roman" panose="02020603050405020304" pitchFamily="18" charset="0"/>
              </a:endParaRPr>
            </a:p>
          </p:txBody>
        </p:sp>
      </p:grpSp>
      <p:sp>
        <p:nvSpPr>
          <p:cNvPr id="16" name="CuadroTexto 15"/>
          <p:cNvSpPr txBox="1"/>
          <p:nvPr/>
        </p:nvSpPr>
        <p:spPr>
          <a:xfrm>
            <a:off x="2116296" y="4247212"/>
            <a:ext cx="4473018" cy="1292662"/>
          </a:xfrm>
          <a:prstGeom prst="rect">
            <a:avLst/>
          </a:prstGeom>
          <a:noFill/>
          <a:effectLst>
            <a:outerShdw blurRad="50800" dist="12700" dir="2700000" algn="tl" rotWithShape="0">
              <a:prstClr val="black">
                <a:alpha val="10000"/>
              </a:prstClr>
            </a:outerShdw>
          </a:effectLst>
        </p:spPr>
        <p:txBody>
          <a:bodyPr wrap="square" rtlCol="0">
            <a:spAutoFit/>
          </a:bodyPr>
          <a:lstStyle/>
          <a:p>
            <a:pPr algn="just"/>
            <a:r>
              <a:rPr lang="es-PE" sz="1300" dirty="0">
                <a:latin typeface="Times New Roman" panose="02020603050405020304" pitchFamily="18" charset="0"/>
                <a:cs typeface="Times New Roman" panose="02020603050405020304" pitchFamily="18" charset="0"/>
              </a:rPr>
              <a:t>Si confinamos un explosivo dentro de un taladro en un  medio rocoso siempre existirá una distancia mínima entre el centro de gravedad de la forma que ocupa el explosivo hacia la superficie terminal roca-explosivo, conocida como cara libre.</a:t>
            </a:r>
          </a:p>
          <a:p>
            <a:pPr algn="just"/>
            <a:r>
              <a:rPr lang="es-PE" sz="1300" dirty="0">
                <a:latin typeface="Times New Roman" panose="02020603050405020304" pitchFamily="18" charset="0"/>
                <a:cs typeface="Times New Roman" panose="02020603050405020304" pitchFamily="18" charset="0"/>
              </a:rPr>
              <a:t>El trabajo de fracturamiento debe tomar en cuenta esta distancia conocida como burden. </a:t>
            </a:r>
            <a:endParaRPr lang="en-US" sz="1300" dirty="0">
              <a:latin typeface="Times New Roman" panose="02020603050405020304" pitchFamily="18" charset="0"/>
              <a:cs typeface="Times New Roman" panose="02020603050405020304" pitchFamily="18" charset="0"/>
            </a:endParaRPr>
          </a:p>
        </p:txBody>
      </p:sp>
      <p:sp>
        <p:nvSpPr>
          <p:cNvPr id="17" name="CuadroTexto 16"/>
          <p:cNvSpPr txBox="1"/>
          <p:nvPr/>
        </p:nvSpPr>
        <p:spPr>
          <a:xfrm>
            <a:off x="7640624" y="1921908"/>
            <a:ext cx="3970980" cy="523220"/>
          </a:xfrm>
          <a:prstGeom prst="rect">
            <a:avLst/>
          </a:prstGeom>
          <a:noFill/>
          <a:effectLst>
            <a:outerShdw blurRad="50800" dist="12700" dir="2700000" algn="tl" rotWithShape="0">
              <a:prstClr val="black">
                <a:alpha val="14000"/>
              </a:prstClr>
            </a:outerShdw>
          </a:effectLst>
        </p:spPr>
        <p:txBody>
          <a:bodyPr wrap="square" rtlCol="0">
            <a:spAutoFit/>
          </a:bodyPr>
          <a:lstStyle/>
          <a:p>
            <a:pPr algn="ctr"/>
            <a:r>
              <a:rPr lang="es-PE" sz="1400" dirty="0">
                <a:latin typeface="Times New Roman" panose="02020603050405020304" pitchFamily="18" charset="0"/>
                <a:cs typeface="Times New Roman" panose="02020603050405020304" pitchFamily="18" charset="0"/>
              </a:rPr>
              <a:t>La carga explosiva puede quedar completamente confinada o con 1,2,3,… caras  libres </a:t>
            </a:r>
            <a:endParaRPr lang="en-US" sz="1400" dirty="0">
              <a:latin typeface="Times New Roman" panose="02020603050405020304" pitchFamily="18" charset="0"/>
              <a:cs typeface="Times New Roman" panose="02020603050405020304" pitchFamily="18" charset="0"/>
            </a:endParaRPr>
          </a:p>
        </p:txBody>
      </p:sp>
      <p:grpSp>
        <p:nvGrpSpPr>
          <p:cNvPr id="18" name="Grupo 17"/>
          <p:cNvGrpSpPr/>
          <p:nvPr/>
        </p:nvGrpSpPr>
        <p:grpSpPr>
          <a:xfrm>
            <a:off x="7260392" y="2650889"/>
            <a:ext cx="2769850" cy="1733510"/>
            <a:chOff x="1764741" y="2961192"/>
            <a:chExt cx="2769850" cy="1733510"/>
          </a:xfrm>
          <a:effectLst>
            <a:outerShdw blurRad="50800" dist="12700" dir="2700000" algn="tl" rotWithShape="0">
              <a:prstClr val="black">
                <a:alpha val="20000"/>
              </a:prstClr>
            </a:outerShdw>
          </a:effectLst>
        </p:grpSpPr>
        <p:grpSp>
          <p:nvGrpSpPr>
            <p:cNvPr id="19" name="Grupo 18"/>
            <p:cNvGrpSpPr/>
            <p:nvPr/>
          </p:nvGrpSpPr>
          <p:grpSpPr>
            <a:xfrm>
              <a:off x="2137380" y="3273674"/>
              <a:ext cx="2397211" cy="1421028"/>
              <a:chOff x="2162432" y="3793524"/>
              <a:chExt cx="2397211" cy="1421028"/>
            </a:xfrm>
          </p:grpSpPr>
          <p:cxnSp>
            <p:nvCxnSpPr>
              <p:cNvPr id="21" name="Conector recto 20"/>
              <p:cNvCxnSpPr/>
              <p:nvPr/>
            </p:nvCxnSpPr>
            <p:spPr>
              <a:xfrm>
                <a:off x="2162432" y="3793524"/>
                <a:ext cx="14951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ector recto 21"/>
              <p:cNvCxnSpPr/>
              <p:nvPr/>
            </p:nvCxnSpPr>
            <p:spPr>
              <a:xfrm>
                <a:off x="3657599" y="3793524"/>
                <a:ext cx="0" cy="1272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ector recto 22"/>
              <p:cNvCxnSpPr/>
              <p:nvPr/>
            </p:nvCxnSpPr>
            <p:spPr>
              <a:xfrm>
                <a:off x="3657599" y="5066270"/>
                <a:ext cx="9020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ángulo 23"/>
              <p:cNvSpPr/>
              <p:nvPr/>
            </p:nvSpPr>
            <p:spPr>
              <a:xfrm>
                <a:off x="2360141" y="3793524"/>
                <a:ext cx="74139" cy="142102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25" name="Conector recto 24"/>
              <p:cNvCxnSpPr/>
              <p:nvPr/>
            </p:nvCxnSpPr>
            <p:spPr>
              <a:xfrm flipH="1">
                <a:off x="2434281" y="5066270"/>
                <a:ext cx="12233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a:xfrm>
                <a:off x="2360140" y="4967416"/>
                <a:ext cx="74140" cy="24713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sp>
          <p:nvSpPr>
            <p:cNvPr id="20" name="CuadroTexto 19"/>
            <p:cNvSpPr txBox="1"/>
            <p:nvPr/>
          </p:nvSpPr>
          <p:spPr>
            <a:xfrm>
              <a:off x="1764741" y="2961192"/>
              <a:ext cx="380232" cy="307777"/>
            </a:xfrm>
            <a:prstGeom prst="rect">
              <a:avLst/>
            </a:prstGeom>
            <a:noFill/>
          </p:spPr>
          <p:txBody>
            <a:bodyPr wrap="none" rtlCol="0">
              <a:spAutoFit/>
            </a:bodyPr>
            <a:lstStyle/>
            <a:p>
              <a:r>
                <a:rPr lang="es-PE" sz="1400" dirty="0">
                  <a:latin typeface="Times New Roman" panose="02020603050405020304" pitchFamily="18" charset="0"/>
                  <a:cs typeface="Times New Roman" panose="02020603050405020304" pitchFamily="18" charset="0"/>
                </a:rPr>
                <a:t>(a)</a:t>
              </a:r>
            </a:p>
          </p:txBody>
        </p:sp>
      </p:grpSp>
      <p:grpSp>
        <p:nvGrpSpPr>
          <p:cNvPr id="27" name="Grupo 26"/>
          <p:cNvGrpSpPr/>
          <p:nvPr/>
        </p:nvGrpSpPr>
        <p:grpSpPr>
          <a:xfrm>
            <a:off x="9826882" y="2650889"/>
            <a:ext cx="1875399" cy="3088646"/>
            <a:chOff x="6569230" y="2872922"/>
            <a:chExt cx="1875399" cy="3088646"/>
          </a:xfrm>
          <a:effectLst>
            <a:outerShdw blurRad="50800" dist="12700" dir="2700000" algn="tl" rotWithShape="0">
              <a:prstClr val="black">
                <a:alpha val="20000"/>
              </a:prstClr>
            </a:outerShdw>
          </a:effectLst>
        </p:grpSpPr>
        <p:grpSp>
          <p:nvGrpSpPr>
            <p:cNvPr id="28" name="Grupo 27"/>
            <p:cNvGrpSpPr/>
            <p:nvPr/>
          </p:nvGrpSpPr>
          <p:grpSpPr>
            <a:xfrm>
              <a:off x="6949462" y="3180699"/>
              <a:ext cx="1495167" cy="2780869"/>
              <a:chOff x="2162432" y="3793524"/>
              <a:chExt cx="1495167" cy="2780869"/>
            </a:xfrm>
          </p:grpSpPr>
          <p:cxnSp>
            <p:nvCxnSpPr>
              <p:cNvPr id="30" name="Conector recto 29"/>
              <p:cNvCxnSpPr/>
              <p:nvPr/>
            </p:nvCxnSpPr>
            <p:spPr>
              <a:xfrm>
                <a:off x="2162432" y="3793524"/>
                <a:ext cx="14951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cto 30"/>
              <p:cNvCxnSpPr/>
              <p:nvPr/>
            </p:nvCxnSpPr>
            <p:spPr>
              <a:xfrm>
                <a:off x="3657599" y="3793524"/>
                <a:ext cx="0" cy="2780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ángulo 31"/>
              <p:cNvSpPr/>
              <p:nvPr/>
            </p:nvSpPr>
            <p:spPr>
              <a:xfrm>
                <a:off x="2360141" y="3793524"/>
                <a:ext cx="74139" cy="142102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33" name="Conector recto 32"/>
              <p:cNvCxnSpPr/>
              <p:nvPr/>
            </p:nvCxnSpPr>
            <p:spPr>
              <a:xfrm flipH="1" flipV="1">
                <a:off x="2434282" y="5066270"/>
                <a:ext cx="1223317" cy="91552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Rectángulo 33"/>
              <p:cNvSpPr/>
              <p:nvPr/>
            </p:nvSpPr>
            <p:spPr>
              <a:xfrm>
                <a:off x="2360140" y="4967416"/>
                <a:ext cx="74140" cy="24713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sp>
          <p:nvSpPr>
            <p:cNvPr id="29" name="CuadroTexto 28"/>
            <p:cNvSpPr txBox="1"/>
            <p:nvPr/>
          </p:nvSpPr>
          <p:spPr>
            <a:xfrm>
              <a:off x="6569230" y="2872922"/>
              <a:ext cx="393056" cy="307777"/>
            </a:xfrm>
            <a:prstGeom prst="rect">
              <a:avLst/>
            </a:prstGeom>
            <a:noFill/>
          </p:spPr>
          <p:txBody>
            <a:bodyPr wrap="none" rtlCol="0">
              <a:spAutoFit/>
            </a:bodyPr>
            <a:lstStyle/>
            <a:p>
              <a:r>
                <a:rPr lang="es-PE" sz="1400" dirty="0">
                  <a:latin typeface="Times New Roman" panose="02020603050405020304" pitchFamily="18" charset="0"/>
                  <a:cs typeface="Times New Roman" panose="02020603050405020304" pitchFamily="18" charset="0"/>
                </a:rPr>
                <a:t>(b)</a:t>
              </a:r>
            </a:p>
          </p:txBody>
        </p:sp>
      </p:grpSp>
      <p:sp>
        <p:nvSpPr>
          <p:cNvPr id="35" name="CuadroTexto 34"/>
          <p:cNvSpPr txBox="1"/>
          <p:nvPr/>
        </p:nvSpPr>
        <p:spPr>
          <a:xfrm>
            <a:off x="7633031" y="5090912"/>
            <a:ext cx="2215671" cy="738664"/>
          </a:xfrm>
          <a:prstGeom prst="rect">
            <a:avLst/>
          </a:prstGeom>
          <a:noFill/>
          <a:effectLst>
            <a:outerShdw blurRad="50800" dist="12700" dir="2700000" algn="tl" rotWithShape="0">
              <a:prstClr val="black">
                <a:alpha val="14000"/>
              </a:prstClr>
            </a:outerShdw>
          </a:effectLst>
        </p:spPr>
        <p:txBody>
          <a:bodyPr wrap="none" rtlCol="0">
            <a:spAutoFit/>
          </a:bodyPr>
          <a:lstStyle/>
          <a:p>
            <a:r>
              <a:rPr lang="es-PE" sz="1400" dirty="0">
                <a:latin typeface="Times New Roman" panose="02020603050405020304" pitchFamily="18" charset="0"/>
                <a:cs typeface="Times New Roman" panose="02020603050405020304" pitchFamily="18" charset="0"/>
              </a:rPr>
              <a:t>Voladura de banqueo con: </a:t>
            </a:r>
          </a:p>
          <a:p>
            <a:pPr marL="342900" indent="-342900">
              <a:buAutoNum type="alphaLcParenR"/>
            </a:pPr>
            <a:r>
              <a:rPr lang="es-PE" sz="1400" dirty="0">
                <a:latin typeface="Times New Roman" panose="02020603050405020304" pitchFamily="18" charset="0"/>
                <a:cs typeface="Times New Roman" panose="02020603050405020304" pitchFamily="18" charset="0"/>
              </a:rPr>
              <a:t>Fondo encerrado</a:t>
            </a:r>
          </a:p>
          <a:p>
            <a:pPr marL="342900" indent="-342900">
              <a:buAutoNum type="alphaLcParenR"/>
            </a:pPr>
            <a:r>
              <a:rPr lang="es-PE" sz="1400" dirty="0">
                <a:latin typeface="Times New Roman" panose="02020603050405020304" pitchFamily="18" charset="0"/>
                <a:cs typeface="Times New Roman" panose="02020603050405020304" pitchFamily="18" charset="0"/>
              </a:rPr>
              <a:t>Piedra libre en el fondo</a:t>
            </a:r>
          </a:p>
        </p:txBody>
      </p:sp>
      <p:sp>
        <p:nvSpPr>
          <p:cNvPr id="36" name="CuadroTexto 35"/>
          <p:cNvSpPr txBox="1"/>
          <p:nvPr/>
        </p:nvSpPr>
        <p:spPr>
          <a:xfrm>
            <a:off x="1034473" y="878167"/>
            <a:ext cx="5274297" cy="461665"/>
          </a:xfrm>
          <a:prstGeom prst="rect">
            <a:avLst/>
          </a:prstGeom>
          <a:solidFill>
            <a:srgbClr val="607E89"/>
          </a:solidFill>
          <a:effectLst>
            <a:outerShdw blurRad="50800" dist="38100" dir="2700000" algn="tl" rotWithShape="0">
              <a:prstClr val="black">
                <a:alpha val="40000"/>
              </a:prstClr>
            </a:outerShdw>
          </a:effectLst>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latin typeface="Montserrat" panose="02000505000000020004" pitchFamily="2" charset="0"/>
                <a:cs typeface="Times New Roman" panose="02020603050405020304" pitchFamily="18" charset="0"/>
              </a:rPr>
              <a:t>CRITERIOS DE DISE</a:t>
            </a:r>
            <a:r>
              <a:rPr lang="es-PE" sz="2400" b="1" dirty="0">
                <a:solidFill>
                  <a:schemeClr val="bg1"/>
                </a:solidFill>
                <a:effectLst>
                  <a:outerShdw blurRad="38100" dist="38100" dir="2700000" algn="tl">
                    <a:srgbClr val="000000">
                      <a:alpha val="43137"/>
                    </a:srgbClr>
                  </a:outerShdw>
                </a:effectLst>
                <a:latin typeface="Montserrat" panose="02000505000000020004" pitchFamily="2" charset="0"/>
                <a:cs typeface="Times New Roman" panose="02020603050405020304" pitchFamily="18" charset="0"/>
              </a:rPr>
              <a:t>ÑO BÁSICO</a:t>
            </a:r>
          </a:p>
        </p:txBody>
      </p:sp>
      <p:sp>
        <p:nvSpPr>
          <p:cNvPr id="2" name="Marcador de fecha 1">
            <a:extLst>
              <a:ext uri="{FF2B5EF4-FFF2-40B4-BE49-F238E27FC236}">
                <a16:creationId xmlns:a16="http://schemas.microsoft.com/office/drawing/2014/main" id="{7878D2CB-D80B-47A6-8214-C09FD9D171C5}"/>
              </a:ext>
            </a:extLst>
          </p:cNvPr>
          <p:cNvSpPr>
            <a:spLocks noGrp="1"/>
          </p:cNvSpPr>
          <p:nvPr>
            <p:ph type="dt" sz="half" idx="10"/>
          </p:nvPr>
        </p:nvSpPr>
        <p:spPr/>
        <p:txBody>
          <a:bodyPr/>
          <a:lstStyle/>
          <a:p>
            <a:fld id="{FEB3C140-ED73-4666-B937-C330B033C5AD}" type="datetime1">
              <a:rPr lang="es-PE" smtClean="0"/>
              <a:t>8/11/2023</a:t>
            </a:fld>
            <a:endParaRPr lang="es-PE"/>
          </a:p>
        </p:txBody>
      </p:sp>
      <p:sp>
        <p:nvSpPr>
          <p:cNvPr id="3" name="Marcador de número de diapositiva 2">
            <a:extLst>
              <a:ext uri="{FF2B5EF4-FFF2-40B4-BE49-F238E27FC236}">
                <a16:creationId xmlns:a16="http://schemas.microsoft.com/office/drawing/2014/main" id="{2E42C748-A71B-43B4-B05C-DFBF35895C8A}"/>
              </a:ext>
            </a:extLst>
          </p:cNvPr>
          <p:cNvSpPr>
            <a:spLocks noGrp="1"/>
          </p:cNvSpPr>
          <p:nvPr>
            <p:ph type="sldNum" sz="quarter" idx="12"/>
          </p:nvPr>
        </p:nvSpPr>
        <p:spPr/>
        <p:txBody>
          <a:bodyPr/>
          <a:lstStyle/>
          <a:p>
            <a:fld id="{5981010B-86DA-4ADF-9F27-44166A92FBA2}" type="slidenum">
              <a:rPr lang="es-PE" smtClean="0"/>
              <a:t>31</a:t>
            </a:fld>
            <a:endParaRPr lang="es-PE"/>
          </a:p>
        </p:txBody>
      </p:sp>
      <p:sp>
        <p:nvSpPr>
          <p:cNvPr id="37" name="CuadroTexto 36">
            <a:extLst>
              <a:ext uri="{FF2B5EF4-FFF2-40B4-BE49-F238E27FC236}">
                <a16:creationId xmlns:a16="http://schemas.microsoft.com/office/drawing/2014/main" id="{0AD91C03-FB81-4C0B-8350-B44C17352364}"/>
              </a:ext>
            </a:extLst>
          </p:cNvPr>
          <p:cNvSpPr txBox="1"/>
          <p:nvPr/>
        </p:nvSpPr>
        <p:spPr>
          <a:xfrm>
            <a:off x="2568110" y="1379047"/>
            <a:ext cx="4183672" cy="1384995"/>
          </a:xfrm>
          <a:prstGeom prst="rect">
            <a:avLst/>
          </a:prstGeom>
          <a:noFill/>
        </p:spPr>
        <p:txBody>
          <a:bodyPr wrap="square">
            <a:spAutoFit/>
          </a:bodyPr>
          <a:lstStyle/>
          <a:p>
            <a:pPr algn="just"/>
            <a:r>
              <a:rPr lang="es-ES" sz="1400" b="0" i="0" u="none" strike="noStrike" baseline="0" dirty="0">
                <a:solidFill>
                  <a:srgbClr val="000000"/>
                </a:solidFill>
                <a:latin typeface="Arial" panose="020B0604020202020204" pitchFamily="34" charset="0"/>
              </a:rPr>
              <a:t>Distancia más corta a la cara libre, en una malla de perforación, esta variable depende del </a:t>
            </a:r>
            <a:r>
              <a:rPr lang="es-ES" sz="1400" b="0" i="0" u="sng" strike="noStrike" baseline="0" dirty="0">
                <a:solidFill>
                  <a:srgbClr val="00B0F0"/>
                </a:solidFill>
                <a:latin typeface="Arial" panose="020B0604020202020204" pitchFamily="34" charset="0"/>
              </a:rPr>
              <a:t>diámetro de la perforación, de las propiedades de la roca, de los explosivos a utilizar, de la altura del banco y el grado de fragmentación y desplazamiento </a:t>
            </a:r>
            <a:r>
              <a:rPr lang="es-ES" sz="1400" b="0" i="0" u="none" strike="noStrike" baseline="0" dirty="0">
                <a:solidFill>
                  <a:srgbClr val="000000"/>
                </a:solidFill>
                <a:latin typeface="Arial" panose="020B0604020202020204" pitchFamily="34" charset="0"/>
              </a:rPr>
              <a:t>del material deseado </a:t>
            </a:r>
          </a:p>
        </p:txBody>
      </p:sp>
    </p:spTree>
    <p:extLst>
      <p:ext uri="{BB962C8B-B14F-4D97-AF65-F5344CB8AC3E}">
        <p14:creationId xmlns:p14="http://schemas.microsoft.com/office/powerpoint/2010/main" val="3811000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uadroTexto 65"/>
          <p:cNvSpPr txBox="1"/>
          <p:nvPr/>
        </p:nvSpPr>
        <p:spPr>
          <a:xfrm>
            <a:off x="1518382" y="234495"/>
            <a:ext cx="6091564" cy="461665"/>
          </a:xfrm>
          <a:prstGeom prst="rect">
            <a:avLst/>
          </a:prstGeom>
          <a:solidFill>
            <a:srgbClr val="607E89"/>
          </a:solidFill>
          <a:effectLst>
            <a:outerShdw blurRad="50800" dist="38100" dir="2700000" algn="tl" rotWithShape="0">
              <a:prstClr val="black">
                <a:alpha val="40000"/>
              </a:prstClr>
            </a:outerShdw>
          </a:effectLst>
        </p:spPr>
        <p:txBody>
          <a:bodyPr wrap="square" rtlCol="0">
            <a:spAutoFit/>
          </a:bodyPr>
          <a:lstStyle/>
          <a:p>
            <a:pPr algn="ctr"/>
            <a:r>
              <a:rPr lang="es-PE" sz="2400" b="1" dirty="0">
                <a:solidFill>
                  <a:schemeClr val="bg1"/>
                </a:solidFill>
                <a:effectLst>
                  <a:outerShdw blurRad="38100" dist="38100" dir="2700000" algn="tl">
                    <a:srgbClr val="000000">
                      <a:alpha val="43137"/>
                    </a:srgbClr>
                  </a:outerShdw>
                </a:effectLst>
              </a:rPr>
              <a:t>DETERMINACIÓN DEL BURDEN </a:t>
            </a:r>
          </a:p>
        </p:txBody>
      </p:sp>
      <p:grpSp>
        <p:nvGrpSpPr>
          <p:cNvPr id="3" name="Grupo 2"/>
          <p:cNvGrpSpPr/>
          <p:nvPr/>
        </p:nvGrpSpPr>
        <p:grpSpPr>
          <a:xfrm>
            <a:off x="875914" y="1436049"/>
            <a:ext cx="6200360" cy="2535681"/>
            <a:chOff x="154141" y="1468202"/>
            <a:chExt cx="6200360" cy="2535681"/>
          </a:xfrm>
        </p:grpSpPr>
        <p:pic>
          <p:nvPicPr>
            <p:cNvPr id="2" name="Imagen 1"/>
            <p:cNvPicPr>
              <a:picLocks noChangeAspect="1"/>
            </p:cNvPicPr>
            <p:nvPr/>
          </p:nvPicPr>
          <p:blipFill rotWithShape="1">
            <a:blip r:embed="rId2" cstate="print">
              <a:extLst>
                <a:ext uri="{28A0092B-C50C-407E-A947-70E740481C1C}">
                  <a14:useLocalDpi xmlns:a14="http://schemas.microsoft.com/office/drawing/2010/main" val="0"/>
                </a:ext>
              </a:extLst>
            </a:blip>
            <a:srcRect b="57535"/>
            <a:stretch/>
          </p:blipFill>
          <p:spPr>
            <a:xfrm>
              <a:off x="154141" y="1468202"/>
              <a:ext cx="6200360" cy="2535681"/>
            </a:xfrm>
            <a:prstGeom prst="rect">
              <a:avLst/>
            </a:prstGeom>
          </p:spPr>
        </p:pic>
        <p:sp>
          <p:nvSpPr>
            <p:cNvPr id="39" name="CuadroTexto 38"/>
            <p:cNvSpPr txBox="1"/>
            <p:nvPr/>
          </p:nvSpPr>
          <p:spPr>
            <a:xfrm>
              <a:off x="1675735" y="1683239"/>
              <a:ext cx="4479969" cy="1169551"/>
            </a:xfrm>
            <a:prstGeom prst="rect">
              <a:avLst/>
            </a:prstGeom>
            <a:noFill/>
            <a:effectLst>
              <a:outerShdw blurRad="50800" dist="12700" dir="2700000" algn="tl" rotWithShape="0">
                <a:prstClr val="black">
                  <a:alpha val="20000"/>
                </a:prstClr>
              </a:outerShdw>
            </a:effectLst>
          </p:spPr>
          <p:txBody>
            <a:bodyPr wrap="square" rtlCol="0">
              <a:spAutoFit/>
            </a:bodyPr>
            <a:lstStyle/>
            <a:p>
              <a:pPr algn="just"/>
              <a:r>
                <a:rPr lang="es-PE" sz="1400" dirty="0">
                  <a:solidFill>
                    <a:schemeClr val="bg1"/>
                  </a:solidFill>
                  <a:latin typeface="Times New Roman" panose="02020603050405020304" pitchFamily="18" charset="0"/>
                  <a:cs typeface="Times New Roman" panose="02020603050405020304" pitchFamily="18" charset="0"/>
                </a:rPr>
                <a:t>Naturalmente la distancia está función a la cantidad de explosivo, energía del explosivo  y a la volabilidad de la roca. La cantidad del explosivo esta representada por el diámetro del taladro y la volabilidad de la roca por una constante representativa del lugar del lugar de la zona.</a:t>
              </a:r>
              <a:endParaRPr 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4" name="Grupo 3"/>
          <p:cNvGrpSpPr/>
          <p:nvPr/>
        </p:nvGrpSpPr>
        <p:grpSpPr>
          <a:xfrm>
            <a:off x="5830488" y="2779919"/>
            <a:ext cx="5948054" cy="2485602"/>
            <a:chOff x="6027357" y="2728929"/>
            <a:chExt cx="5948054" cy="2485602"/>
          </a:xfrm>
        </p:grpSpPr>
        <p:pic>
          <p:nvPicPr>
            <p:cNvPr id="46" name="Imagen 45"/>
            <p:cNvPicPr>
              <a:picLocks noChangeAspect="1"/>
            </p:cNvPicPr>
            <p:nvPr/>
          </p:nvPicPr>
          <p:blipFill rotWithShape="1">
            <a:blip r:embed="rId3" cstate="print">
              <a:extLst>
                <a:ext uri="{28A0092B-C50C-407E-A947-70E740481C1C}">
                  <a14:useLocalDpi xmlns:a14="http://schemas.microsoft.com/office/drawing/2010/main" val="0"/>
                </a:ext>
              </a:extLst>
            </a:blip>
            <a:srcRect t="56608"/>
            <a:stretch/>
          </p:blipFill>
          <p:spPr>
            <a:xfrm>
              <a:off x="6027357" y="2728929"/>
              <a:ext cx="5948054" cy="2485602"/>
            </a:xfrm>
            <a:prstGeom prst="rect">
              <a:avLst/>
            </a:prstGeom>
          </p:spPr>
        </p:pic>
        <p:sp>
          <p:nvSpPr>
            <p:cNvPr id="41" name="CuadroTexto 40"/>
            <p:cNvSpPr txBox="1"/>
            <p:nvPr/>
          </p:nvSpPr>
          <p:spPr>
            <a:xfrm>
              <a:off x="7539519" y="3422089"/>
              <a:ext cx="4345756" cy="954107"/>
            </a:xfrm>
            <a:prstGeom prst="rect">
              <a:avLst/>
            </a:prstGeom>
            <a:noFill/>
            <a:effectLst>
              <a:outerShdw blurRad="50800" dist="12700" dir="2700000" algn="tl" rotWithShape="0">
                <a:prstClr val="black">
                  <a:alpha val="20000"/>
                </a:prstClr>
              </a:outerShdw>
            </a:effectLst>
          </p:spPr>
          <p:txBody>
            <a:bodyPr wrap="square" rtlCol="0">
              <a:spAutoFit/>
            </a:bodyPr>
            <a:lstStyle/>
            <a:p>
              <a:r>
                <a:rPr lang="es-PE" sz="1400" dirty="0">
                  <a:solidFill>
                    <a:schemeClr val="bg1"/>
                  </a:solidFill>
                  <a:latin typeface="Times New Roman" panose="02020603050405020304" pitchFamily="18" charset="0"/>
                  <a:cs typeface="Times New Roman" panose="02020603050405020304" pitchFamily="18" charset="0"/>
                </a:rPr>
                <a:t>La experiencia nos dice q las condiciones de roca pueden llevarnos a un rango de valores de kb entre (25 a 35).</a:t>
              </a:r>
            </a:p>
            <a:p>
              <a:r>
                <a:rPr lang="es-PE" sz="1400" dirty="0">
                  <a:solidFill>
                    <a:schemeClr val="bg1"/>
                  </a:solidFill>
                  <a:latin typeface="Times New Roman" panose="02020603050405020304" pitchFamily="18" charset="0"/>
                  <a:cs typeface="Times New Roman" panose="02020603050405020304" pitchFamily="18" charset="0"/>
                </a:rPr>
                <a:t>Considerando las propiedades del explosivo como la densidad y la energía, Kb debe calcularse con:</a:t>
              </a:r>
              <a:endParaRPr lang="en-US" sz="1400" dirty="0">
                <a:solidFill>
                  <a:schemeClr val="bg1"/>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42" name="CuadroTexto 41"/>
              <p:cNvSpPr txBox="1"/>
              <p:nvPr/>
            </p:nvSpPr>
            <p:spPr>
              <a:xfrm>
                <a:off x="2935375" y="3201867"/>
                <a:ext cx="746743" cy="307777"/>
              </a:xfrm>
              <a:prstGeom prst="rect">
                <a:avLst/>
              </a:prstGeom>
              <a:noFill/>
              <a:ln>
                <a:solidFill>
                  <a:srgbClr val="92D050"/>
                </a:solidFill>
              </a:ln>
              <a:effectLst>
                <a:outerShdw blurRad="50800" dist="12700" dir="2700000" algn="tl" rotWithShape="0">
                  <a:prstClr val="black">
                    <a:alpha val="40000"/>
                  </a:prstClr>
                </a:outerShdw>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PE" sz="2000" b="0" i="1" smtClean="0">
                          <a:latin typeface="Cambria Math" panose="02040503050406030204" pitchFamily="18" charset="0"/>
                        </a:rPr>
                        <m:t>𝐵</m:t>
                      </m:r>
                      <m:r>
                        <a:rPr lang="es-PE" sz="2000" b="0" i="1" smtClean="0">
                          <a:latin typeface="Cambria Math" panose="02040503050406030204" pitchFamily="18" charset="0"/>
                          <a:ea typeface="Cambria Math" panose="02040503050406030204" pitchFamily="18" charset="0"/>
                        </a:rPr>
                        <m:t>∝</m:t>
                      </m:r>
                      <m:r>
                        <a:rPr lang="es-PE" sz="2000" b="0" i="1" smtClean="0">
                          <a:latin typeface="Cambria Math" panose="02040503050406030204" pitchFamily="18" charset="0"/>
                          <a:ea typeface="Cambria Math" panose="02040503050406030204" pitchFamily="18" charset="0"/>
                        </a:rPr>
                        <m:t>𝐷</m:t>
                      </m:r>
                    </m:oMath>
                  </m:oMathPara>
                </a14:m>
                <a:endParaRPr lang="es-PE" sz="2000" dirty="0">
                  <a:latin typeface="Times New Roman" panose="02020603050405020304" pitchFamily="18" charset="0"/>
                  <a:cs typeface="Times New Roman" panose="02020603050405020304" pitchFamily="18" charset="0"/>
                </a:endParaRPr>
              </a:p>
            </p:txBody>
          </p:sp>
        </mc:Choice>
        <mc:Fallback xmlns="">
          <p:sp>
            <p:nvSpPr>
              <p:cNvPr id="42" name="CuadroTexto 41"/>
              <p:cNvSpPr txBox="1">
                <a:spLocks noRot="1" noChangeAspect="1" noMove="1" noResize="1" noEditPoints="1" noAdjustHandles="1" noChangeArrowheads="1" noChangeShapeType="1" noTextEdit="1"/>
              </p:cNvSpPr>
              <p:nvPr/>
            </p:nvSpPr>
            <p:spPr>
              <a:xfrm>
                <a:off x="2935375" y="3201867"/>
                <a:ext cx="746743" cy="307777"/>
              </a:xfrm>
              <a:prstGeom prst="rect">
                <a:avLst/>
              </a:prstGeom>
              <a:blipFill>
                <a:blip r:embed="rId4"/>
                <a:stretch>
                  <a:fillRect/>
                </a:stretch>
              </a:blipFill>
              <a:ln>
                <a:solidFill>
                  <a:srgbClr val="92D050"/>
                </a:solidFill>
              </a:ln>
              <a:effectLst>
                <a:outerShdw blurRad="50800" dist="12700" dir="2700000" algn="tl" rotWithShape="0">
                  <a:prstClr val="black">
                    <a:alpha val="40000"/>
                  </a:prstClr>
                </a:outerShdw>
              </a:effec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43" name="CuadroTexto 42"/>
              <p:cNvSpPr txBox="1"/>
              <p:nvPr/>
            </p:nvSpPr>
            <p:spPr>
              <a:xfrm>
                <a:off x="4503244" y="3262791"/>
                <a:ext cx="1060868" cy="307777"/>
              </a:xfrm>
              <a:prstGeom prst="rect">
                <a:avLst/>
              </a:prstGeom>
              <a:noFill/>
              <a:ln>
                <a:solidFill>
                  <a:srgbClr val="92D050"/>
                </a:solidFill>
              </a:ln>
              <a:effectLst>
                <a:outerShdw blurRad="50800" dist="12700" dir="2700000" algn="tl" rotWithShape="0">
                  <a:prstClr val="black">
                    <a:alpha val="40000"/>
                  </a:prstClr>
                </a:outerShdw>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PE" sz="2000" b="0" i="1" smtClean="0">
                          <a:latin typeface="Cambria Math" panose="02040503050406030204" pitchFamily="18" charset="0"/>
                        </a:rPr>
                        <m:t>𝐵</m:t>
                      </m:r>
                      <m:r>
                        <a:rPr lang="es-PE" sz="2000" b="0" i="1" smtClean="0">
                          <a:latin typeface="Cambria Math" panose="02040503050406030204" pitchFamily="18" charset="0"/>
                        </a:rPr>
                        <m:t>=</m:t>
                      </m:r>
                      <m:sSub>
                        <m:sSubPr>
                          <m:ctrlPr>
                            <a:rPr lang="es-PE" sz="2000" b="0" i="1" smtClean="0">
                              <a:latin typeface="Cambria Math" panose="02040503050406030204" pitchFamily="18" charset="0"/>
                            </a:rPr>
                          </m:ctrlPr>
                        </m:sSubPr>
                        <m:e>
                          <m:r>
                            <a:rPr lang="es-PE" sz="2000" b="0" i="1" smtClean="0">
                              <a:latin typeface="Cambria Math" panose="02040503050406030204" pitchFamily="18" charset="0"/>
                            </a:rPr>
                            <m:t>𝐾</m:t>
                          </m:r>
                        </m:e>
                        <m:sub>
                          <m:r>
                            <a:rPr lang="es-PE" sz="2000" b="0" i="1" smtClean="0">
                              <a:latin typeface="Cambria Math" panose="02040503050406030204" pitchFamily="18" charset="0"/>
                            </a:rPr>
                            <m:t>𝐵</m:t>
                          </m:r>
                        </m:sub>
                      </m:sSub>
                      <m:r>
                        <a:rPr lang="es-PE" sz="2000" b="0" i="1" smtClean="0">
                          <a:latin typeface="Cambria Math" panose="02040503050406030204" pitchFamily="18" charset="0"/>
                        </a:rPr>
                        <m:t>𝐷</m:t>
                      </m:r>
                    </m:oMath>
                  </m:oMathPara>
                </a14:m>
                <a:endParaRPr lang="es-PE" sz="2000" dirty="0">
                  <a:latin typeface="Times New Roman" panose="02020603050405020304" pitchFamily="18" charset="0"/>
                  <a:cs typeface="Times New Roman" panose="02020603050405020304" pitchFamily="18" charset="0"/>
                </a:endParaRPr>
              </a:p>
            </p:txBody>
          </p:sp>
        </mc:Choice>
        <mc:Fallback xmlns="">
          <p:sp>
            <p:nvSpPr>
              <p:cNvPr id="43" name="CuadroTexto 42"/>
              <p:cNvSpPr txBox="1">
                <a:spLocks noRot="1" noChangeAspect="1" noMove="1" noResize="1" noEditPoints="1" noAdjustHandles="1" noChangeArrowheads="1" noChangeShapeType="1" noTextEdit="1"/>
              </p:cNvSpPr>
              <p:nvPr/>
            </p:nvSpPr>
            <p:spPr>
              <a:xfrm>
                <a:off x="4503244" y="3262791"/>
                <a:ext cx="1060868" cy="307777"/>
              </a:xfrm>
              <a:prstGeom prst="rect">
                <a:avLst/>
              </a:prstGeom>
              <a:blipFill>
                <a:blip r:embed="rId5"/>
                <a:stretch>
                  <a:fillRect/>
                </a:stretch>
              </a:blipFill>
              <a:ln>
                <a:solidFill>
                  <a:srgbClr val="92D050"/>
                </a:solidFill>
              </a:ln>
              <a:effectLst>
                <a:outerShdw blurRad="50800" dist="12700" dir="2700000" algn="tl" rotWithShape="0">
                  <a:prstClr val="black">
                    <a:alpha val="40000"/>
                  </a:prstClr>
                </a:outerShdw>
              </a:effec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44" name="CuadroTexto 43"/>
              <p:cNvSpPr txBox="1"/>
              <p:nvPr/>
            </p:nvSpPr>
            <p:spPr>
              <a:xfrm>
                <a:off x="8209468" y="5069356"/>
                <a:ext cx="1583832" cy="636521"/>
              </a:xfrm>
              <a:prstGeom prst="rect">
                <a:avLst/>
              </a:prstGeom>
              <a:noFill/>
              <a:ln>
                <a:solidFill>
                  <a:srgbClr val="92D050"/>
                </a:solidFill>
              </a:ln>
              <a:effectLst>
                <a:outerShdw blurRad="50800" dist="12700" dir="2700000" algn="tl" rotWithShape="0">
                  <a:prstClr val="black">
                    <a:alpha val="20000"/>
                  </a:prstClr>
                </a:outerShdw>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PE" sz="1400" i="1" smtClean="0">
                              <a:latin typeface="Cambria Math" panose="02040503050406030204" pitchFamily="18" charset="0"/>
                            </a:rPr>
                          </m:ctrlPr>
                        </m:sSubPr>
                        <m:e>
                          <m:r>
                            <a:rPr lang="es-PE" sz="1400" b="0" i="1" smtClean="0">
                              <a:latin typeface="Cambria Math" panose="02040503050406030204" pitchFamily="18" charset="0"/>
                            </a:rPr>
                            <m:t>𝐾</m:t>
                          </m:r>
                        </m:e>
                        <m:sub>
                          <m:r>
                            <a:rPr lang="es-PE" sz="1400" b="0" i="1" smtClean="0">
                              <a:latin typeface="Cambria Math" panose="02040503050406030204" pitchFamily="18" charset="0"/>
                            </a:rPr>
                            <m:t>𝐵</m:t>
                          </m:r>
                        </m:sub>
                      </m:sSub>
                      <m:r>
                        <a:rPr lang="es-PE" sz="1400" b="0" i="1" smtClean="0">
                          <a:latin typeface="Cambria Math" panose="02040503050406030204" pitchFamily="18" charset="0"/>
                        </a:rPr>
                        <m:t>=25</m:t>
                      </m:r>
                      <m:rad>
                        <m:radPr>
                          <m:degHide m:val="on"/>
                          <m:ctrlPr>
                            <a:rPr lang="es-PE" sz="1400" b="0" i="1" smtClean="0">
                              <a:latin typeface="Cambria Math" panose="02040503050406030204" pitchFamily="18" charset="0"/>
                            </a:rPr>
                          </m:ctrlPr>
                        </m:radPr>
                        <m:deg/>
                        <m:e>
                          <m:f>
                            <m:fPr>
                              <m:ctrlPr>
                                <a:rPr lang="es-PE" sz="1400" b="0" i="1" smtClean="0">
                                  <a:latin typeface="Cambria Math" panose="02040503050406030204" pitchFamily="18" charset="0"/>
                                </a:rPr>
                              </m:ctrlPr>
                            </m:fPr>
                            <m:num>
                              <m:r>
                                <a:rPr lang="es-PE" sz="1400" b="0" i="1" smtClean="0">
                                  <a:latin typeface="Cambria Math" panose="02040503050406030204" pitchFamily="18" charset="0"/>
                                  <a:ea typeface="Cambria Math" panose="02040503050406030204" pitchFamily="18" charset="0"/>
                                </a:rPr>
                                <m:t>𝜌</m:t>
                              </m:r>
                              <m:r>
                                <a:rPr lang="es-PE" sz="1400" b="0" i="1" smtClean="0">
                                  <a:latin typeface="Cambria Math" panose="02040503050406030204" pitchFamily="18" charset="0"/>
                                  <a:ea typeface="Cambria Math" panose="02040503050406030204" pitchFamily="18" charset="0"/>
                                </a:rPr>
                                <m:t>×</m:t>
                              </m:r>
                              <m:sSub>
                                <m:sSubPr>
                                  <m:ctrlPr>
                                    <a:rPr lang="es-PE" sz="1400" b="0" i="1" smtClean="0">
                                      <a:latin typeface="Cambria Math" panose="02040503050406030204" pitchFamily="18" charset="0"/>
                                      <a:ea typeface="Cambria Math" panose="02040503050406030204" pitchFamily="18" charset="0"/>
                                    </a:rPr>
                                  </m:ctrlPr>
                                </m:sSubPr>
                                <m:e>
                                  <m:r>
                                    <a:rPr lang="es-PE" sz="1400" b="0" i="1" smtClean="0">
                                      <a:latin typeface="Cambria Math" panose="02040503050406030204" pitchFamily="18" charset="0"/>
                                      <a:ea typeface="Cambria Math" panose="02040503050406030204" pitchFamily="18" charset="0"/>
                                    </a:rPr>
                                    <m:t>𝑆</m:t>
                                  </m:r>
                                </m:e>
                                <m:sub>
                                  <m:r>
                                    <a:rPr lang="es-PE" sz="1400" b="0" i="1" smtClean="0">
                                      <a:latin typeface="Cambria Math" panose="02040503050406030204" pitchFamily="18" charset="0"/>
                                      <a:ea typeface="Cambria Math" panose="02040503050406030204" pitchFamily="18" charset="0"/>
                                    </a:rPr>
                                    <m:t>𝐴𝑁𝐹𝑂</m:t>
                                  </m:r>
                                </m:sub>
                              </m:sSub>
                            </m:num>
                            <m:den>
                              <m:r>
                                <a:rPr lang="es-PE" sz="1400" b="0" i="1" smtClean="0">
                                  <a:latin typeface="Cambria Math" panose="02040503050406030204" pitchFamily="18" charset="0"/>
                                </a:rPr>
                                <m:t>0.8</m:t>
                              </m:r>
                              <m:r>
                                <a:rPr lang="es-PE" sz="1400" b="0" i="1" smtClean="0">
                                  <a:latin typeface="Cambria Math" panose="02040503050406030204" pitchFamily="18" charset="0"/>
                                  <a:ea typeface="Cambria Math" panose="02040503050406030204" pitchFamily="18" charset="0"/>
                                </a:rPr>
                                <m:t>×1</m:t>
                              </m:r>
                            </m:den>
                          </m:f>
                        </m:e>
                      </m:rad>
                    </m:oMath>
                  </m:oMathPara>
                </a14:m>
                <a:endParaRPr lang="es-PE" sz="1400" dirty="0">
                  <a:latin typeface="Times New Roman" panose="02020603050405020304" pitchFamily="18" charset="0"/>
                  <a:cs typeface="Times New Roman" panose="02020603050405020304" pitchFamily="18" charset="0"/>
                </a:endParaRPr>
              </a:p>
            </p:txBody>
          </p:sp>
        </mc:Choice>
        <mc:Fallback xmlns="">
          <p:sp>
            <p:nvSpPr>
              <p:cNvPr id="44" name="CuadroTexto 43"/>
              <p:cNvSpPr txBox="1">
                <a:spLocks noRot="1" noChangeAspect="1" noMove="1" noResize="1" noEditPoints="1" noAdjustHandles="1" noChangeArrowheads="1" noChangeShapeType="1" noTextEdit="1"/>
              </p:cNvSpPr>
              <p:nvPr/>
            </p:nvSpPr>
            <p:spPr>
              <a:xfrm>
                <a:off x="8209468" y="5069356"/>
                <a:ext cx="1583832" cy="636521"/>
              </a:xfrm>
              <a:prstGeom prst="rect">
                <a:avLst/>
              </a:prstGeom>
              <a:blipFill>
                <a:blip r:embed="rId6"/>
                <a:stretch>
                  <a:fillRect/>
                </a:stretch>
              </a:blipFill>
              <a:ln>
                <a:solidFill>
                  <a:srgbClr val="92D050"/>
                </a:solidFill>
              </a:ln>
              <a:effectLst>
                <a:outerShdw blurRad="50800" dist="12700" dir="2700000" algn="tl" rotWithShape="0">
                  <a:prstClr val="black">
                    <a:alpha val="20000"/>
                  </a:prstClr>
                </a:outerShdw>
              </a:effec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45" name="CuadroTexto 44"/>
              <p:cNvSpPr txBox="1"/>
              <p:nvPr/>
            </p:nvSpPr>
            <p:spPr>
              <a:xfrm>
                <a:off x="7244972" y="5838674"/>
                <a:ext cx="3884205" cy="553998"/>
              </a:xfrm>
              <a:prstGeom prst="rect">
                <a:avLst/>
              </a:prstGeom>
              <a:noFill/>
              <a:effectLst>
                <a:outerShdw blurRad="50800" dist="12700" dir="2700000" algn="tl" rotWithShape="0">
                  <a:prstClr val="black">
                    <a:alpha val="20000"/>
                  </a:prstClr>
                </a:outerShdw>
              </a:effectLst>
            </p:spPr>
            <p:txBody>
              <a:bodyPr wrap="none" lIns="0" tIns="0" rIns="0" bIns="0" rtlCol="0">
                <a:spAutoFit/>
              </a:bodyPr>
              <a:lstStyle/>
              <a:p>
                <a14:m>
                  <m:oMath xmlns:m="http://schemas.openxmlformats.org/officeDocument/2006/math">
                    <m:sSub>
                      <m:sSubPr>
                        <m:ctrlPr>
                          <a:rPr lang="es-PE" sz="1200" i="1" smtClean="0">
                            <a:latin typeface="Cambria Math" panose="02040503050406030204" pitchFamily="18" charset="0"/>
                            <a:ea typeface="Cambria Math" panose="02040503050406030204" pitchFamily="18" charset="0"/>
                          </a:rPr>
                        </m:ctrlPr>
                      </m:sSubPr>
                      <m:e>
                        <m:r>
                          <a:rPr lang="es-PE" sz="1200" b="0" i="1" smtClean="0">
                            <a:latin typeface="Cambria Math" panose="02040503050406030204" pitchFamily="18" charset="0"/>
                            <a:ea typeface="Cambria Math" panose="02040503050406030204" pitchFamily="18" charset="0"/>
                          </a:rPr>
                          <m:t>𝐾</m:t>
                        </m:r>
                      </m:e>
                      <m:sub>
                        <m:r>
                          <a:rPr lang="es-PE" sz="1200" b="0" i="1" smtClean="0">
                            <a:latin typeface="Cambria Math" panose="02040503050406030204" pitchFamily="18" charset="0"/>
                            <a:ea typeface="Cambria Math" panose="02040503050406030204" pitchFamily="18" charset="0"/>
                          </a:rPr>
                          <m:t>𝐵</m:t>
                        </m:r>
                      </m:sub>
                    </m:sSub>
                    <m:r>
                      <a:rPr lang="es-PE" sz="1200" b="0" i="1" smtClean="0">
                        <a:latin typeface="Cambria Math" panose="02040503050406030204" pitchFamily="18" charset="0"/>
                        <a:ea typeface="Cambria Math" panose="02040503050406030204" pitchFamily="18" charset="0"/>
                      </a:rPr>
                      <m:t>=25 </m:t>
                    </m:r>
                    <m:r>
                      <a:rPr lang="es-PE" sz="1200" b="0" i="1" smtClean="0">
                        <a:latin typeface="Cambria Math" panose="02040503050406030204" pitchFamily="18" charset="0"/>
                        <a:ea typeface="Cambria Math" panose="02040503050406030204" pitchFamily="18" charset="0"/>
                      </a:rPr>
                      <m:t>𝑤h𝑒𝑛</m:t>
                    </m:r>
                    <m:r>
                      <a:rPr lang="es-PE" sz="1200" b="0" i="1" smtClean="0">
                        <a:latin typeface="Cambria Math" panose="02040503050406030204" pitchFamily="18" charset="0"/>
                        <a:ea typeface="Cambria Math" panose="02040503050406030204" pitchFamily="18" charset="0"/>
                      </a:rPr>
                      <m:t> </m:t>
                    </m:r>
                    <m:r>
                      <a:rPr lang="es-PE" sz="1200" b="0" i="1" smtClean="0">
                        <a:latin typeface="Cambria Math" panose="02040503050406030204" pitchFamily="18" charset="0"/>
                        <a:ea typeface="Cambria Math" panose="02040503050406030204" pitchFamily="18" charset="0"/>
                      </a:rPr>
                      <m:t>𝑢𝑠𝑖𝑛𝑔</m:t>
                    </m:r>
                    <m:r>
                      <a:rPr lang="es-PE" sz="1200" b="0" i="1" smtClean="0">
                        <a:latin typeface="Cambria Math" panose="02040503050406030204" pitchFamily="18" charset="0"/>
                        <a:ea typeface="Cambria Math" panose="02040503050406030204" pitchFamily="18" charset="0"/>
                      </a:rPr>
                      <m:t> </m:t>
                    </m:r>
                    <m:r>
                      <a:rPr lang="es-PE" sz="1200" b="0" i="1" smtClean="0">
                        <a:latin typeface="Cambria Math" panose="02040503050406030204" pitchFamily="18" charset="0"/>
                        <a:ea typeface="Cambria Math" panose="02040503050406030204" pitchFamily="18" charset="0"/>
                      </a:rPr>
                      <m:t>𝐴𝑁𝐹𝑂</m:t>
                    </m:r>
                    <m:r>
                      <a:rPr lang="es-PE" sz="1200" b="0" i="1" smtClean="0">
                        <a:latin typeface="Cambria Math" panose="02040503050406030204" pitchFamily="18" charset="0"/>
                        <a:ea typeface="Cambria Math" panose="02040503050406030204" pitchFamily="18" charset="0"/>
                      </a:rPr>
                      <m:t>(</m:t>
                    </m:r>
                    <m:r>
                      <a:rPr lang="es-PE" sz="1200" i="1">
                        <a:latin typeface="Cambria Math" panose="02040503050406030204" pitchFamily="18" charset="0"/>
                        <a:ea typeface="Cambria Math" panose="02040503050406030204" pitchFamily="18" charset="0"/>
                      </a:rPr>
                      <m:t>𝜌</m:t>
                    </m:r>
                    <m:r>
                      <a:rPr lang="es-PE" sz="1200" b="0" i="1" smtClean="0">
                        <a:latin typeface="Cambria Math" panose="02040503050406030204" pitchFamily="18" charset="0"/>
                        <a:ea typeface="Cambria Math" panose="02040503050406030204" pitchFamily="18" charset="0"/>
                      </a:rPr>
                      <m:t>=0.80 </m:t>
                    </m:r>
                    <m:r>
                      <a:rPr lang="es-PE" sz="1200" b="0" i="1" smtClean="0">
                        <a:latin typeface="Cambria Math" panose="02040503050406030204" pitchFamily="18" charset="0"/>
                        <a:ea typeface="Cambria Math" panose="02040503050406030204" pitchFamily="18" charset="0"/>
                      </a:rPr>
                      <m:t>𝑔𝑚</m:t>
                    </m:r>
                    <m:r>
                      <a:rPr lang="es-PE" sz="1200" b="0" i="1" smtClean="0">
                        <a:latin typeface="Cambria Math" panose="02040503050406030204" pitchFamily="18" charset="0"/>
                        <a:ea typeface="Cambria Math" panose="02040503050406030204" pitchFamily="18" charset="0"/>
                      </a:rPr>
                      <m:t>/</m:t>
                    </m:r>
                    <m:sSup>
                      <m:sSupPr>
                        <m:ctrlPr>
                          <a:rPr lang="es-PE" sz="1200" b="0" i="1" smtClean="0">
                            <a:latin typeface="Cambria Math" panose="02040503050406030204" pitchFamily="18" charset="0"/>
                            <a:ea typeface="Cambria Math" panose="02040503050406030204" pitchFamily="18" charset="0"/>
                          </a:rPr>
                        </m:ctrlPr>
                      </m:sSupPr>
                      <m:e>
                        <m:r>
                          <a:rPr lang="es-PE" sz="1200" b="0" i="1" smtClean="0">
                            <a:latin typeface="Cambria Math" panose="02040503050406030204" pitchFamily="18" charset="0"/>
                            <a:ea typeface="Cambria Math" panose="02040503050406030204" pitchFamily="18" charset="0"/>
                          </a:rPr>
                          <m:t>𝑐𝑚</m:t>
                        </m:r>
                      </m:e>
                      <m:sup>
                        <m:r>
                          <a:rPr lang="es-PE" sz="1200" b="0" i="1" smtClean="0">
                            <a:latin typeface="Cambria Math" panose="02040503050406030204" pitchFamily="18" charset="0"/>
                            <a:ea typeface="Cambria Math" panose="02040503050406030204" pitchFamily="18" charset="0"/>
                          </a:rPr>
                          <m:t>3</m:t>
                        </m:r>
                      </m:sup>
                    </m:sSup>
                  </m:oMath>
                </a14:m>
                <a:r>
                  <a:rPr lang="es-PE" sz="1200" i="1"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s-PE" sz="1200" i="1" dirty="0" smtClean="0">
                            <a:latin typeface="Cambria Math" panose="02040503050406030204" pitchFamily="18" charset="0"/>
                            <a:ea typeface="Cambria Math" panose="02040503050406030204" pitchFamily="18" charset="0"/>
                          </a:rPr>
                        </m:ctrlPr>
                      </m:sSubPr>
                      <m:e>
                        <m:r>
                          <a:rPr lang="es-PE" sz="1200" b="0" i="1" dirty="0" smtClean="0">
                            <a:latin typeface="Cambria Math" panose="02040503050406030204" pitchFamily="18" charset="0"/>
                            <a:ea typeface="Cambria Math" panose="02040503050406030204" pitchFamily="18" charset="0"/>
                          </a:rPr>
                          <m:t>𝑆</m:t>
                        </m:r>
                      </m:e>
                      <m:sub>
                        <m:r>
                          <a:rPr lang="es-PE" sz="1200" b="0" i="1" dirty="0" smtClean="0">
                            <a:latin typeface="Cambria Math" panose="02040503050406030204" pitchFamily="18" charset="0"/>
                            <a:ea typeface="Cambria Math" panose="02040503050406030204" pitchFamily="18" charset="0"/>
                          </a:rPr>
                          <m:t>𝐴𝑁𝐹𝑂</m:t>
                        </m:r>
                      </m:sub>
                    </m:sSub>
                    <m:r>
                      <a:rPr lang="es-PE" sz="1200" b="0" i="1" dirty="0" smtClean="0">
                        <a:latin typeface="Cambria Math" panose="02040503050406030204" pitchFamily="18" charset="0"/>
                        <a:ea typeface="Cambria Math" panose="02040503050406030204" pitchFamily="18" charset="0"/>
                      </a:rPr>
                      <m:t>=1)</m:t>
                    </m:r>
                  </m:oMath>
                </a14:m>
                <a:endParaRPr lang="es-PE" sz="1200" i="1"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s-PE" sz="1200" i="1" smtClean="0">
                          <a:latin typeface="Cambria Math" panose="02040503050406030204" pitchFamily="18" charset="0"/>
                          <a:ea typeface="Cambria Math" panose="02040503050406030204" pitchFamily="18" charset="0"/>
                        </a:rPr>
                        <m:t>𝜌</m:t>
                      </m:r>
                      <m:r>
                        <a:rPr lang="es-PE" sz="1200" b="0" i="1" smtClean="0">
                          <a:latin typeface="Cambria Math" panose="02040503050406030204" pitchFamily="18" charset="0"/>
                          <a:ea typeface="Cambria Math" panose="02040503050406030204" pitchFamily="18" charset="0"/>
                        </a:rPr>
                        <m:t>=</m:t>
                      </m:r>
                      <m:r>
                        <a:rPr lang="es-PE" sz="1200" b="0" i="1" smtClean="0">
                          <a:latin typeface="Cambria Math" panose="02040503050406030204" pitchFamily="18" charset="0"/>
                          <a:ea typeface="Cambria Math" panose="02040503050406030204" pitchFamily="18" charset="0"/>
                        </a:rPr>
                        <m:t>𝑑𝑒𝑛𝑠𝑖𝑡𝑦</m:t>
                      </m:r>
                    </m:oMath>
                  </m:oMathPara>
                </a14:m>
                <a:endParaRPr lang="es-PE" sz="1200" b="0" i="1"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s-PE" sz="1200" b="0" i="1" smtClean="0">
                              <a:latin typeface="Cambria Math" panose="02040503050406030204" pitchFamily="18" charset="0"/>
                              <a:ea typeface="Cambria Math" panose="02040503050406030204" pitchFamily="18" charset="0"/>
                            </a:rPr>
                          </m:ctrlPr>
                        </m:sSubPr>
                        <m:e>
                          <m:r>
                            <a:rPr lang="es-PE" sz="1200" b="0" i="1" smtClean="0">
                              <a:latin typeface="Cambria Math" panose="02040503050406030204" pitchFamily="18" charset="0"/>
                              <a:ea typeface="Cambria Math" panose="02040503050406030204" pitchFamily="18" charset="0"/>
                            </a:rPr>
                            <m:t>𝑆</m:t>
                          </m:r>
                        </m:e>
                        <m:sub>
                          <m:r>
                            <a:rPr lang="es-PE" sz="1200" b="0" i="1" smtClean="0">
                              <a:latin typeface="Cambria Math" panose="02040503050406030204" pitchFamily="18" charset="0"/>
                              <a:ea typeface="Cambria Math" panose="02040503050406030204" pitchFamily="18" charset="0"/>
                            </a:rPr>
                            <m:t>𝐴𝑁𝐹𝑂</m:t>
                          </m:r>
                        </m:sub>
                      </m:sSub>
                      <m:r>
                        <a:rPr lang="es-PE" sz="1200" b="0" i="1" smtClean="0">
                          <a:latin typeface="Cambria Math" panose="02040503050406030204" pitchFamily="18" charset="0"/>
                          <a:ea typeface="Cambria Math" panose="02040503050406030204" pitchFamily="18" charset="0"/>
                        </a:rPr>
                        <m:t>=</m:t>
                      </m:r>
                      <m:r>
                        <a:rPr lang="es-PE" sz="1200" b="0" i="1" smtClean="0">
                          <a:latin typeface="Cambria Math" panose="02040503050406030204" pitchFamily="18" charset="0"/>
                          <a:ea typeface="Cambria Math" panose="02040503050406030204" pitchFamily="18" charset="0"/>
                        </a:rPr>
                        <m:t>𝑤𝑒𝑖𝑔h𝑡</m:t>
                      </m:r>
                      <m:r>
                        <a:rPr lang="es-PE" sz="1200" b="0" i="1" smtClean="0">
                          <a:latin typeface="Cambria Math" panose="02040503050406030204" pitchFamily="18" charset="0"/>
                          <a:ea typeface="Cambria Math" panose="02040503050406030204" pitchFamily="18" charset="0"/>
                        </a:rPr>
                        <m:t> </m:t>
                      </m:r>
                      <m:r>
                        <a:rPr lang="es-PE" sz="1200" b="0" i="1" smtClean="0">
                          <a:latin typeface="Cambria Math" panose="02040503050406030204" pitchFamily="18" charset="0"/>
                          <a:ea typeface="Cambria Math" panose="02040503050406030204" pitchFamily="18" charset="0"/>
                        </a:rPr>
                        <m:t>𝑠𝑡𝑟𝑒𝑛𝑔𝑡h</m:t>
                      </m:r>
                    </m:oMath>
                  </m:oMathPara>
                </a14:m>
                <a:endParaRPr lang="es-PE" sz="1200" b="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45" name="CuadroTexto 44"/>
              <p:cNvSpPr txBox="1">
                <a:spLocks noRot="1" noChangeAspect="1" noMove="1" noResize="1" noEditPoints="1" noAdjustHandles="1" noChangeArrowheads="1" noChangeShapeType="1" noTextEdit="1"/>
              </p:cNvSpPr>
              <p:nvPr/>
            </p:nvSpPr>
            <p:spPr>
              <a:xfrm>
                <a:off x="7244972" y="5838674"/>
                <a:ext cx="3884205" cy="553998"/>
              </a:xfrm>
              <a:prstGeom prst="rect">
                <a:avLst/>
              </a:prstGeom>
              <a:blipFill>
                <a:blip r:embed="rId7"/>
                <a:stretch>
                  <a:fillRect/>
                </a:stretch>
              </a:blipFill>
              <a:effectLst>
                <a:outerShdw blurRad="50800" dist="12700" dir="2700000" algn="tl" rotWithShape="0">
                  <a:prstClr val="black">
                    <a:alpha val="20000"/>
                  </a:prstClr>
                </a:outerShdw>
              </a:effectLst>
            </p:spPr>
            <p:txBody>
              <a:bodyPr/>
              <a:lstStyle/>
              <a:p>
                <a:r>
                  <a:rPr lang="es-PE">
                    <a:noFill/>
                  </a:rPr>
                  <a:t> </a:t>
                </a:r>
              </a:p>
            </p:txBody>
          </p:sp>
        </mc:Fallback>
      </mc:AlternateContent>
      <p:sp>
        <p:nvSpPr>
          <p:cNvPr id="5" name="Marcador de fecha 4">
            <a:extLst>
              <a:ext uri="{FF2B5EF4-FFF2-40B4-BE49-F238E27FC236}">
                <a16:creationId xmlns:a16="http://schemas.microsoft.com/office/drawing/2014/main" id="{E2B05532-E16B-4FF9-AEE9-4251A7D3BAAE}"/>
              </a:ext>
            </a:extLst>
          </p:cNvPr>
          <p:cNvSpPr>
            <a:spLocks noGrp="1"/>
          </p:cNvSpPr>
          <p:nvPr>
            <p:ph type="dt" sz="half" idx="10"/>
          </p:nvPr>
        </p:nvSpPr>
        <p:spPr/>
        <p:txBody>
          <a:bodyPr/>
          <a:lstStyle/>
          <a:p>
            <a:fld id="{B53BAB4A-404E-4BB7-8E82-1CC136889BB7}" type="datetime1">
              <a:rPr lang="es-PE" smtClean="0"/>
              <a:t>8/11/2023</a:t>
            </a:fld>
            <a:endParaRPr lang="es-PE"/>
          </a:p>
        </p:txBody>
      </p:sp>
      <p:sp>
        <p:nvSpPr>
          <p:cNvPr id="6" name="Marcador de número de diapositiva 5">
            <a:extLst>
              <a:ext uri="{FF2B5EF4-FFF2-40B4-BE49-F238E27FC236}">
                <a16:creationId xmlns:a16="http://schemas.microsoft.com/office/drawing/2014/main" id="{D764C259-243D-4188-86FB-8694DB17E85E}"/>
              </a:ext>
            </a:extLst>
          </p:cNvPr>
          <p:cNvSpPr>
            <a:spLocks noGrp="1"/>
          </p:cNvSpPr>
          <p:nvPr>
            <p:ph type="sldNum" sz="quarter" idx="12"/>
          </p:nvPr>
        </p:nvSpPr>
        <p:spPr/>
        <p:txBody>
          <a:bodyPr/>
          <a:lstStyle/>
          <a:p>
            <a:fld id="{5981010B-86DA-4ADF-9F27-44166A92FBA2}" type="slidenum">
              <a:rPr lang="es-PE" smtClean="0"/>
              <a:t>32</a:t>
            </a:fld>
            <a:endParaRPr lang="es-PE"/>
          </a:p>
        </p:txBody>
      </p:sp>
      <p:sp>
        <p:nvSpPr>
          <p:cNvPr id="16" name="CuadroTexto 15">
            <a:extLst>
              <a:ext uri="{FF2B5EF4-FFF2-40B4-BE49-F238E27FC236}">
                <a16:creationId xmlns:a16="http://schemas.microsoft.com/office/drawing/2014/main" id="{1F734F05-7E81-4DDC-940F-7DB06DA5C661}"/>
              </a:ext>
            </a:extLst>
          </p:cNvPr>
          <p:cNvSpPr txBox="1"/>
          <p:nvPr/>
        </p:nvSpPr>
        <p:spPr>
          <a:xfrm>
            <a:off x="1141426" y="4515381"/>
            <a:ext cx="4954574" cy="1600438"/>
          </a:xfrm>
          <a:prstGeom prst="rect">
            <a:avLst/>
          </a:prstGeom>
          <a:noFill/>
        </p:spPr>
        <p:txBody>
          <a:bodyPr wrap="square">
            <a:spAutoFit/>
          </a:bodyPr>
          <a:lstStyle/>
          <a:p>
            <a:r>
              <a:rPr lang="es-ES" sz="1400" b="1" i="0" u="none" strike="noStrike" baseline="0" dirty="0">
                <a:solidFill>
                  <a:srgbClr val="000000"/>
                </a:solidFill>
                <a:latin typeface="Arial" panose="020B0604020202020204" pitchFamily="34" charset="0"/>
              </a:rPr>
              <a:t>Valores menores o mayores con respecto al teórico previsto pueden darse en las siguientes situaciones: </a:t>
            </a:r>
          </a:p>
          <a:p>
            <a:endParaRPr lang="es-ES" sz="1400" b="1" i="0" u="none" strike="noStrike" baseline="0" dirty="0">
              <a:solidFill>
                <a:srgbClr val="000000"/>
              </a:solidFill>
              <a:latin typeface="Arial" panose="020B0604020202020204" pitchFamily="34" charset="0"/>
            </a:endParaRPr>
          </a:p>
          <a:p>
            <a:r>
              <a:rPr lang="es-ES" sz="1400" b="0" i="0" u="none" strike="noStrike" baseline="0" dirty="0">
                <a:solidFill>
                  <a:srgbClr val="0309FD"/>
                </a:solidFill>
                <a:latin typeface="Arial" panose="020B0604020202020204" pitchFamily="34" charset="0"/>
              </a:rPr>
              <a:t>a. Error de posicionamiento o replanteo del barreno. </a:t>
            </a:r>
          </a:p>
          <a:p>
            <a:r>
              <a:rPr lang="es-ES" sz="1400" b="0" i="0" u="none" strike="noStrike" baseline="0" dirty="0">
                <a:solidFill>
                  <a:srgbClr val="0309FD"/>
                </a:solidFill>
                <a:latin typeface="Arial" panose="020B0604020202020204" pitchFamily="34" charset="0"/>
              </a:rPr>
              <a:t>b. Falta de paralelismo entre el barreno y la cara del banco. </a:t>
            </a:r>
          </a:p>
          <a:p>
            <a:r>
              <a:rPr lang="es-ES" sz="1400" b="0" i="0" u="none" strike="noStrike" baseline="0" dirty="0">
                <a:solidFill>
                  <a:srgbClr val="0309FD"/>
                </a:solidFill>
                <a:latin typeface="Arial" panose="020B0604020202020204" pitchFamily="34" charset="0"/>
              </a:rPr>
              <a:t>c. Desviaciones del barreno durante la perforación. </a:t>
            </a:r>
          </a:p>
          <a:p>
            <a:r>
              <a:rPr lang="es-ES" sz="1400" b="0" i="0" u="none" strike="noStrike" baseline="0" dirty="0">
                <a:solidFill>
                  <a:srgbClr val="0309FD"/>
                </a:solidFill>
                <a:latin typeface="Arial" panose="020B0604020202020204" pitchFamily="34" charset="0"/>
              </a:rPr>
              <a:t>d. Irregularidades en el frente del talud. </a:t>
            </a:r>
          </a:p>
        </p:txBody>
      </p:sp>
    </p:spTree>
    <p:extLst>
      <p:ext uri="{BB962C8B-B14F-4D97-AF65-F5344CB8AC3E}">
        <p14:creationId xmlns:p14="http://schemas.microsoft.com/office/powerpoint/2010/main" val="2741535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28AF0B4C-0913-4AD5-BC69-558362A79FC6}"/>
              </a:ext>
            </a:extLst>
          </p:cNvPr>
          <p:cNvSpPr>
            <a:spLocks noGrp="1"/>
          </p:cNvSpPr>
          <p:nvPr>
            <p:ph type="dt" sz="half" idx="10"/>
          </p:nvPr>
        </p:nvSpPr>
        <p:spPr/>
        <p:txBody>
          <a:bodyPr/>
          <a:lstStyle/>
          <a:p>
            <a:fld id="{50904795-E231-4805-B25C-EDF5C7E8F722}" type="datetime1">
              <a:rPr lang="es-PE" smtClean="0"/>
              <a:t>8/11/2023</a:t>
            </a:fld>
            <a:endParaRPr lang="es-PE"/>
          </a:p>
        </p:txBody>
      </p:sp>
      <p:sp>
        <p:nvSpPr>
          <p:cNvPr id="5" name="Marcador de número de diapositiva 4">
            <a:extLst>
              <a:ext uri="{FF2B5EF4-FFF2-40B4-BE49-F238E27FC236}">
                <a16:creationId xmlns:a16="http://schemas.microsoft.com/office/drawing/2014/main" id="{F3B1C31F-6E2C-46E8-8698-776B005B121E}"/>
              </a:ext>
            </a:extLst>
          </p:cNvPr>
          <p:cNvSpPr>
            <a:spLocks noGrp="1"/>
          </p:cNvSpPr>
          <p:nvPr>
            <p:ph type="sldNum" sz="quarter" idx="12"/>
          </p:nvPr>
        </p:nvSpPr>
        <p:spPr/>
        <p:txBody>
          <a:bodyPr/>
          <a:lstStyle/>
          <a:p>
            <a:fld id="{5981010B-86DA-4ADF-9F27-44166A92FBA2}" type="slidenum">
              <a:rPr lang="es-PE" smtClean="0"/>
              <a:t>33</a:t>
            </a:fld>
            <a:endParaRPr lang="es-PE"/>
          </a:p>
        </p:txBody>
      </p:sp>
      <p:sp>
        <p:nvSpPr>
          <p:cNvPr id="8" name="CuadroTexto 7">
            <a:extLst>
              <a:ext uri="{FF2B5EF4-FFF2-40B4-BE49-F238E27FC236}">
                <a16:creationId xmlns:a16="http://schemas.microsoft.com/office/drawing/2014/main" id="{F9ADD672-5932-4A1A-A803-AE99B2B33BEC}"/>
              </a:ext>
            </a:extLst>
          </p:cNvPr>
          <p:cNvSpPr txBox="1"/>
          <p:nvPr/>
        </p:nvSpPr>
        <p:spPr>
          <a:xfrm>
            <a:off x="1251678" y="225259"/>
            <a:ext cx="6091564" cy="461665"/>
          </a:xfrm>
          <a:prstGeom prst="rect">
            <a:avLst/>
          </a:prstGeom>
          <a:solidFill>
            <a:srgbClr val="607E89"/>
          </a:solidFill>
          <a:effectLst>
            <a:outerShdw blurRad="50800" dist="38100" dir="2700000" algn="tl" rotWithShape="0">
              <a:prstClr val="black">
                <a:alpha val="40000"/>
              </a:prstClr>
            </a:outerShdw>
          </a:effectLst>
        </p:spPr>
        <p:txBody>
          <a:bodyPr wrap="square" rtlCol="0">
            <a:spAutoFit/>
          </a:bodyPr>
          <a:lstStyle/>
          <a:p>
            <a:pPr algn="ctr"/>
            <a:r>
              <a:rPr lang="es-PE" sz="2400" b="1" dirty="0">
                <a:solidFill>
                  <a:schemeClr val="bg1"/>
                </a:solidFill>
                <a:effectLst>
                  <a:outerShdw blurRad="38100" dist="38100" dir="2700000" algn="tl">
                    <a:srgbClr val="000000">
                      <a:alpha val="43137"/>
                    </a:srgbClr>
                  </a:outerShdw>
                </a:effectLst>
              </a:rPr>
              <a:t>DETERMINACIÓN DEL BURDEN </a:t>
            </a:r>
          </a:p>
        </p:txBody>
      </p:sp>
      <p:sp>
        <p:nvSpPr>
          <p:cNvPr id="10" name="CuadroTexto 9">
            <a:extLst>
              <a:ext uri="{FF2B5EF4-FFF2-40B4-BE49-F238E27FC236}">
                <a16:creationId xmlns:a16="http://schemas.microsoft.com/office/drawing/2014/main" id="{A23D2EF2-796E-4A5D-9EF6-C19C31DDC23C}"/>
              </a:ext>
            </a:extLst>
          </p:cNvPr>
          <p:cNvSpPr txBox="1"/>
          <p:nvPr/>
        </p:nvSpPr>
        <p:spPr>
          <a:xfrm>
            <a:off x="1117600" y="817802"/>
            <a:ext cx="10312400" cy="2308324"/>
          </a:xfrm>
          <a:prstGeom prst="rect">
            <a:avLst/>
          </a:prstGeom>
          <a:noFill/>
        </p:spPr>
        <p:txBody>
          <a:bodyPr wrap="square">
            <a:spAutoFit/>
          </a:bodyPr>
          <a:lstStyle/>
          <a:p>
            <a:pPr algn="just"/>
            <a:r>
              <a:rPr lang="es-ES" sz="1800" b="0" i="0" u="none" strike="noStrike" baseline="0" dirty="0">
                <a:solidFill>
                  <a:srgbClr val="000000"/>
                </a:solidFill>
                <a:latin typeface="Arial" panose="020B0604020202020204" pitchFamily="34" charset="0"/>
              </a:rPr>
              <a:t>Si el </a:t>
            </a:r>
            <a:r>
              <a:rPr lang="es-ES" sz="1800" b="0" i="0" u="none" strike="noStrike" baseline="0" dirty="0" err="1">
                <a:solidFill>
                  <a:srgbClr val="000000"/>
                </a:solidFill>
                <a:latin typeface="Arial" panose="020B0604020202020204" pitchFamily="34" charset="0"/>
              </a:rPr>
              <a:t>burden</a:t>
            </a:r>
            <a:r>
              <a:rPr lang="es-ES" sz="1800" b="0" i="0" u="none" strike="noStrike" baseline="0" dirty="0">
                <a:solidFill>
                  <a:srgbClr val="000000"/>
                </a:solidFill>
                <a:latin typeface="Arial" panose="020B0604020202020204" pitchFamily="34" charset="0"/>
              </a:rPr>
              <a:t> es excesivo, los gases de explosión encuentran mucha resistencia para agrietar y desplazar la roca y parte de la energía se transforma en energía sísmica aumentando la intensidad de las vibraciones, este fenómeno se puede observar en las voladuras de </a:t>
            </a:r>
            <a:r>
              <a:rPr lang="es-ES" sz="1800" b="0" i="0" u="none" strike="noStrike" baseline="0" dirty="0" err="1">
                <a:solidFill>
                  <a:srgbClr val="000000"/>
                </a:solidFill>
                <a:latin typeface="Arial" panose="020B0604020202020204" pitchFamily="34" charset="0"/>
              </a:rPr>
              <a:t>precorte</a:t>
            </a:r>
            <a:r>
              <a:rPr lang="es-ES" sz="1800" b="0" i="0" u="none" strike="noStrike" baseline="0" dirty="0">
                <a:solidFill>
                  <a:srgbClr val="000000"/>
                </a:solidFill>
                <a:latin typeface="Arial" panose="020B0604020202020204" pitchFamily="34" charset="0"/>
              </a:rPr>
              <a:t> donde el confinamiento es total y se registran niveles de vibraciones hasta cinco veces superiores a los registrados en voladuras en banco, si por el contrario los valores son reducidos los gases se escapan y expanden a una velocidad muy alta hacia el frente libre, impulsando a los fragmentos de roca, proyectándolos de forma incontrolada y produciendo un aumento en la sobrepresión aérea y el ruido. </a:t>
            </a:r>
            <a:endParaRPr lang="es-PE" dirty="0"/>
          </a:p>
        </p:txBody>
      </p:sp>
      <p:pic>
        <p:nvPicPr>
          <p:cNvPr id="12" name="Imagen 11">
            <a:extLst>
              <a:ext uri="{FF2B5EF4-FFF2-40B4-BE49-F238E27FC236}">
                <a16:creationId xmlns:a16="http://schemas.microsoft.com/office/drawing/2014/main" id="{429FAB1B-380B-4337-9D78-8DEFC5B7CDA0}"/>
              </a:ext>
            </a:extLst>
          </p:cNvPr>
          <p:cNvPicPr>
            <a:picLocks noChangeAspect="1"/>
          </p:cNvPicPr>
          <p:nvPr/>
        </p:nvPicPr>
        <p:blipFill rotWithShape="1">
          <a:blip r:embed="rId2"/>
          <a:srcRect l="17728" t="23030" r="19772" b="10169"/>
          <a:stretch/>
        </p:blipFill>
        <p:spPr>
          <a:xfrm>
            <a:off x="2641600" y="2863273"/>
            <a:ext cx="7619999" cy="3858202"/>
          </a:xfrm>
          <a:prstGeom prst="rect">
            <a:avLst/>
          </a:prstGeom>
        </p:spPr>
      </p:pic>
    </p:spTree>
    <p:extLst>
      <p:ext uri="{BB962C8B-B14F-4D97-AF65-F5344CB8AC3E}">
        <p14:creationId xmlns:p14="http://schemas.microsoft.com/office/powerpoint/2010/main" val="2625044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7032" y="2035348"/>
            <a:ext cx="4076984" cy="3641044"/>
          </a:xfrm>
          <a:prstGeom prst="rect">
            <a:avLst/>
          </a:prstGeom>
        </p:spPr>
      </p:pic>
      <p:sp>
        <p:nvSpPr>
          <p:cNvPr id="43" name="CuadroTexto 42"/>
          <p:cNvSpPr txBox="1"/>
          <p:nvPr/>
        </p:nvSpPr>
        <p:spPr>
          <a:xfrm>
            <a:off x="1067824" y="300578"/>
            <a:ext cx="4330188" cy="492443"/>
          </a:xfrm>
          <a:prstGeom prst="rect">
            <a:avLst/>
          </a:prstGeom>
          <a:solidFill>
            <a:srgbClr val="607E89"/>
          </a:solidFill>
          <a:effectLst>
            <a:outerShdw blurRad="50800" dist="38100" dir="2700000" algn="tl" rotWithShape="0">
              <a:prstClr val="black">
                <a:alpha val="40000"/>
              </a:prstClr>
            </a:outerShdw>
          </a:effectLst>
        </p:spPr>
        <p:txBody>
          <a:bodyPr wrap="square" rtlCol="0">
            <a:spAutoFit/>
          </a:bodyPr>
          <a:lstStyle/>
          <a:p>
            <a:pPr algn="ctr"/>
            <a:r>
              <a:rPr lang="es-PE" sz="2600" b="1" dirty="0">
                <a:solidFill>
                  <a:schemeClr val="bg1"/>
                </a:solidFill>
                <a:effectLst>
                  <a:outerShdw blurRad="38100" dist="38100" dir="2700000" algn="tl">
                    <a:srgbClr val="000000">
                      <a:alpha val="43137"/>
                    </a:srgbClr>
                  </a:outerShdw>
                </a:effectLst>
              </a:rPr>
              <a:t>ESPACIAMIENTO</a:t>
            </a:r>
          </a:p>
        </p:txBody>
      </p:sp>
      <p:sp>
        <p:nvSpPr>
          <p:cNvPr id="7" name="CuadroTexto 6"/>
          <p:cNvSpPr txBox="1"/>
          <p:nvPr/>
        </p:nvSpPr>
        <p:spPr>
          <a:xfrm>
            <a:off x="1204593" y="2956737"/>
            <a:ext cx="3150880" cy="1477328"/>
          </a:xfrm>
          <a:prstGeom prst="rect">
            <a:avLst/>
          </a:prstGeom>
          <a:noFill/>
          <a:effectLst>
            <a:outerShdw blurRad="50800" dist="12700" dir="2700000" algn="tl" rotWithShape="0">
              <a:prstClr val="black">
                <a:alpha val="21000"/>
              </a:prstClr>
            </a:outerShdw>
          </a:effectLst>
        </p:spPr>
        <p:txBody>
          <a:bodyPr wrap="square" rtlCol="0">
            <a:spAutoFit/>
          </a:bodyPr>
          <a:lstStyle/>
          <a:p>
            <a:r>
              <a:rPr lang="es-PE" sz="1500" dirty="0">
                <a:latin typeface="Times New Roman" panose="02020603050405020304" pitchFamily="18" charset="0"/>
                <a:cs typeface="Times New Roman" panose="02020603050405020304" pitchFamily="18" charset="0"/>
              </a:rPr>
              <a:t>En una disposición alineada de los taladros como se  muestra en la figura, se puede determinar distancia entre filas y distancia entre taladros . la distancia entre taladros de una misma fila es el </a:t>
            </a:r>
            <a:r>
              <a:rPr lang="es-PE" sz="1500" b="1" dirty="0">
                <a:latin typeface="Times New Roman" panose="02020603050405020304" pitchFamily="18" charset="0"/>
                <a:cs typeface="Times New Roman" panose="02020603050405020304" pitchFamily="18" charset="0"/>
              </a:rPr>
              <a:t>espaciamiento.</a:t>
            </a:r>
            <a:endParaRPr lang="en-US" sz="1500" b="1" dirty="0">
              <a:latin typeface="Times New Roman" panose="02020603050405020304" pitchFamily="18" charset="0"/>
              <a:cs typeface="Times New Roman" panose="02020603050405020304" pitchFamily="18" charset="0"/>
            </a:endParaRPr>
          </a:p>
        </p:txBody>
      </p:sp>
      <p:grpSp>
        <p:nvGrpSpPr>
          <p:cNvPr id="2" name="Grupo 1"/>
          <p:cNvGrpSpPr/>
          <p:nvPr/>
        </p:nvGrpSpPr>
        <p:grpSpPr>
          <a:xfrm>
            <a:off x="5078146" y="2035958"/>
            <a:ext cx="6686746" cy="3318887"/>
            <a:chOff x="4027058" y="2900428"/>
            <a:chExt cx="6686746" cy="3318887"/>
          </a:xfrm>
        </p:grpSpPr>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7058" y="2900428"/>
              <a:ext cx="6686746" cy="3318887"/>
            </a:xfrm>
            <a:prstGeom prst="rect">
              <a:avLst/>
            </a:prstGeom>
            <a:effectLst>
              <a:outerShdw blurRad="50800" dist="38100" dir="2700000" algn="tl" rotWithShape="0">
                <a:prstClr val="black">
                  <a:alpha val="40000"/>
                </a:prstClr>
              </a:outerShdw>
            </a:effectLst>
          </p:spPr>
        </p:pic>
        <p:sp>
          <p:nvSpPr>
            <p:cNvPr id="8" name="CuadroTexto 7"/>
            <p:cNvSpPr txBox="1"/>
            <p:nvPr/>
          </p:nvSpPr>
          <p:spPr>
            <a:xfrm>
              <a:off x="9488921" y="3987983"/>
              <a:ext cx="385042" cy="523220"/>
            </a:xfrm>
            <a:prstGeom prst="rect">
              <a:avLst/>
            </a:prstGeom>
            <a:noFill/>
            <a:effectLst>
              <a:outerShdw blurRad="50800" dist="12700" dir="2700000" algn="tl" rotWithShape="0">
                <a:prstClr val="black">
                  <a:alpha val="40000"/>
                </a:prstClr>
              </a:outerShdw>
            </a:effectLst>
          </p:spPr>
          <p:txBody>
            <a:bodyPr wrap="none" rtlCol="0">
              <a:spAutoFit/>
            </a:bodyPr>
            <a:lstStyle/>
            <a:p>
              <a:r>
                <a:rPr lang="es-PE" sz="2800" b="1" dirty="0">
                  <a:solidFill>
                    <a:schemeClr val="bg2">
                      <a:lumMod val="50000"/>
                    </a:schemeClr>
                  </a:solidFill>
                  <a:latin typeface="Aharoni" panose="02010803020104030203" pitchFamily="2" charset="-79"/>
                  <a:cs typeface="Aharoni" panose="02010803020104030203" pitchFamily="2" charset="-79"/>
                </a:rPr>
                <a:t>E</a:t>
              </a:r>
            </a:p>
          </p:txBody>
        </p:sp>
      </p:grpSp>
      <p:sp>
        <p:nvSpPr>
          <p:cNvPr id="3" name="Marcador de fecha 2">
            <a:extLst>
              <a:ext uri="{FF2B5EF4-FFF2-40B4-BE49-F238E27FC236}">
                <a16:creationId xmlns:a16="http://schemas.microsoft.com/office/drawing/2014/main" id="{BFCEBA6A-AA2F-4425-9854-6BF700DA9131}"/>
              </a:ext>
            </a:extLst>
          </p:cNvPr>
          <p:cNvSpPr>
            <a:spLocks noGrp="1"/>
          </p:cNvSpPr>
          <p:nvPr>
            <p:ph type="dt" sz="half" idx="10"/>
          </p:nvPr>
        </p:nvSpPr>
        <p:spPr/>
        <p:txBody>
          <a:bodyPr/>
          <a:lstStyle/>
          <a:p>
            <a:fld id="{E3E43678-2942-4BCD-AEA3-4E2C2D1B6F34}" type="datetime1">
              <a:rPr lang="es-PE" smtClean="0"/>
              <a:t>8/11/2023</a:t>
            </a:fld>
            <a:endParaRPr lang="es-PE"/>
          </a:p>
        </p:txBody>
      </p:sp>
      <p:sp>
        <p:nvSpPr>
          <p:cNvPr id="4" name="Marcador de número de diapositiva 3">
            <a:extLst>
              <a:ext uri="{FF2B5EF4-FFF2-40B4-BE49-F238E27FC236}">
                <a16:creationId xmlns:a16="http://schemas.microsoft.com/office/drawing/2014/main" id="{A062CC40-C688-4101-A3B6-1EF966E5C543}"/>
              </a:ext>
            </a:extLst>
          </p:cNvPr>
          <p:cNvSpPr>
            <a:spLocks noGrp="1"/>
          </p:cNvSpPr>
          <p:nvPr>
            <p:ph type="sldNum" sz="quarter" idx="12"/>
          </p:nvPr>
        </p:nvSpPr>
        <p:spPr/>
        <p:txBody>
          <a:bodyPr/>
          <a:lstStyle/>
          <a:p>
            <a:fld id="{5981010B-86DA-4ADF-9F27-44166A92FBA2}" type="slidenum">
              <a:rPr lang="es-PE" smtClean="0"/>
              <a:t>34</a:t>
            </a:fld>
            <a:endParaRPr lang="es-PE"/>
          </a:p>
        </p:txBody>
      </p:sp>
      <p:sp>
        <p:nvSpPr>
          <p:cNvPr id="11" name="CuadroTexto 10">
            <a:extLst>
              <a:ext uri="{FF2B5EF4-FFF2-40B4-BE49-F238E27FC236}">
                <a16:creationId xmlns:a16="http://schemas.microsoft.com/office/drawing/2014/main" id="{421F52E9-E4E5-4560-BEF6-AD5780088D09}"/>
              </a:ext>
            </a:extLst>
          </p:cNvPr>
          <p:cNvSpPr txBox="1"/>
          <p:nvPr/>
        </p:nvSpPr>
        <p:spPr>
          <a:xfrm>
            <a:off x="1293886" y="793021"/>
            <a:ext cx="9961418" cy="923330"/>
          </a:xfrm>
          <a:prstGeom prst="rect">
            <a:avLst/>
          </a:prstGeom>
          <a:noFill/>
        </p:spPr>
        <p:txBody>
          <a:bodyPr wrap="square">
            <a:spAutoFit/>
          </a:bodyPr>
          <a:lstStyle/>
          <a:p>
            <a:pPr algn="just"/>
            <a:r>
              <a:rPr lang="es-ES" sz="1800" b="0" i="0" u="none" strike="noStrike" baseline="0" dirty="0">
                <a:solidFill>
                  <a:srgbClr val="000000"/>
                </a:solidFill>
                <a:latin typeface="Arial" panose="020B0604020202020204" pitchFamily="34" charset="0"/>
              </a:rPr>
              <a:t>Distancia más larga entre taladros de una misma fila en una malla de perforación, así como en el calculo del </a:t>
            </a:r>
            <a:r>
              <a:rPr lang="es-ES" sz="1800" b="0" i="0" u="none" strike="noStrike" baseline="0" dirty="0" err="1">
                <a:solidFill>
                  <a:srgbClr val="000000"/>
                </a:solidFill>
                <a:latin typeface="Arial" panose="020B0604020202020204" pitchFamily="34" charset="0"/>
              </a:rPr>
              <a:t>Burden</a:t>
            </a:r>
            <a:r>
              <a:rPr lang="es-ES" sz="1800" b="0" i="0" u="none" strike="noStrike" baseline="0" dirty="0">
                <a:solidFill>
                  <a:srgbClr val="000000"/>
                </a:solidFill>
                <a:latin typeface="Arial" panose="020B0604020202020204" pitchFamily="34" charset="0"/>
              </a:rPr>
              <a:t>, tipo de roca, el tiempo de retardo de los </a:t>
            </a:r>
            <a:r>
              <a:rPr lang="es-ES" dirty="0">
                <a:solidFill>
                  <a:srgbClr val="000000"/>
                </a:solidFill>
                <a:latin typeface="Arial" panose="020B0604020202020204" pitchFamily="34" charset="0"/>
              </a:rPr>
              <a:t>taladr</a:t>
            </a:r>
            <a:r>
              <a:rPr lang="es-ES" sz="1800" b="0" i="0" u="none" strike="noStrike" baseline="0" dirty="0">
                <a:solidFill>
                  <a:srgbClr val="000000"/>
                </a:solidFill>
                <a:latin typeface="Arial" panose="020B0604020202020204" pitchFamily="34" charset="0"/>
              </a:rPr>
              <a:t>os y entre </a:t>
            </a:r>
            <a:r>
              <a:rPr lang="es-ES" dirty="0">
                <a:solidFill>
                  <a:srgbClr val="000000"/>
                </a:solidFill>
                <a:latin typeface="Arial" panose="020B0604020202020204" pitchFamily="34" charset="0"/>
              </a:rPr>
              <a:t>taladros</a:t>
            </a:r>
            <a:r>
              <a:rPr lang="es-ES" sz="1800" b="0" i="0" u="none" strike="noStrike" baseline="0" dirty="0">
                <a:solidFill>
                  <a:srgbClr val="000000"/>
                </a:solidFill>
                <a:latin typeface="Arial" panose="020B0604020202020204" pitchFamily="34" charset="0"/>
              </a:rPr>
              <a:t> y de la secuencia de encendido. </a:t>
            </a:r>
          </a:p>
        </p:txBody>
      </p:sp>
    </p:spTree>
    <p:extLst>
      <p:ext uri="{BB962C8B-B14F-4D97-AF65-F5344CB8AC3E}">
        <p14:creationId xmlns:p14="http://schemas.microsoft.com/office/powerpoint/2010/main" val="3615923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adroTexto 42"/>
          <p:cNvSpPr txBox="1"/>
          <p:nvPr/>
        </p:nvSpPr>
        <p:spPr>
          <a:xfrm>
            <a:off x="1067824" y="300578"/>
            <a:ext cx="4330188" cy="492443"/>
          </a:xfrm>
          <a:prstGeom prst="rect">
            <a:avLst/>
          </a:prstGeom>
          <a:solidFill>
            <a:srgbClr val="607E89"/>
          </a:solidFill>
          <a:effectLst>
            <a:outerShdw blurRad="50800" dist="38100" dir="2700000" algn="tl" rotWithShape="0">
              <a:prstClr val="black">
                <a:alpha val="40000"/>
              </a:prstClr>
            </a:outerShdw>
          </a:effectLst>
        </p:spPr>
        <p:txBody>
          <a:bodyPr wrap="square" rtlCol="0">
            <a:spAutoFit/>
          </a:bodyPr>
          <a:lstStyle/>
          <a:p>
            <a:pPr algn="ctr"/>
            <a:r>
              <a:rPr lang="es-PE" sz="2600" b="1" dirty="0">
                <a:solidFill>
                  <a:schemeClr val="bg1"/>
                </a:solidFill>
                <a:effectLst>
                  <a:outerShdw blurRad="38100" dist="38100" dir="2700000" algn="tl">
                    <a:srgbClr val="000000">
                      <a:alpha val="43137"/>
                    </a:srgbClr>
                  </a:outerShdw>
                </a:effectLst>
              </a:rPr>
              <a:t>ESPACIAMIENTO</a:t>
            </a:r>
          </a:p>
        </p:txBody>
      </p:sp>
      <p:sp>
        <p:nvSpPr>
          <p:cNvPr id="3" name="Marcador de fecha 2">
            <a:extLst>
              <a:ext uri="{FF2B5EF4-FFF2-40B4-BE49-F238E27FC236}">
                <a16:creationId xmlns:a16="http://schemas.microsoft.com/office/drawing/2014/main" id="{BFCEBA6A-AA2F-4425-9854-6BF700DA9131}"/>
              </a:ext>
            </a:extLst>
          </p:cNvPr>
          <p:cNvSpPr>
            <a:spLocks noGrp="1"/>
          </p:cNvSpPr>
          <p:nvPr>
            <p:ph type="dt" sz="half" idx="10"/>
          </p:nvPr>
        </p:nvSpPr>
        <p:spPr/>
        <p:txBody>
          <a:bodyPr/>
          <a:lstStyle/>
          <a:p>
            <a:fld id="{E3E43678-2942-4BCD-AEA3-4E2C2D1B6F34}" type="datetime1">
              <a:rPr lang="es-PE" smtClean="0"/>
              <a:t>8/11/2023</a:t>
            </a:fld>
            <a:endParaRPr lang="es-PE"/>
          </a:p>
        </p:txBody>
      </p:sp>
      <p:sp>
        <p:nvSpPr>
          <p:cNvPr id="4" name="Marcador de número de diapositiva 3">
            <a:extLst>
              <a:ext uri="{FF2B5EF4-FFF2-40B4-BE49-F238E27FC236}">
                <a16:creationId xmlns:a16="http://schemas.microsoft.com/office/drawing/2014/main" id="{A062CC40-C688-4101-A3B6-1EF966E5C543}"/>
              </a:ext>
            </a:extLst>
          </p:cNvPr>
          <p:cNvSpPr>
            <a:spLocks noGrp="1"/>
          </p:cNvSpPr>
          <p:nvPr>
            <p:ph type="sldNum" sz="quarter" idx="12"/>
          </p:nvPr>
        </p:nvSpPr>
        <p:spPr/>
        <p:txBody>
          <a:bodyPr/>
          <a:lstStyle/>
          <a:p>
            <a:fld id="{5981010B-86DA-4ADF-9F27-44166A92FBA2}" type="slidenum">
              <a:rPr lang="es-PE" smtClean="0"/>
              <a:t>35</a:t>
            </a:fld>
            <a:endParaRPr lang="es-PE"/>
          </a:p>
        </p:txBody>
      </p:sp>
      <p:sp>
        <p:nvSpPr>
          <p:cNvPr id="12" name="CuadroTexto 11">
            <a:extLst>
              <a:ext uri="{FF2B5EF4-FFF2-40B4-BE49-F238E27FC236}">
                <a16:creationId xmlns:a16="http://schemas.microsoft.com/office/drawing/2014/main" id="{69A5435B-3CA4-42FC-B151-68EA2DEAF93A}"/>
              </a:ext>
            </a:extLst>
          </p:cNvPr>
          <p:cNvSpPr txBox="1"/>
          <p:nvPr/>
        </p:nvSpPr>
        <p:spPr>
          <a:xfrm>
            <a:off x="1067823" y="1076328"/>
            <a:ext cx="8704249" cy="923330"/>
          </a:xfrm>
          <a:prstGeom prst="rect">
            <a:avLst/>
          </a:prstGeom>
          <a:noFill/>
        </p:spPr>
        <p:txBody>
          <a:bodyPr wrap="square">
            <a:spAutoFit/>
          </a:bodyPr>
          <a:lstStyle/>
          <a:p>
            <a:pPr algn="just"/>
            <a:r>
              <a:rPr lang="es-ES" sz="1800" b="0" i="0" u="none" strike="noStrike" baseline="0" dirty="0">
                <a:solidFill>
                  <a:srgbClr val="000000"/>
                </a:solidFill>
                <a:latin typeface="Arial" panose="020B0604020202020204" pitchFamily="34" charset="0"/>
              </a:rPr>
              <a:t>Espaciamientos pequeños (Ver Figura </a:t>
            </a:r>
            <a:r>
              <a:rPr lang="es-ES" dirty="0">
                <a:solidFill>
                  <a:srgbClr val="000000"/>
                </a:solidFill>
                <a:latin typeface="Arial" panose="020B0604020202020204" pitchFamily="34" charset="0"/>
              </a:rPr>
              <a:t>7</a:t>
            </a:r>
            <a:r>
              <a:rPr lang="es-ES" sz="1800" b="0" i="0" u="none" strike="noStrike" baseline="0" dirty="0">
                <a:solidFill>
                  <a:srgbClr val="000000"/>
                </a:solidFill>
                <a:latin typeface="Arial" panose="020B0604020202020204" pitchFamily="34" charset="0"/>
              </a:rPr>
              <a:t>.2.) producen entre las cargas un exceso de trituración y roturas superficiales en cráter, bloques de gran tamaño por delante de la fila de barrenos y problemas de </a:t>
            </a:r>
            <a:r>
              <a:rPr lang="es-ES" sz="1800" b="0" i="0" u="none" strike="noStrike" baseline="0" dirty="0" err="1">
                <a:solidFill>
                  <a:srgbClr val="000000"/>
                </a:solidFill>
                <a:latin typeface="Arial" panose="020B0604020202020204" pitchFamily="34" charset="0"/>
              </a:rPr>
              <a:t>repiés</a:t>
            </a:r>
            <a:r>
              <a:rPr lang="es-ES" sz="1800" b="0" i="0" u="none" strike="noStrike" baseline="0" dirty="0">
                <a:solidFill>
                  <a:srgbClr val="000000"/>
                </a:solidFill>
                <a:latin typeface="Arial" panose="020B0604020202020204" pitchFamily="34" charset="0"/>
              </a:rPr>
              <a:t>. </a:t>
            </a:r>
          </a:p>
        </p:txBody>
      </p:sp>
      <p:pic>
        <p:nvPicPr>
          <p:cNvPr id="10" name="Imagen 9">
            <a:extLst>
              <a:ext uri="{FF2B5EF4-FFF2-40B4-BE49-F238E27FC236}">
                <a16:creationId xmlns:a16="http://schemas.microsoft.com/office/drawing/2014/main" id="{AB829D72-026F-495B-854D-41F5D984AE66}"/>
              </a:ext>
            </a:extLst>
          </p:cNvPr>
          <p:cNvPicPr>
            <a:picLocks noChangeAspect="1"/>
          </p:cNvPicPr>
          <p:nvPr/>
        </p:nvPicPr>
        <p:blipFill rotWithShape="1">
          <a:blip r:embed="rId2"/>
          <a:srcRect l="25303" t="37576" r="30985" b="17172"/>
          <a:stretch/>
        </p:blipFill>
        <p:spPr>
          <a:xfrm>
            <a:off x="2124363" y="2282965"/>
            <a:ext cx="6733310" cy="3920958"/>
          </a:xfrm>
          <a:prstGeom prst="rect">
            <a:avLst/>
          </a:prstGeom>
        </p:spPr>
      </p:pic>
    </p:spTree>
    <p:extLst>
      <p:ext uri="{BB962C8B-B14F-4D97-AF65-F5344CB8AC3E}">
        <p14:creationId xmlns:p14="http://schemas.microsoft.com/office/powerpoint/2010/main" val="1929222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p:cNvSpPr txBox="1"/>
          <p:nvPr/>
        </p:nvSpPr>
        <p:spPr>
          <a:xfrm>
            <a:off x="1131520" y="975788"/>
            <a:ext cx="5934297" cy="492443"/>
          </a:xfrm>
          <a:prstGeom prst="rect">
            <a:avLst/>
          </a:prstGeom>
          <a:solidFill>
            <a:srgbClr val="607E89"/>
          </a:solidFill>
          <a:effectLst>
            <a:outerShdw blurRad="50800" dist="38100" dir="2700000" algn="tl" rotWithShape="0">
              <a:prstClr val="black">
                <a:alpha val="40000"/>
              </a:prstClr>
            </a:outerShdw>
          </a:effectLst>
        </p:spPr>
        <p:txBody>
          <a:bodyPr wrap="square" rtlCol="0">
            <a:spAutoFit/>
          </a:bodyPr>
          <a:lstStyle/>
          <a:p>
            <a:pPr algn="ctr"/>
            <a:r>
              <a:rPr lang="es-PE" sz="2600" b="1" dirty="0">
                <a:solidFill>
                  <a:schemeClr val="bg1"/>
                </a:solidFill>
                <a:effectLst>
                  <a:outerShdw blurRad="38100" dist="38100" dir="2700000" algn="tl">
                    <a:srgbClr val="000000">
                      <a:alpha val="43137"/>
                    </a:srgbClr>
                  </a:outerShdw>
                </a:effectLst>
              </a:rPr>
              <a:t>DETONACIONES DE SUB ORDEN</a:t>
            </a: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5709" y="2135604"/>
            <a:ext cx="5824194" cy="2884748"/>
          </a:xfrm>
          <a:prstGeom prst="rect">
            <a:avLst/>
          </a:prstGeom>
          <a:effectLst>
            <a:outerShdw blurRad="50800" dist="127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10" name="CuadroTexto 9"/>
              <p:cNvSpPr txBox="1"/>
              <p:nvPr/>
            </p:nvSpPr>
            <p:spPr>
              <a:xfrm>
                <a:off x="865801" y="2423816"/>
                <a:ext cx="5182902" cy="2308324"/>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r>
                  <a:rPr lang="es-PE" sz="1600" dirty="0">
                    <a:latin typeface="Times New Roman" panose="02020603050405020304" pitchFamily="18" charset="0"/>
                    <a:cs typeface="Times New Roman" panose="02020603050405020304" pitchFamily="18" charset="0"/>
                  </a:rPr>
                  <a:t>Para determinar el espaciamiento se ha visto que debe tener un valor igual o  mayor que el burden.</a:t>
                </a:r>
              </a:p>
              <a:p>
                <a:pPr algn="ctr"/>
                <a:endParaRPr lang="es-PE" sz="1600"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s-PE" sz="1600" b="0" i="1" smtClean="0">
                          <a:solidFill>
                            <a:schemeClr val="tx1"/>
                          </a:solidFill>
                          <a:latin typeface="Cambria Math" panose="02040503050406030204" pitchFamily="18" charset="0"/>
                        </a:rPr>
                        <m:t>𝑆</m:t>
                      </m:r>
                      <m:r>
                        <a:rPr lang="es-PE" sz="1600" b="0" i="1" smtClean="0">
                          <a:solidFill>
                            <a:schemeClr val="tx1"/>
                          </a:solidFill>
                          <a:latin typeface="Cambria Math" panose="02040503050406030204" pitchFamily="18" charset="0"/>
                        </a:rPr>
                        <m:t>=</m:t>
                      </m:r>
                      <m:sSub>
                        <m:sSubPr>
                          <m:ctrlPr>
                            <a:rPr lang="es-PE" sz="1600" b="0" i="1" smtClean="0">
                              <a:solidFill>
                                <a:schemeClr val="tx1"/>
                              </a:solidFill>
                              <a:latin typeface="Cambria Math" panose="02040503050406030204" pitchFamily="18" charset="0"/>
                            </a:rPr>
                          </m:ctrlPr>
                        </m:sSubPr>
                        <m:e>
                          <m:r>
                            <a:rPr lang="es-PE" sz="1600" b="0" i="1" smtClean="0">
                              <a:solidFill>
                                <a:schemeClr val="tx1"/>
                              </a:solidFill>
                              <a:latin typeface="Cambria Math" panose="02040503050406030204" pitchFamily="18" charset="0"/>
                            </a:rPr>
                            <m:t>𝐾</m:t>
                          </m:r>
                        </m:e>
                        <m:sub>
                          <m:r>
                            <a:rPr lang="es-PE" sz="1600" b="0" i="1" smtClean="0">
                              <a:solidFill>
                                <a:schemeClr val="tx1"/>
                              </a:solidFill>
                              <a:latin typeface="Cambria Math" panose="02040503050406030204" pitchFamily="18" charset="0"/>
                            </a:rPr>
                            <m:t>𝑆</m:t>
                          </m:r>
                        </m:sub>
                      </m:sSub>
                      <m:r>
                        <a:rPr lang="es-PE" sz="1600" b="0" i="1" smtClean="0">
                          <a:solidFill>
                            <a:schemeClr val="tx1"/>
                          </a:solidFill>
                          <a:latin typeface="Cambria Math" panose="02040503050406030204" pitchFamily="18" charset="0"/>
                        </a:rPr>
                        <m:t>𝐵</m:t>
                      </m:r>
                    </m:oMath>
                  </m:oMathPara>
                </a14:m>
                <a:endParaRPr lang="es-PE" sz="1600" dirty="0">
                  <a:solidFill>
                    <a:schemeClr val="tx1"/>
                  </a:solidFill>
                  <a:latin typeface="Times New Roman" panose="02020603050405020304" pitchFamily="18" charset="0"/>
                  <a:cs typeface="Times New Roman" panose="02020603050405020304" pitchFamily="18" charset="0"/>
                </a:endParaRPr>
              </a:p>
              <a:p>
                <a:pPr algn="ctr"/>
                <a:endParaRPr lang="es-PE" sz="1600" dirty="0">
                  <a:solidFill>
                    <a:schemeClr val="tx1"/>
                  </a:solidFill>
                  <a:latin typeface="Times New Roman" panose="02020603050405020304" pitchFamily="18" charset="0"/>
                  <a:cs typeface="Times New Roman" panose="02020603050405020304" pitchFamily="18" charset="0"/>
                </a:endParaRPr>
              </a:p>
              <a:p>
                <a:pPr algn="ctr"/>
                <a:r>
                  <a:rPr lang="es-PE" sz="1600" b="1" dirty="0">
                    <a:latin typeface="Times New Roman" panose="02020603050405020304" pitchFamily="18" charset="0"/>
                    <a:cs typeface="Times New Roman" panose="02020603050405020304" pitchFamily="18" charset="0"/>
                  </a:rPr>
                  <a:t>SIENDO </a:t>
                </a:r>
                <a14:m>
                  <m:oMath xmlns:m="http://schemas.openxmlformats.org/officeDocument/2006/math">
                    <m:sSub>
                      <m:sSubPr>
                        <m:ctrlPr>
                          <a:rPr lang="es-PE" sz="1600" i="1">
                            <a:latin typeface="Cambria Math" panose="02040503050406030204" pitchFamily="18" charset="0"/>
                          </a:rPr>
                        </m:ctrlPr>
                      </m:sSubPr>
                      <m:e>
                        <m:r>
                          <a:rPr lang="es-PE" sz="1600" i="1">
                            <a:latin typeface="Cambria Math" panose="02040503050406030204" pitchFamily="18" charset="0"/>
                          </a:rPr>
                          <m:t>𝐾</m:t>
                        </m:r>
                      </m:e>
                      <m:sub>
                        <m:r>
                          <a:rPr lang="es-PE" sz="1600" i="1">
                            <a:latin typeface="Cambria Math" panose="02040503050406030204" pitchFamily="18" charset="0"/>
                          </a:rPr>
                          <m:t>𝑆</m:t>
                        </m:r>
                      </m:sub>
                    </m:sSub>
                  </m:oMath>
                </a14:m>
                <a:r>
                  <a:rPr lang="es-PE" sz="1600" b="1" dirty="0">
                    <a:latin typeface="Times New Roman" panose="02020603050405020304" pitchFamily="18" charset="0"/>
                    <a:cs typeface="Times New Roman" panose="02020603050405020304" pitchFamily="18" charset="0"/>
                  </a:rPr>
                  <a:t> UN VALOR ENTRE (1 Y 2) PARA LA MAYORIA DE LOS CASOS PUEDE CONSIDERARSE </a:t>
                </a:r>
                <a14:m>
                  <m:oMath xmlns:m="http://schemas.openxmlformats.org/officeDocument/2006/math">
                    <m:sSub>
                      <m:sSubPr>
                        <m:ctrlPr>
                          <a:rPr lang="es-PE" sz="1600" i="1">
                            <a:latin typeface="Cambria Math" panose="02040503050406030204" pitchFamily="18" charset="0"/>
                          </a:rPr>
                        </m:ctrlPr>
                      </m:sSubPr>
                      <m:e>
                        <m:r>
                          <a:rPr lang="es-PE" sz="1600" i="1">
                            <a:latin typeface="Cambria Math" panose="02040503050406030204" pitchFamily="18" charset="0"/>
                          </a:rPr>
                          <m:t>𝐾</m:t>
                        </m:r>
                      </m:e>
                      <m:sub>
                        <m:r>
                          <a:rPr lang="es-PE" sz="1600" i="1">
                            <a:latin typeface="Cambria Math" panose="02040503050406030204" pitchFamily="18" charset="0"/>
                          </a:rPr>
                          <m:t>𝑆</m:t>
                        </m:r>
                      </m:sub>
                    </m:sSub>
                  </m:oMath>
                </a14:m>
                <a:r>
                  <a:rPr lang="es-PE" sz="1600" b="1" dirty="0">
                    <a:latin typeface="Times New Roman" panose="02020603050405020304" pitchFamily="18" charset="0"/>
                    <a:cs typeface="Times New Roman" panose="02020603050405020304" pitchFamily="18" charset="0"/>
                  </a:rPr>
                  <a:t> 1.5</a:t>
                </a:r>
              </a:p>
              <a:p>
                <a:pPr algn="ctr"/>
                <a:r>
                  <a:rPr lang="es-PE" sz="1600" b="1" dirty="0">
                    <a:latin typeface="Times New Roman" panose="02020603050405020304" pitchFamily="18" charset="0"/>
                    <a:cs typeface="Times New Roman" panose="02020603050405020304" pitchFamily="18" charset="0"/>
                  </a:rPr>
                  <a:t>EL 1.5 SE DERIVA DE UNA MALLA TRIANGULAR.</a:t>
                </a:r>
                <a:endParaRPr lang="en-US" sz="1600" b="1" dirty="0">
                  <a:latin typeface="Times New Roman" panose="02020603050405020304" pitchFamily="18" charset="0"/>
                  <a:cs typeface="Times New Roman" panose="02020603050405020304" pitchFamily="18" charset="0"/>
                </a:endParaRPr>
              </a:p>
            </p:txBody>
          </p:sp>
        </mc:Choice>
        <mc:Fallback xmlns="">
          <p:sp>
            <p:nvSpPr>
              <p:cNvPr id="10" name="CuadroTexto 9"/>
              <p:cNvSpPr txBox="1">
                <a:spLocks noRot="1" noChangeAspect="1" noMove="1" noResize="1" noEditPoints="1" noAdjustHandles="1" noChangeArrowheads="1" noChangeShapeType="1" noTextEdit="1"/>
              </p:cNvSpPr>
              <p:nvPr/>
            </p:nvSpPr>
            <p:spPr>
              <a:xfrm>
                <a:off x="865801" y="2423816"/>
                <a:ext cx="5182902" cy="2308324"/>
              </a:xfrm>
              <a:prstGeom prst="rect">
                <a:avLst/>
              </a:prstGeom>
              <a:blipFill>
                <a:blip r:embed="rId3"/>
                <a:stretch>
                  <a:fillRect/>
                </a:stretch>
              </a:blipFill>
              <a:effectLst>
                <a:outerShdw blurRad="50800" dist="38100" dir="2700000" algn="tl" rotWithShape="0">
                  <a:prstClr val="black">
                    <a:alpha val="40000"/>
                  </a:prstClr>
                </a:outerShdw>
              </a:effectLst>
            </p:spPr>
            <p:txBody>
              <a:bodyPr/>
              <a:lstStyle/>
              <a:p>
                <a:r>
                  <a:rPr lang="es-PE">
                    <a:noFill/>
                  </a:rPr>
                  <a:t> </a:t>
                </a:r>
              </a:p>
            </p:txBody>
          </p:sp>
        </mc:Fallback>
      </mc:AlternateContent>
      <p:sp>
        <p:nvSpPr>
          <p:cNvPr id="12" name="CuadroTexto 11"/>
          <p:cNvSpPr txBox="1"/>
          <p:nvPr/>
        </p:nvSpPr>
        <p:spPr>
          <a:xfrm>
            <a:off x="7715839" y="5592114"/>
            <a:ext cx="4094373" cy="523220"/>
          </a:xfrm>
          <a:prstGeom prst="rect">
            <a:avLst/>
          </a:prstGeom>
          <a:noFill/>
        </p:spPr>
        <p:txBody>
          <a:bodyPr wrap="square" rtlCol="0">
            <a:spAutoFit/>
          </a:bodyPr>
          <a:lstStyle/>
          <a:p>
            <a:pPr algn="r"/>
            <a:r>
              <a:rPr lang="es-PE" sz="1400" i="1" dirty="0"/>
              <a:t>Naturalmente si el espaciamiento toma un valor menor que el burden, los papeles se invertirían.</a:t>
            </a:r>
            <a:endParaRPr lang="en-US" sz="1400" i="1" dirty="0"/>
          </a:p>
        </p:txBody>
      </p:sp>
      <p:sp>
        <p:nvSpPr>
          <p:cNvPr id="16" name="CuadroTexto 15"/>
          <p:cNvSpPr txBox="1"/>
          <p:nvPr/>
        </p:nvSpPr>
        <p:spPr>
          <a:xfrm>
            <a:off x="11204599" y="3577978"/>
            <a:ext cx="385042" cy="523220"/>
          </a:xfrm>
          <a:prstGeom prst="rect">
            <a:avLst/>
          </a:prstGeom>
          <a:noFill/>
          <a:effectLst>
            <a:outerShdw blurRad="50800" dist="12700" dir="2700000" algn="tl" rotWithShape="0">
              <a:prstClr val="black">
                <a:alpha val="40000"/>
              </a:prstClr>
            </a:outerShdw>
          </a:effectLst>
        </p:spPr>
        <p:txBody>
          <a:bodyPr wrap="none" rtlCol="0">
            <a:spAutoFit/>
          </a:bodyPr>
          <a:lstStyle/>
          <a:p>
            <a:r>
              <a:rPr lang="es-PE" sz="2800" b="1" dirty="0">
                <a:solidFill>
                  <a:schemeClr val="bg2">
                    <a:lumMod val="50000"/>
                  </a:schemeClr>
                </a:solidFill>
                <a:latin typeface="Aharoni" panose="02010803020104030203" pitchFamily="2" charset="-79"/>
                <a:cs typeface="Aharoni" panose="02010803020104030203" pitchFamily="2" charset="-79"/>
              </a:rPr>
              <a:t>E</a:t>
            </a:r>
          </a:p>
        </p:txBody>
      </p:sp>
      <p:sp>
        <p:nvSpPr>
          <p:cNvPr id="17" name="CuadroTexto 16"/>
          <p:cNvSpPr txBox="1"/>
          <p:nvPr/>
        </p:nvSpPr>
        <p:spPr>
          <a:xfrm>
            <a:off x="10819557" y="4415890"/>
            <a:ext cx="415498" cy="523220"/>
          </a:xfrm>
          <a:prstGeom prst="rect">
            <a:avLst/>
          </a:prstGeom>
          <a:noFill/>
          <a:effectLst>
            <a:outerShdw blurRad="50800" dist="12700" dir="2700000" algn="tl" rotWithShape="0">
              <a:prstClr val="black">
                <a:alpha val="40000"/>
              </a:prstClr>
            </a:outerShdw>
          </a:effectLst>
        </p:spPr>
        <p:txBody>
          <a:bodyPr wrap="none" rtlCol="0">
            <a:spAutoFit/>
          </a:bodyPr>
          <a:lstStyle/>
          <a:p>
            <a:r>
              <a:rPr lang="es-PE" sz="2800" b="1" dirty="0">
                <a:solidFill>
                  <a:schemeClr val="bg2">
                    <a:lumMod val="50000"/>
                  </a:schemeClr>
                </a:solidFill>
                <a:latin typeface="Aharoni" panose="02010803020104030203" pitchFamily="2" charset="-79"/>
                <a:cs typeface="Aharoni" panose="02010803020104030203" pitchFamily="2" charset="-79"/>
              </a:rPr>
              <a:t>B</a:t>
            </a:r>
          </a:p>
        </p:txBody>
      </p:sp>
      <p:sp>
        <p:nvSpPr>
          <p:cNvPr id="2" name="Marcador de fecha 1">
            <a:extLst>
              <a:ext uri="{FF2B5EF4-FFF2-40B4-BE49-F238E27FC236}">
                <a16:creationId xmlns:a16="http://schemas.microsoft.com/office/drawing/2014/main" id="{FBD94B31-3683-4F4D-ABE8-18A8EC962135}"/>
              </a:ext>
            </a:extLst>
          </p:cNvPr>
          <p:cNvSpPr>
            <a:spLocks noGrp="1"/>
          </p:cNvSpPr>
          <p:nvPr>
            <p:ph type="dt" sz="half" idx="10"/>
          </p:nvPr>
        </p:nvSpPr>
        <p:spPr/>
        <p:txBody>
          <a:bodyPr/>
          <a:lstStyle/>
          <a:p>
            <a:fld id="{513A39DE-1648-4466-A523-A1E5350B304E}" type="datetime1">
              <a:rPr lang="es-PE" smtClean="0"/>
              <a:t>8/11/2023</a:t>
            </a:fld>
            <a:endParaRPr lang="es-PE"/>
          </a:p>
        </p:txBody>
      </p:sp>
      <p:sp>
        <p:nvSpPr>
          <p:cNvPr id="4" name="Marcador de número de diapositiva 3">
            <a:extLst>
              <a:ext uri="{FF2B5EF4-FFF2-40B4-BE49-F238E27FC236}">
                <a16:creationId xmlns:a16="http://schemas.microsoft.com/office/drawing/2014/main" id="{F623C43A-900F-412C-8B43-2915FD37B303}"/>
              </a:ext>
            </a:extLst>
          </p:cNvPr>
          <p:cNvSpPr>
            <a:spLocks noGrp="1"/>
          </p:cNvSpPr>
          <p:nvPr>
            <p:ph type="sldNum" sz="quarter" idx="12"/>
          </p:nvPr>
        </p:nvSpPr>
        <p:spPr/>
        <p:txBody>
          <a:bodyPr/>
          <a:lstStyle/>
          <a:p>
            <a:fld id="{5981010B-86DA-4ADF-9F27-44166A92FBA2}" type="slidenum">
              <a:rPr lang="es-PE" smtClean="0"/>
              <a:t>36</a:t>
            </a:fld>
            <a:endParaRPr lang="es-PE"/>
          </a:p>
        </p:txBody>
      </p:sp>
    </p:spTree>
    <p:extLst>
      <p:ext uri="{BB962C8B-B14F-4D97-AF65-F5344CB8AC3E}">
        <p14:creationId xmlns:p14="http://schemas.microsoft.com/office/powerpoint/2010/main" val="1936960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p:cNvSpPr txBox="1"/>
          <p:nvPr/>
        </p:nvSpPr>
        <p:spPr>
          <a:xfrm>
            <a:off x="1100240" y="745219"/>
            <a:ext cx="2623872" cy="492443"/>
          </a:xfrm>
          <a:prstGeom prst="rect">
            <a:avLst/>
          </a:prstGeom>
          <a:solidFill>
            <a:srgbClr val="607E89"/>
          </a:solidFill>
          <a:effectLst>
            <a:outerShdw blurRad="50800" dist="38100" dir="2700000" algn="tl" rotWithShape="0">
              <a:prstClr val="black">
                <a:alpha val="40000"/>
              </a:prstClr>
            </a:outerShdw>
          </a:effectLst>
        </p:spPr>
        <p:txBody>
          <a:bodyPr wrap="square" rtlCol="0">
            <a:spAutoFit/>
          </a:bodyPr>
          <a:lstStyle/>
          <a:p>
            <a:pPr algn="ctr"/>
            <a:r>
              <a:rPr lang="es-PE" sz="2600" b="1" dirty="0">
                <a:solidFill>
                  <a:schemeClr val="bg1"/>
                </a:solidFill>
                <a:effectLst>
                  <a:outerShdw blurRad="38100" dist="38100" dir="2700000" algn="tl">
                    <a:srgbClr val="000000">
                      <a:alpha val="43137"/>
                    </a:srgbClr>
                  </a:outerShdw>
                </a:effectLst>
              </a:rPr>
              <a:t>COVERTURA</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2572" y="2715820"/>
            <a:ext cx="4239675" cy="3076436"/>
          </a:xfrm>
          <a:prstGeom prst="rect">
            <a:avLst/>
          </a:prstGeom>
          <a:effectLst>
            <a:outerShdw blurRad="50800" dist="12700" dir="2700000" algn="tl" rotWithShape="0">
              <a:prstClr val="black">
                <a:alpha val="26000"/>
              </a:prstClr>
            </a:outerShdw>
          </a:effectLst>
        </p:spPr>
      </p:pic>
      <p:sp>
        <p:nvSpPr>
          <p:cNvPr id="25" name="CuadroTexto 24"/>
          <p:cNvSpPr txBox="1"/>
          <p:nvPr/>
        </p:nvSpPr>
        <p:spPr>
          <a:xfrm>
            <a:off x="3160723" y="1874692"/>
            <a:ext cx="6184811" cy="584775"/>
          </a:xfrm>
          <a:prstGeom prst="rect">
            <a:avLst/>
          </a:prstGeom>
          <a:noFill/>
        </p:spPr>
        <p:txBody>
          <a:bodyPr wrap="square" rtlCol="0">
            <a:spAutoFit/>
          </a:bodyPr>
          <a:lstStyle/>
          <a:p>
            <a:pPr algn="ctr"/>
            <a:r>
              <a:rPr lang="es-PE" sz="1600" b="1" dirty="0">
                <a:cs typeface="Times New Roman" panose="02020603050405020304" pitchFamily="18" charset="0"/>
              </a:rPr>
              <a:t>SE DEBE MAXIMIZAR LA INTERACCION ENTRE LOS TALADROS</a:t>
            </a:r>
            <a:endParaRPr lang="en-US" sz="1600" b="1" dirty="0">
              <a:cs typeface="Times New Roman" panose="02020603050405020304" pitchFamily="18" charset="0"/>
            </a:endParaRPr>
          </a:p>
        </p:txBody>
      </p:sp>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4627" y="2955753"/>
            <a:ext cx="4055828" cy="2836503"/>
          </a:xfrm>
          <a:prstGeom prst="rect">
            <a:avLst/>
          </a:prstGeom>
          <a:effectLst>
            <a:outerShdw blurRad="50800" dist="12700" dir="2700000" algn="tl" rotWithShape="0">
              <a:prstClr val="black">
                <a:alpha val="30000"/>
              </a:prstClr>
            </a:outerShdw>
          </a:effectLst>
        </p:spPr>
      </p:pic>
      <p:grpSp>
        <p:nvGrpSpPr>
          <p:cNvPr id="4" name="Grupo 3"/>
          <p:cNvGrpSpPr/>
          <p:nvPr/>
        </p:nvGrpSpPr>
        <p:grpSpPr>
          <a:xfrm>
            <a:off x="437477" y="2943297"/>
            <a:ext cx="7056046" cy="778154"/>
            <a:chOff x="437477" y="2943297"/>
            <a:chExt cx="7056046" cy="778154"/>
          </a:xfrm>
        </p:grpSpPr>
        <p:pic>
          <p:nvPicPr>
            <p:cNvPr id="26" name="Imagen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477" y="2943298"/>
              <a:ext cx="779509" cy="778153"/>
            </a:xfrm>
            <a:prstGeom prst="rect">
              <a:avLst/>
            </a:prstGeom>
            <a:effectLst>
              <a:outerShdw blurRad="50800" dist="38100" dir="2700000" algn="tl" rotWithShape="0">
                <a:prstClr val="black">
                  <a:alpha val="40000"/>
                </a:prstClr>
              </a:outerShdw>
            </a:effectLst>
          </p:spPr>
        </p:pic>
        <p:pic>
          <p:nvPicPr>
            <p:cNvPr id="27" name="Imagen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5370" y="2943297"/>
              <a:ext cx="778153" cy="778153"/>
            </a:xfrm>
            <a:prstGeom prst="rect">
              <a:avLst/>
            </a:prstGeom>
            <a:effectLst>
              <a:outerShdw blurRad="50800" dist="38100" dir="2700000" algn="tl" rotWithShape="0">
                <a:prstClr val="black">
                  <a:alpha val="40000"/>
                </a:prstClr>
              </a:outerShdw>
            </a:effectLst>
          </p:spPr>
        </p:pic>
        <p:sp>
          <p:nvSpPr>
            <p:cNvPr id="28" name="CuadroTexto 27"/>
            <p:cNvSpPr txBox="1"/>
            <p:nvPr/>
          </p:nvSpPr>
          <p:spPr>
            <a:xfrm>
              <a:off x="652636" y="3092401"/>
              <a:ext cx="349190" cy="461665"/>
            </a:xfrm>
            <a:prstGeom prst="rect">
              <a:avLst/>
            </a:prstGeom>
            <a:noFill/>
          </p:spPr>
          <p:txBody>
            <a:bodyPr wrap="square" rtlCol="0">
              <a:spAutoFit/>
            </a:bodyPr>
            <a:lstStyle/>
            <a:p>
              <a:pPr algn="ctr"/>
              <a:r>
                <a:rPr lang="es-PE" sz="2400" b="1" dirty="0">
                  <a:solidFill>
                    <a:schemeClr val="bg1"/>
                  </a:solidFill>
                  <a:effectLst>
                    <a:outerShdw blurRad="38100" dist="38100" dir="2700000" algn="tl">
                      <a:srgbClr val="000000">
                        <a:alpha val="43137"/>
                      </a:srgbClr>
                    </a:outerShdw>
                  </a:effectLst>
                  <a:cs typeface="Times New Roman" panose="02020603050405020304" pitchFamily="18" charset="0"/>
                </a:rPr>
                <a:t>1</a:t>
              </a:r>
              <a:endParaRPr lang="en-US" sz="2400" b="1" dirty="0">
                <a:solidFill>
                  <a:schemeClr val="bg1"/>
                </a:solidFill>
                <a:effectLst>
                  <a:outerShdw blurRad="38100" dist="38100" dir="2700000" algn="tl">
                    <a:srgbClr val="000000">
                      <a:alpha val="43137"/>
                    </a:srgbClr>
                  </a:outerShdw>
                </a:effectLst>
                <a:cs typeface="Times New Roman" panose="02020603050405020304" pitchFamily="18" charset="0"/>
              </a:endParaRPr>
            </a:p>
          </p:txBody>
        </p:sp>
        <p:sp>
          <p:nvSpPr>
            <p:cNvPr id="29" name="CuadroTexto 28"/>
            <p:cNvSpPr txBox="1"/>
            <p:nvPr/>
          </p:nvSpPr>
          <p:spPr>
            <a:xfrm>
              <a:off x="6929851" y="3101540"/>
              <a:ext cx="349190" cy="461665"/>
            </a:xfrm>
            <a:prstGeom prst="rect">
              <a:avLst/>
            </a:prstGeom>
            <a:noFill/>
          </p:spPr>
          <p:txBody>
            <a:bodyPr wrap="square" rtlCol="0">
              <a:spAutoFit/>
            </a:bodyPr>
            <a:lstStyle/>
            <a:p>
              <a:pPr algn="ctr"/>
              <a:r>
                <a:rPr lang="es-PE" sz="2400" b="1" dirty="0">
                  <a:solidFill>
                    <a:schemeClr val="bg1"/>
                  </a:solidFill>
                  <a:effectLst>
                    <a:outerShdw blurRad="38100" dist="38100" dir="2700000" algn="tl">
                      <a:srgbClr val="000000">
                        <a:alpha val="43137"/>
                      </a:srgbClr>
                    </a:outerShdw>
                  </a:effectLst>
                  <a:cs typeface="Times New Roman" panose="02020603050405020304" pitchFamily="18" charset="0"/>
                </a:rPr>
                <a:t>2</a:t>
              </a:r>
              <a:endParaRPr lang="en-US" sz="2400" b="1" dirty="0">
                <a:solidFill>
                  <a:schemeClr val="bg1"/>
                </a:solidFill>
                <a:effectLst>
                  <a:outerShdw blurRad="38100" dist="38100" dir="2700000" algn="tl">
                    <a:srgbClr val="000000">
                      <a:alpha val="43137"/>
                    </a:srgbClr>
                  </a:outerShdw>
                </a:effectLst>
                <a:cs typeface="Times New Roman" panose="02020603050405020304" pitchFamily="18" charset="0"/>
              </a:endParaRPr>
            </a:p>
          </p:txBody>
        </p:sp>
      </p:grpSp>
      <p:sp>
        <p:nvSpPr>
          <p:cNvPr id="5" name="Marcador de fecha 4">
            <a:extLst>
              <a:ext uri="{FF2B5EF4-FFF2-40B4-BE49-F238E27FC236}">
                <a16:creationId xmlns:a16="http://schemas.microsoft.com/office/drawing/2014/main" id="{988DA354-39F7-4F63-AD55-4966FC1335BE}"/>
              </a:ext>
            </a:extLst>
          </p:cNvPr>
          <p:cNvSpPr>
            <a:spLocks noGrp="1"/>
          </p:cNvSpPr>
          <p:nvPr>
            <p:ph type="dt" sz="half" idx="10"/>
          </p:nvPr>
        </p:nvSpPr>
        <p:spPr/>
        <p:txBody>
          <a:bodyPr/>
          <a:lstStyle/>
          <a:p>
            <a:fld id="{EF76CCA6-096A-4F99-812B-1B93248CF402}" type="datetime1">
              <a:rPr lang="es-PE" smtClean="0"/>
              <a:t>8/11/2023</a:t>
            </a:fld>
            <a:endParaRPr lang="es-PE"/>
          </a:p>
        </p:txBody>
      </p:sp>
      <p:sp>
        <p:nvSpPr>
          <p:cNvPr id="6" name="Marcador de número de diapositiva 5">
            <a:extLst>
              <a:ext uri="{FF2B5EF4-FFF2-40B4-BE49-F238E27FC236}">
                <a16:creationId xmlns:a16="http://schemas.microsoft.com/office/drawing/2014/main" id="{B78BA474-2668-4CF6-A610-4B79BC0116BF}"/>
              </a:ext>
            </a:extLst>
          </p:cNvPr>
          <p:cNvSpPr>
            <a:spLocks noGrp="1"/>
          </p:cNvSpPr>
          <p:nvPr>
            <p:ph type="sldNum" sz="quarter" idx="12"/>
          </p:nvPr>
        </p:nvSpPr>
        <p:spPr/>
        <p:txBody>
          <a:bodyPr/>
          <a:lstStyle/>
          <a:p>
            <a:fld id="{5981010B-86DA-4ADF-9F27-44166A92FBA2}" type="slidenum">
              <a:rPr lang="es-PE" smtClean="0"/>
              <a:t>37</a:t>
            </a:fld>
            <a:endParaRPr lang="es-PE"/>
          </a:p>
        </p:txBody>
      </p:sp>
    </p:spTree>
    <p:extLst>
      <p:ext uri="{BB962C8B-B14F-4D97-AF65-F5344CB8AC3E}">
        <p14:creationId xmlns:p14="http://schemas.microsoft.com/office/powerpoint/2010/main" val="2322110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695" y="2950052"/>
            <a:ext cx="778153" cy="778153"/>
          </a:xfrm>
          <a:prstGeom prst="rect">
            <a:avLst/>
          </a:prstGeom>
          <a:effectLst>
            <a:outerShdw blurRad="50800" dist="38100" dir="2700000" algn="tl" rotWithShape="0">
              <a:prstClr val="black">
                <a:alpha val="40000"/>
              </a:prstClr>
            </a:outerShdw>
          </a:effectLst>
        </p:spPr>
      </p:pic>
      <p:sp>
        <p:nvSpPr>
          <p:cNvPr id="9" name="CuadroTexto 8"/>
          <p:cNvSpPr txBox="1"/>
          <p:nvPr/>
        </p:nvSpPr>
        <p:spPr>
          <a:xfrm>
            <a:off x="957268" y="905567"/>
            <a:ext cx="2623872" cy="492443"/>
          </a:xfrm>
          <a:prstGeom prst="rect">
            <a:avLst/>
          </a:prstGeom>
          <a:solidFill>
            <a:srgbClr val="607E89"/>
          </a:solidFill>
          <a:effectLst>
            <a:outerShdw blurRad="50800" dist="38100" dir="2700000" algn="tl" rotWithShape="0">
              <a:prstClr val="black">
                <a:alpha val="40000"/>
              </a:prstClr>
            </a:outerShdw>
          </a:effectLst>
        </p:spPr>
        <p:txBody>
          <a:bodyPr wrap="square" rtlCol="0">
            <a:spAutoFit/>
          </a:bodyPr>
          <a:lstStyle/>
          <a:p>
            <a:pPr algn="ctr"/>
            <a:r>
              <a:rPr lang="es-PE" sz="2600" b="1" dirty="0">
                <a:solidFill>
                  <a:schemeClr val="bg1"/>
                </a:solidFill>
                <a:effectLst>
                  <a:outerShdw blurRad="38100" dist="38100" dir="2700000" algn="tl">
                    <a:srgbClr val="000000">
                      <a:alpha val="43137"/>
                    </a:srgbClr>
                  </a:outerShdw>
                </a:effectLst>
              </a:rPr>
              <a:t>COVERTURA</a:t>
            </a:r>
          </a:p>
        </p:txBody>
      </p:sp>
      <p:sp>
        <p:nvSpPr>
          <p:cNvPr id="25" name="CuadroTexto 24"/>
          <p:cNvSpPr txBox="1"/>
          <p:nvPr/>
        </p:nvSpPr>
        <p:spPr>
          <a:xfrm>
            <a:off x="3160723" y="1874692"/>
            <a:ext cx="6184811" cy="584775"/>
          </a:xfrm>
          <a:prstGeom prst="rect">
            <a:avLst/>
          </a:prstGeom>
          <a:noFill/>
        </p:spPr>
        <p:txBody>
          <a:bodyPr wrap="square" rtlCol="0">
            <a:spAutoFit/>
          </a:bodyPr>
          <a:lstStyle/>
          <a:p>
            <a:pPr algn="ctr"/>
            <a:r>
              <a:rPr lang="es-PE" sz="1600" b="1" dirty="0">
                <a:cs typeface="Times New Roman" panose="02020603050405020304" pitchFamily="18" charset="0"/>
              </a:rPr>
              <a:t>SE DEBE MAXIMIZAR LA INTERACCION ENTRE LOS TALADROS</a:t>
            </a:r>
            <a:endParaRPr lang="en-US" sz="1600" b="1" dirty="0">
              <a:cs typeface="Times New Roman" panose="02020603050405020304" pitchFamily="18" charset="0"/>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7268" y="3040144"/>
            <a:ext cx="4215148" cy="2486324"/>
          </a:xfrm>
          <a:prstGeom prst="rect">
            <a:avLst/>
          </a:prstGeom>
          <a:effectLst>
            <a:outerShdw blurRad="50800" dist="38100" dir="2700000" algn="tl" rotWithShape="0">
              <a:prstClr val="black">
                <a:alpha val="21000"/>
              </a:prstClr>
            </a:outerShdw>
          </a:effectLst>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3669" y="2935913"/>
            <a:ext cx="3759361" cy="2807104"/>
          </a:xfrm>
          <a:prstGeom prst="rect">
            <a:avLst/>
          </a:prstGeom>
          <a:effectLst>
            <a:outerShdw blurRad="50800" dist="38100" dir="2700000" algn="tl" rotWithShape="0">
              <a:prstClr val="black">
                <a:alpha val="20000"/>
              </a:prstClr>
            </a:outerShdw>
          </a:effectLst>
        </p:spPr>
      </p:pic>
      <p:sp>
        <p:nvSpPr>
          <p:cNvPr id="10" name="CuadroTexto 9"/>
          <p:cNvSpPr txBox="1"/>
          <p:nvPr/>
        </p:nvSpPr>
        <p:spPr>
          <a:xfrm>
            <a:off x="666775" y="3106540"/>
            <a:ext cx="349190" cy="461665"/>
          </a:xfrm>
          <a:prstGeom prst="rect">
            <a:avLst/>
          </a:prstGeom>
          <a:noFill/>
        </p:spPr>
        <p:txBody>
          <a:bodyPr wrap="square" rtlCol="0">
            <a:spAutoFit/>
          </a:bodyPr>
          <a:lstStyle/>
          <a:p>
            <a:pPr algn="ctr"/>
            <a:r>
              <a:rPr lang="es-PE" sz="2400" b="1" dirty="0">
                <a:solidFill>
                  <a:schemeClr val="bg1"/>
                </a:solidFill>
                <a:effectLst>
                  <a:outerShdw blurRad="38100" dist="38100" dir="2700000" algn="tl">
                    <a:srgbClr val="000000">
                      <a:alpha val="43137"/>
                    </a:srgbClr>
                  </a:outerShdw>
                </a:effectLst>
                <a:cs typeface="Times New Roman" panose="02020603050405020304" pitchFamily="18" charset="0"/>
              </a:rPr>
              <a:t>3</a:t>
            </a:r>
            <a:endParaRPr lang="en-US" sz="2400" b="1" dirty="0">
              <a:solidFill>
                <a:schemeClr val="bg1"/>
              </a:solidFill>
              <a:effectLst>
                <a:outerShdw blurRad="38100" dist="38100" dir="2700000" algn="tl">
                  <a:srgbClr val="000000">
                    <a:alpha val="43137"/>
                  </a:srgbClr>
                </a:outerShdw>
              </a:effectLst>
              <a:cs typeface="Times New Roman" panose="02020603050405020304" pitchFamily="18" charset="0"/>
            </a:endParaRPr>
          </a:p>
        </p:txBody>
      </p:sp>
      <p:pic>
        <p:nvPicPr>
          <p:cNvPr id="12" name="Imagen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99297" y="2950051"/>
            <a:ext cx="779509" cy="778153"/>
          </a:xfrm>
          <a:prstGeom prst="rect">
            <a:avLst/>
          </a:prstGeom>
          <a:effectLst>
            <a:outerShdw blurRad="50800" dist="38100" dir="2700000" algn="tl" rotWithShape="0">
              <a:prstClr val="black">
                <a:alpha val="40000"/>
              </a:prstClr>
            </a:outerShdw>
          </a:effectLst>
        </p:spPr>
      </p:pic>
      <p:sp>
        <p:nvSpPr>
          <p:cNvPr id="13" name="CuadroTexto 12"/>
          <p:cNvSpPr txBox="1"/>
          <p:nvPr/>
        </p:nvSpPr>
        <p:spPr>
          <a:xfrm>
            <a:off x="6509744" y="3097113"/>
            <a:ext cx="349190" cy="461665"/>
          </a:xfrm>
          <a:prstGeom prst="rect">
            <a:avLst/>
          </a:prstGeom>
          <a:noFill/>
        </p:spPr>
        <p:txBody>
          <a:bodyPr wrap="square" rtlCol="0">
            <a:spAutoFit/>
          </a:bodyPr>
          <a:lstStyle/>
          <a:p>
            <a:pPr algn="ctr"/>
            <a:r>
              <a:rPr lang="es-PE" sz="2400" b="1" dirty="0">
                <a:solidFill>
                  <a:schemeClr val="bg1"/>
                </a:solidFill>
                <a:effectLst>
                  <a:outerShdw blurRad="38100" dist="38100" dir="2700000" algn="tl">
                    <a:srgbClr val="000000">
                      <a:alpha val="43137"/>
                    </a:srgbClr>
                  </a:outerShdw>
                </a:effectLst>
                <a:cs typeface="Times New Roman" panose="02020603050405020304" pitchFamily="18" charset="0"/>
              </a:rPr>
              <a:t>4</a:t>
            </a:r>
            <a:endParaRPr lang="en-US" sz="2400" b="1" dirty="0">
              <a:solidFill>
                <a:schemeClr val="bg1"/>
              </a:solidFill>
              <a:effectLst>
                <a:outerShdw blurRad="38100" dist="38100" dir="2700000" algn="tl">
                  <a:srgbClr val="000000">
                    <a:alpha val="43137"/>
                  </a:srgbClr>
                </a:outerShdw>
              </a:effectLst>
              <a:cs typeface="Times New Roman" panose="02020603050405020304" pitchFamily="18" charset="0"/>
            </a:endParaRPr>
          </a:p>
        </p:txBody>
      </p:sp>
      <p:sp>
        <p:nvSpPr>
          <p:cNvPr id="2" name="Marcador de fecha 1">
            <a:extLst>
              <a:ext uri="{FF2B5EF4-FFF2-40B4-BE49-F238E27FC236}">
                <a16:creationId xmlns:a16="http://schemas.microsoft.com/office/drawing/2014/main" id="{AED19230-E8E8-4993-ABDA-A09B1916221A}"/>
              </a:ext>
            </a:extLst>
          </p:cNvPr>
          <p:cNvSpPr>
            <a:spLocks noGrp="1"/>
          </p:cNvSpPr>
          <p:nvPr>
            <p:ph type="dt" sz="half" idx="10"/>
          </p:nvPr>
        </p:nvSpPr>
        <p:spPr/>
        <p:txBody>
          <a:bodyPr/>
          <a:lstStyle/>
          <a:p>
            <a:fld id="{E3594959-C213-432F-9AE5-53548F85D2C4}" type="datetime1">
              <a:rPr lang="es-PE" smtClean="0"/>
              <a:t>8/11/2023</a:t>
            </a:fld>
            <a:endParaRPr lang="es-PE"/>
          </a:p>
        </p:txBody>
      </p:sp>
      <p:sp>
        <p:nvSpPr>
          <p:cNvPr id="3" name="Marcador de número de diapositiva 2">
            <a:extLst>
              <a:ext uri="{FF2B5EF4-FFF2-40B4-BE49-F238E27FC236}">
                <a16:creationId xmlns:a16="http://schemas.microsoft.com/office/drawing/2014/main" id="{72B84A93-0F31-4569-B87B-5A75BF6DAD39}"/>
              </a:ext>
            </a:extLst>
          </p:cNvPr>
          <p:cNvSpPr>
            <a:spLocks noGrp="1"/>
          </p:cNvSpPr>
          <p:nvPr>
            <p:ph type="sldNum" sz="quarter" idx="12"/>
          </p:nvPr>
        </p:nvSpPr>
        <p:spPr/>
        <p:txBody>
          <a:bodyPr/>
          <a:lstStyle/>
          <a:p>
            <a:fld id="{5981010B-86DA-4ADF-9F27-44166A92FBA2}" type="slidenum">
              <a:rPr lang="es-PE" smtClean="0"/>
              <a:t>38</a:t>
            </a:fld>
            <a:endParaRPr lang="es-PE"/>
          </a:p>
        </p:txBody>
      </p:sp>
    </p:spTree>
    <p:extLst>
      <p:ext uri="{BB962C8B-B14F-4D97-AF65-F5344CB8AC3E}">
        <p14:creationId xmlns:p14="http://schemas.microsoft.com/office/powerpoint/2010/main" val="41876471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p:cNvSpPr txBox="1"/>
          <p:nvPr/>
        </p:nvSpPr>
        <p:spPr>
          <a:xfrm>
            <a:off x="957268" y="839089"/>
            <a:ext cx="2623872" cy="492443"/>
          </a:xfrm>
          <a:prstGeom prst="rect">
            <a:avLst/>
          </a:prstGeom>
          <a:solidFill>
            <a:srgbClr val="607E89"/>
          </a:solidFill>
          <a:effectLst>
            <a:outerShdw blurRad="50800" dist="38100" dir="2700000" algn="tl" rotWithShape="0">
              <a:prstClr val="black">
                <a:alpha val="40000"/>
              </a:prstClr>
            </a:outerShdw>
          </a:effectLst>
        </p:spPr>
        <p:txBody>
          <a:bodyPr wrap="square" rtlCol="0">
            <a:spAutoFit/>
          </a:bodyPr>
          <a:lstStyle/>
          <a:p>
            <a:pPr algn="ctr"/>
            <a:r>
              <a:rPr lang="es-PE" sz="2600" b="1" dirty="0">
                <a:solidFill>
                  <a:schemeClr val="bg1"/>
                </a:solidFill>
                <a:effectLst>
                  <a:outerShdw blurRad="38100" dist="38100" dir="2700000" algn="tl">
                    <a:srgbClr val="000000">
                      <a:alpha val="43137"/>
                    </a:srgbClr>
                  </a:outerShdw>
                </a:effectLst>
              </a:rPr>
              <a:t>COVERTURA</a:t>
            </a:r>
          </a:p>
        </p:txBody>
      </p:sp>
      <p:sp>
        <p:nvSpPr>
          <p:cNvPr id="25" name="CuadroTexto 24"/>
          <p:cNvSpPr txBox="1"/>
          <p:nvPr/>
        </p:nvSpPr>
        <p:spPr>
          <a:xfrm>
            <a:off x="3160723" y="1874692"/>
            <a:ext cx="6184811" cy="584775"/>
          </a:xfrm>
          <a:prstGeom prst="rect">
            <a:avLst/>
          </a:prstGeom>
          <a:noFill/>
        </p:spPr>
        <p:txBody>
          <a:bodyPr wrap="square" rtlCol="0">
            <a:spAutoFit/>
          </a:bodyPr>
          <a:lstStyle/>
          <a:p>
            <a:pPr algn="ctr"/>
            <a:r>
              <a:rPr lang="es-PE" sz="1600" b="1" dirty="0">
                <a:cs typeface="Times New Roman" panose="02020603050405020304" pitchFamily="18" charset="0"/>
              </a:rPr>
              <a:t>SE DEBE MAXIMIZAR LA INTERACCION ENTRE LOS TALADROS</a:t>
            </a:r>
            <a:endParaRPr lang="en-US" sz="1600" b="1" dirty="0">
              <a:cs typeface="Times New Roman" panose="02020603050405020304" pitchFamily="18" charset="0"/>
            </a:endParaRP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7268" y="3040144"/>
            <a:ext cx="4215148" cy="2486324"/>
          </a:xfrm>
          <a:prstGeom prst="rect">
            <a:avLst/>
          </a:prstGeom>
          <a:effectLst>
            <a:outerShdw blurRad="50800" dist="12700" dir="2700000" algn="tl" rotWithShape="0">
              <a:prstClr val="black">
                <a:alpha val="19000"/>
              </a:prstClr>
            </a:outerShdw>
          </a:effectLst>
        </p:spPr>
      </p:pic>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4878" y="3094328"/>
            <a:ext cx="4180788" cy="2406926"/>
          </a:xfrm>
          <a:prstGeom prst="rect">
            <a:avLst/>
          </a:prstGeom>
          <a:effectLst>
            <a:outerShdw blurRad="50800" dist="12700" dir="2700000" algn="tl" rotWithShape="0">
              <a:prstClr val="black">
                <a:alpha val="20000"/>
              </a:prstClr>
            </a:outerShdw>
          </a:effectLst>
        </p:spPr>
      </p:pic>
      <p:grpSp>
        <p:nvGrpSpPr>
          <p:cNvPr id="11" name="Grupo 10"/>
          <p:cNvGrpSpPr/>
          <p:nvPr/>
        </p:nvGrpSpPr>
        <p:grpSpPr>
          <a:xfrm>
            <a:off x="437477" y="2943297"/>
            <a:ext cx="7056046" cy="778154"/>
            <a:chOff x="437477" y="2943297"/>
            <a:chExt cx="7056046" cy="778154"/>
          </a:xfrm>
        </p:grpSpPr>
        <p:pic>
          <p:nvPicPr>
            <p:cNvPr id="12" name="Imagen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477" y="2943298"/>
              <a:ext cx="779509" cy="778153"/>
            </a:xfrm>
            <a:prstGeom prst="rect">
              <a:avLst/>
            </a:prstGeom>
            <a:effectLst>
              <a:outerShdw blurRad="50800" dist="38100" dir="2700000" algn="tl" rotWithShape="0">
                <a:prstClr val="black">
                  <a:alpha val="40000"/>
                </a:prstClr>
              </a:outerShdw>
            </a:effectLst>
          </p:spPr>
        </p:pic>
        <p:pic>
          <p:nvPicPr>
            <p:cNvPr id="13" name="Imagen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5370" y="2943297"/>
              <a:ext cx="778153" cy="778153"/>
            </a:xfrm>
            <a:prstGeom prst="rect">
              <a:avLst/>
            </a:prstGeom>
            <a:effectLst>
              <a:outerShdw blurRad="50800" dist="38100" dir="2700000" algn="tl" rotWithShape="0">
                <a:prstClr val="black">
                  <a:alpha val="40000"/>
                </a:prstClr>
              </a:outerShdw>
            </a:effectLst>
          </p:spPr>
        </p:pic>
        <p:sp>
          <p:nvSpPr>
            <p:cNvPr id="14" name="CuadroTexto 13"/>
            <p:cNvSpPr txBox="1"/>
            <p:nvPr/>
          </p:nvSpPr>
          <p:spPr>
            <a:xfrm>
              <a:off x="652636" y="3092401"/>
              <a:ext cx="349190" cy="461665"/>
            </a:xfrm>
            <a:prstGeom prst="rect">
              <a:avLst/>
            </a:prstGeom>
            <a:noFill/>
          </p:spPr>
          <p:txBody>
            <a:bodyPr wrap="square" rtlCol="0">
              <a:spAutoFit/>
            </a:bodyPr>
            <a:lstStyle/>
            <a:p>
              <a:pPr algn="ctr"/>
              <a:r>
                <a:rPr lang="es-PE" sz="2400" b="1" dirty="0">
                  <a:solidFill>
                    <a:schemeClr val="bg1"/>
                  </a:solidFill>
                  <a:effectLst>
                    <a:outerShdw blurRad="38100" dist="38100" dir="2700000" algn="tl">
                      <a:srgbClr val="000000">
                        <a:alpha val="43137"/>
                      </a:srgbClr>
                    </a:outerShdw>
                  </a:effectLst>
                  <a:cs typeface="Times New Roman" panose="02020603050405020304" pitchFamily="18" charset="0"/>
                </a:rPr>
                <a:t>5</a:t>
              </a:r>
              <a:endParaRPr lang="en-US" sz="2400" b="1" dirty="0">
                <a:solidFill>
                  <a:schemeClr val="bg1"/>
                </a:solidFill>
                <a:effectLst>
                  <a:outerShdw blurRad="38100" dist="38100" dir="2700000" algn="tl">
                    <a:srgbClr val="000000">
                      <a:alpha val="43137"/>
                    </a:srgbClr>
                  </a:outerShdw>
                </a:effectLst>
                <a:cs typeface="Times New Roman" panose="02020603050405020304" pitchFamily="18" charset="0"/>
              </a:endParaRPr>
            </a:p>
          </p:txBody>
        </p:sp>
        <p:sp>
          <p:nvSpPr>
            <p:cNvPr id="15" name="CuadroTexto 14"/>
            <p:cNvSpPr txBox="1"/>
            <p:nvPr/>
          </p:nvSpPr>
          <p:spPr>
            <a:xfrm>
              <a:off x="6929851" y="3101540"/>
              <a:ext cx="349190" cy="461665"/>
            </a:xfrm>
            <a:prstGeom prst="rect">
              <a:avLst/>
            </a:prstGeom>
            <a:noFill/>
          </p:spPr>
          <p:txBody>
            <a:bodyPr wrap="square" rtlCol="0">
              <a:spAutoFit/>
            </a:bodyPr>
            <a:lstStyle/>
            <a:p>
              <a:pPr algn="ctr"/>
              <a:r>
                <a:rPr lang="es-PE" sz="2400" b="1" dirty="0">
                  <a:solidFill>
                    <a:schemeClr val="bg1"/>
                  </a:solidFill>
                  <a:effectLst>
                    <a:outerShdw blurRad="38100" dist="38100" dir="2700000" algn="tl">
                      <a:srgbClr val="000000">
                        <a:alpha val="43137"/>
                      </a:srgbClr>
                    </a:outerShdw>
                  </a:effectLst>
                  <a:cs typeface="Times New Roman" panose="02020603050405020304" pitchFamily="18" charset="0"/>
                </a:rPr>
                <a:t>6</a:t>
              </a:r>
              <a:endParaRPr lang="en-US" sz="2400" b="1" dirty="0">
                <a:solidFill>
                  <a:schemeClr val="bg1"/>
                </a:solidFill>
                <a:effectLst>
                  <a:outerShdw blurRad="38100" dist="38100" dir="2700000" algn="tl">
                    <a:srgbClr val="000000">
                      <a:alpha val="43137"/>
                    </a:srgbClr>
                  </a:outerShdw>
                </a:effectLst>
                <a:cs typeface="Times New Roman" panose="02020603050405020304" pitchFamily="18" charset="0"/>
              </a:endParaRPr>
            </a:p>
          </p:txBody>
        </p:sp>
      </p:grpSp>
      <p:sp>
        <p:nvSpPr>
          <p:cNvPr id="3" name="Marcador de fecha 2">
            <a:extLst>
              <a:ext uri="{FF2B5EF4-FFF2-40B4-BE49-F238E27FC236}">
                <a16:creationId xmlns:a16="http://schemas.microsoft.com/office/drawing/2014/main" id="{427779AD-9CB6-4EC5-85CB-9586CCF76243}"/>
              </a:ext>
            </a:extLst>
          </p:cNvPr>
          <p:cNvSpPr>
            <a:spLocks noGrp="1"/>
          </p:cNvSpPr>
          <p:nvPr>
            <p:ph type="dt" sz="half" idx="10"/>
          </p:nvPr>
        </p:nvSpPr>
        <p:spPr/>
        <p:txBody>
          <a:bodyPr/>
          <a:lstStyle/>
          <a:p>
            <a:fld id="{07955603-59DC-4EB9-B8C0-8A49591C8E4E}" type="datetime1">
              <a:rPr lang="es-PE" smtClean="0"/>
              <a:t>8/11/2023</a:t>
            </a:fld>
            <a:endParaRPr lang="es-PE"/>
          </a:p>
        </p:txBody>
      </p:sp>
      <p:sp>
        <p:nvSpPr>
          <p:cNvPr id="5" name="Marcador de número de diapositiva 4">
            <a:extLst>
              <a:ext uri="{FF2B5EF4-FFF2-40B4-BE49-F238E27FC236}">
                <a16:creationId xmlns:a16="http://schemas.microsoft.com/office/drawing/2014/main" id="{16E4670A-F6CC-42D5-9CDC-CE2A20C80EDA}"/>
              </a:ext>
            </a:extLst>
          </p:cNvPr>
          <p:cNvSpPr>
            <a:spLocks noGrp="1"/>
          </p:cNvSpPr>
          <p:nvPr>
            <p:ph type="sldNum" sz="quarter" idx="12"/>
          </p:nvPr>
        </p:nvSpPr>
        <p:spPr/>
        <p:txBody>
          <a:bodyPr/>
          <a:lstStyle/>
          <a:p>
            <a:fld id="{5981010B-86DA-4ADF-9F27-44166A92FBA2}" type="slidenum">
              <a:rPr lang="es-PE" smtClean="0"/>
              <a:t>39</a:t>
            </a:fld>
            <a:endParaRPr lang="es-PE"/>
          </a:p>
        </p:txBody>
      </p:sp>
    </p:spTree>
    <p:extLst>
      <p:ext uri="{BB962C8B-B14F-4D97-AF65-F5344CB8AC3E}">
        <p14:creationId xmlns:p14="http://schemas.microsoft.com/office/powerpoint/2010/main" val="3377556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A7FF49-A56E-4D92-9B47-9704B3D97DF3}"/>
              </a:ext>
            </a:extLst>
          </p:cNvPr>
          <p:cNvSpPr>
            <a:spLocks noGrp="1"/>
          </p:cNvSpPr>
          <p:nvPr>
            <p:ph type="title"/>
          </p:nvPr>
        </p:nvSpPr>
        <p:spPr>
          <a:xfrm>
            <a:off x="1929912" y="1123365"/>
            <a:ext cx="2135804" cy="784263"/>
          </a:xfrm>
        </p:spPr>
        <p:txBody>
          <a:bodyPr>
            <a:normAutofit/>
          </a:bodyPr>
          <a:lstStyle/>
          <a:p>
            <a:r>
              <a:rPr lang="es-ES" dirty="0">
                <a:solidFill>
                  <a:schemeClr val="accent3">
                    <a:lumMod val="75000"/>
                  </a:schemeClr>
                </a:solidFill>
              </a:rPr>
              <a:t>Índice</a:t>
            </a:r>
            <a:endParaRPr lang="es-PE" dirty="0">
              <a:solidFill>
                <a:schemeClr val="accent3">
                  <a:lumMod val="75000"/>
                </a:schemeClr>
              </a:solidFill>
            </a:endParaRPr>
          </a:p>
        </p:txBody>
      </p:sp>
      <p:graphicFrame>
        <p:nvGraphicFramePr>
          <p:cNvPr id="10" name="Marcador de contenido 2">
            <a:extLst>
              <a:ext uri="{FF2B5EF4-FFF2-40B4-BE49-F238E27FC236}">
                <a16:creationId xmlns:a16="http://schemas.microsoft.com/office/drawing/2014/main" id="{DAD4A247-C816-4E15-BB8C-6F5F8C153889}"/>
              </a:ext>
            </a:extLst>
          </p:cNvPr>
          <p:cNvGraphicFramePr>
            <a:graphicFrameLocks noGrp="1"/>
          </p:cNvGraphicFramePr>
          <p:nvPr>
            <p:ph idx="1"/>
          </p:nvPr>
        </p:nvGraphicFramePr>
        <p:xfrm>
          <a:off x="867951" y="2344858"/>
          <a:ext cx="6470696" cy="359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arcador de fecha 4">
            <a:extLst>
              <a:ext uri="{FF2B5EF4-FFF2-40B4-BE49-F238E27FC236}">
                <a16:creationId xmlns:a16="http://schemas.microsoft.com/office/drawing/2014/main" id="{D36138D9-57BE-4CE9-A1AE-FD362481A296}"/>
              </a:ext>
            </a:extLst>
          </p:cNvPr>
          <p:cNvSpPr>
            <a:spLocks noGrp="1"/>
          </p:cNvSpPr>
          <p:nvPr>
            <p:ph type="dt" sz="half" idx="10"/>
          </p:nvPr>
        </p:nvSpPr>
        <p:spPr>
          <a:xfrm>
            <a:off x="765051" y="6375679"/>
            <a:ext cx="2329722" cy="348462"/>
          </a:xfrm>
        </p:spPr>
        <p:txBody>
          <a:bodyPr>
            <a:normAutofit/>
          </a:bodyPr>
          <a:lstStyle/>
          <a:p>
            <a:pPr>
              <a:spcAft>
                <a:spcPts val="600"/>
              </a:spcAft>
            </a:pPr>
            <a:fld id="{C3CCAB99-DF1F-4775-ACBF-A3AC81CFCD00}" type="datetime1">
              <a:rPr lang="es-PE" smtClean="0"/>
              <a:pPr>
                <a:spcAft>
                  <a:spcPts val="600"/>
                </a:spcAft>
              </a:pPr>
              <a:t>8/11/2023</a:t>
            </a:fld>
            <a:endParaRPr lang="es-PE"/>
          </a:p>
        </p:txBody>
      </p:sp>
      <p:sp>
        <p:nvSpPr>
          <p:cNvPr id="4" name="Marcador de número de diapositiva 3">
            <a:extLst>
              <a:ext uri="{FF2B5EF4-FFF2-40B4-BE49-F238E27FC236}">
                <a16:creationId xmlns:a16="http://schemas.microsoft.com/office/drawing/2014/main" id="{374CB532-4453-4A79-8954-A2278C9CF880}"/>
              </a:ext>
            </a:extLst>
          </p:cNvPr>
          <p:cNvSpPr>
            <a:spLocks noGrp="1"/>
          </p:cNvSpPr>
          <p:nvPr>
            <p:ph type="sldNum" sz="quarter" idx="12"/>
          </p:nvPr>
        </p:nvSpPr>
        <p:spPr/>
        <p:txBody>
          <a:bodyPr>
            <a:normAutofit/>
          </a:bodyPr>
          <a:lstStyle/>
          <a:p>
            <a:pPr>
              <a:spcAft>
                <a:spcPts val="600"/>
              </a:spcAft>
            </a:pPr>
            <a:fld id="{5981010B-86DA-4ADF-9F27-44166A92FBA2}" type="slidenum">
              <a:rPr lang="es-PE">
                <a:solidFill>
                  <a:srgbClr val="FFFFFF"/>
                </a:solidFill>
              </a:rPr>
              <a:pPr>
                <a:spcAft>
                  <a:spcPts val="600"/>
                </a:spcAft>
              </a:pPr>
              <a:t>4</a:t>
            </a:fld>
            <a:endParaRPr lang="es-PE">
              <a:solidFill>
                <a:srgbClr val="FFFFFF"/>
              </a:solidFill>
            </a:endParaRPr>
          </a:p>
        </p:txBody>
      </p:sp>
      <p:sp>
        <p:nvSpPr>
          <p:cNvPr id="8" name="Título 1">
            <a:extLst>
              <a:ext uri="{FF2B5EF4-FFF2-40B4-BE49-F238E27FC236}">
                <a16:creationId xmlns:a16="http://schemas.microsoft.com/office/drawing/2014/main" id="{1BF468CA-754F-4CCC-A489-225C172FD124}"/>
              </a:ext>
            </a:extLst>
          </p:cNvPr>
          <p:cNvSpPr txBox="1">
            <a:spLocks/>
          </p:cNvSpPr>
          <p:nvPr/>
        </p:nvSpPr>
        <p:spPr>
          <a:xfrm>
            <a:off x="3233194" y="194145"/>
            <a:ext cx="2584281" cy="784263"/>
          </a:xfrm>
          <a:prstGeom prst="rect">
            <a:avLst/>
          </a:prstGeom>
        </p:spPr>
        <p:txBody>
          <a:bodyPr vert="horz" lIns="91440" tIns="45720" rIns="91440" bIns="45720" rtlCol="0" anchor="t">
            <a:normAutofit fontScale="67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s-ES" dirty="0">
                <a:solidFill>
                  <a:schemeClr val="accent3">
                    <a:lumMod val="75000"/>
                  </a:schemeClr>
                </a:solidFill>
              </a:rPr>
              <a:t>Modulo </a:t>
            </a:r>
            <a:r>
              <a:rPr lang="es-ES" dirty="0" err="1">
                <a:solidFill>
                  <a:schemeClr val="accent3">
                    <a:lumMod val="75000"/>
                  </a:schemeClr>
                </a:solidFill>
              </a:rPr>
              <a:t>iII</a:t>
            </a:r>
            <a:endParaRPr lang="es-PE" dirty="0">
              <a:solidFill>
                <a:schemeClr val="accent3">
                  <a:lumMod val="75000"/>
                </a:schemeClr>
              </a:solidFill>
            </a:endParaRPr>
          </a:p>
        </p:txBody>
      </p:sp>
    </p:spTree>
    <p:extLst>
      <p:ext uri="{BB962C8B-B14F-4D97-AF65-F5344CB8AC3E}">
        <p14:creationId xmlns:p14="http://schemas.microsoft.com/office/powerpoint/2010/main" val="2002300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p:cNvSpPr txBox="1"/>
          <p:nvPr/>
        </p:nvSpPr>
        <p:spPr>
          <a:xfrm>
            <a:off x="906466" y="821335"/>
            <a:ext cx="2623872" cy="492443"/>
          </a:xfrm>
          <a:prstGeom prst="rect">
            <a:avLst/>
          </a:prstGeom>
          <a:solidFill>
            <a:srgbClr val="607E89"/>
          </a:solidFill>
          <a:effectLst>
            <a:outerShdw blurRad="50800" dist="38100" dir="2700000" algn="tl" rotWithShape="0">
              <a:prstClr val="black">
                <a:alpha val="40000"/>
              </a:prstClr>
            </a:outerShdw>
          </a:effectLst>
        </p:spPr>
        <p:txBody>
          <a:bodyPr wrap="square" rtlCol="0">
            <a:spAutoFit/>
          </a:bodyPr>
          <a:lstStyle/>
          <a:p>
            <a:pPr algn="ctr"/>
            <a:r>
              <a:rPr lang="es-PE" sz="2600" b="1" dirty="0">
                <a:solidFill>
                  <a:schemeClr val="bg1"/>
                </a:solidFill>
                <a:effectLst>
                  <a:outerShdw blurRad="38100" dist="38100" dir="2700000" algn="tl">
                    <a:srgbClr val="000000">
                      <a:alpha val="43137"/>
                    </a:srgbClr>
                  </a:outerShdw>
                </a:effectLst>
              </a:rPr>
              <a:t>COVERTURA</a:t>
            </a:r>
          </a:p>
        </p:txBody>
      </p:sp>
      <p:sp>
        <p:nvSpPr>
          <p:cNvPr id="25" name="CuadroTexto 24"/>
          <p:cNvSpPr txBox="1"/>
          <p:nvPr/>
        </p:nvSpPr>
        <p:spPr>
          <a:xfrm>
            <a:off x="3160723" y="1874692"/>
            <a:ext cx="6184811" cy="584775"/>
          </a:xfrm>
          <a:prstGeom prst="rect">
            <a:avLst/>
          </a:prstGeom>
          <a:noFill/>
        </p:spPr>
        <p:txBody>
          <a:bodyPr wrap="square" rtlCol="0">
            <a:spAutoFit/>
          </a:bodyPr>
          <a:lstStyle/>
          <a:p>
            <a:pPr algn="ctr"/>
            <a:r>
              <a:rPr lang="es-PE" sz="1600" b="1" dirty="0">
                <a:cs typeface="Times New Roman" panose="02020603050405020304" pitchFamily="18" charset="0"/>
              </a:rPr>
              <a:t>SE DEBE MAXIMIZAR LA INTERACCION ENTRE LOS TALADROS</a:t>
            </a:r>
            <a:endParaRPr lang="en-US" sz="1600" b="1" dirty="0">
              <a:cs typeface="Times New Roman" panose="02020603050405020304" pitchFamily="18" charset="0"/>
            </a:endParaRP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0338" y="2842631"/>
            <a:ext cx="5395188" cy="2977514"/>
          </a:xfrm>
          <a:prstGeom prst="rect">
            <a:avLst/>
          </a:prstGeom>
          <a:effectLst>
            <a:outerShdw blurRad="50800" dist="12700" dir="2700000" algn="tl" rotWithShape="0">
              <a:prstClr val="black">
                <a:alpha val="20000"/>
              </a:prstClr>
            </a:outerShdw>
          </a:effectLst>
        </p:spPr>
      </p:pic>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2185" y="2842631"/>
            <a:ext cx="778153" cy="778153"/>
          </a:xfrm>
          <a:prstGeom prst="rect">
            <a:avLst/>
          </a:prstGeom>
          <a:effectLst>
            <a:outerShdw blurRad="50800" dist="38100" dir="2700000" algn="tl" rotWithShape="0">
              <a:prstClr val="black">
                <a:alpha val="40000"/>
              </a:prstClr>
            </a:outerShdw>
          </a:effectLst>
        </p:spPr>
      </p:pic>
      <p:sp>
        <p:nvSpPr>
          <p:cNvPr id="10" name="CuadroTexto 9"/>
          <p:cNvSpPr txBox="1"/>
          <p:nvPr/>
        </p:nvSpPr>
        <p:spPr>
          <a:xfrm>
            <a:off x="2965265" y="2999119"/>
            <a:ext cx="349190" cy="461665"/>
          </a:xfrm>
          <a:prstGeom prst="rect">
            <a:avLst/>
          </a:prstGeom>
          <a:noFill/>
        </p:spPr>
        <p:txBody>
          <a:bodyPr wrap="square" rtlCol="0">
            <a:spAutoFit/>
          </a:bodyPr>
          <a:lstStyle/>
          <a:p>
            <a:pPr algn="ctr"/>
            <a:r>
              <a:rPr lang="es-PE" sz="2400" b="1" dirty="0">
                <a:solidFill>
                  <a:schemeClr val="bg1"/>
                </a:solidFill>
                <a:effectLst>
                  <a:outerShdw blurRad="38100" dist="38100" dir="2700000" algn="tl">
                    <a:srgbClr val="000000">
                      <a:alpha val="43137"/>
                    </a:srgbClr>
                  </a:outerShdw>
                </a:effectLst>
                <a:cs typeface="Times New Roman" panose="02020603050405020304" pitchFamily="18" charset="0"/>
              </a:rPr>
              <a:t>7</a:t>
            </a:r>
            <a:endParaRPr lang="en-US" sz="2400" b="1" dirty="0">
              <a:solidFill>
                <a:schemeClr val="bg1"/>
              </a:solidFill>
              <a:effectLst>
                <a:outerShdw blurRad="38100" dist="38100" dir="2700000" algn="tl">
                  <a:srgbClr val="000000">
                    <a:alpha val="43137"/>
                  </a:srgbClr>
                </a:outerShdw>
              </a:effectLst>
              <a:cs typeface="Times New Roman" panose="02020603050405020304" pitchFamily="18" charset="0"/>
            </a:endParaRPr>
          </a:p>
        </p:txBody>
      </p:sp>
      <p:sp>
        <p:nvSpPr>
          <p:cNvPr id="2" name="Marcador de fecha 1">
            <a:extLst>
              <a:ext uri="{FF2B5EF4-FFF2-40B4-BE49-F238E27FC236}">
                <a16:creationId xmlns:a16="http://schemas.microsoft.com/office/drawing/2014/main" id="{199024B0-616D-4849-9621-ACF27645B573}"/>
              </a:ext>
            </a:extLst>
          </p:cNvPr>
          <p:cNvSpPr>
            <a:spLocks noGrp="1"/>
          </p:cNvSpPr>
          <p:nvPr>
            <p:ph type="dt" sz="half" idx="10"/>
          </p:nvPr>
        </p:nvSpPr>
        <p:spPr/>
        <p:txBody>
          <a:bodyPr/>
          <a:lstStyle/>
          <a:p>
            <a:fld id="{7B7235C5-A455-4D7D-ACDB-4FB6A9522D71}" type="datetime1">
              <a:rPr lang="es-PE" smtClean="0"/>
              <a:t>8/11/2023</a:t>
            </a:fld>
            <a:endParaRPr lang="es-PE"/>
          </a:p>
        </p:txBody>
      </p:sp>
      <p:sp>
        <p:nvSpPr>
          <p:cNvPr id="4" name="Marcador de número de diapositiva 3">
            <a:extLst>
              <a:ext uri="{FF2B5EF4-FFF2-40B4-BE49-F238E27FC236}">
                <a16:creationId xmlns:a16="http://schemas.microsoft.com/office/drawing/2014/main" id="{83AD4D51-05B4-40B4-BEE8-36757B173630}"/>
              </a:ext>
            </a:extLst>
          </p:cNvPr>
          <p:cNvSpPr>
            <a:spLocks noGrp="1"/>
          </p:cNvSpPr>
          <p:nvPr>
            <p:ph type="sldNum" sz="quarter" idx="12"/>
          </p:nvPr>
        </p:nvSpPr>
        <p:spPr/>
        <p:txBody>
          <a:bodyPr/>
          <a:lstStyle/>
          <a:p>
            <a:fld id="{5981010B-86DA-4ADF-9F27-44166A92FBA2}" type="slidenum">
              <a:rPr lang="es-PE" smtClean="0"/>
              <a:t>40</a:t>
            </a:fld>
            <a:endParaRPr lang="es-PE"/>
          </a:p>
        </p:txBody>
      </p:sp>
    </p:spTree>
    <p:extLst>
      <p:ext uri="{BB962C8B-B14F-4D97-AF65-F5344CB8AC3E}">
        <p14:creationId xmlns:p14="http://schemas.microsoft.com/office/powerpoint/2010/main" val="3659843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Isosceles Triangle 2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nteracc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2938" y="773113"/>
            <a:ext cx="10904538" cy="5310188"/>
          </a:xfrm>
          <a:prstGeom prst="rect">
            <a:avLst/>
          </a:prstGeom>
        </p:spPr>
      </p:pic>
      <p:sp>
        <p:nvSpPr>
          <p:cNvPr id="11" name="CuadroTexto 10"/>
          <p:cNvSpPr txBox="1"/>
          <p:nvPr/>
        </p:nvSpPr>
        <p:spPr>
          <a:xfrm>
            <a:off x="642938" y="5021263"/>
            <a:ext cx="10904538" cy="1062038"/>
          </a:xfrm>
          <a:prstGeom prst="rect">
            <a:avLst/>
          </a:prstGeom>
          <a:solidFill>
            <a:srgbClr val="000000">
              <a:alpha val="50000"/>
            </a:srgbClr>
          </a:solidFill>
          <a:ln>
            <a:noFill/>
          </a:ln>
        </p:spPr>
        <p:txBody>
          <a:bodyPr wrap="square" rtlCol="0" anchor="ctr">
            <a:noAutofit/>
          </a:bodyPr>
          <a:lstStyle>
            <a:defPPr>
              <a:defRPr lang="es-PE"/>
            </a:defPPr>
            <a:lvl1pPr algn="ctr">
              <a:defRPr sz="1600" b="1">
                <a:cs typeface="Times New Roman" panose="02020603050405020304" pitchFamily="18" charset="0"/>
              </a:defRPr>
            </a:lvl1pPr>
          </a:lstStyle>
          <a:p>
            <a:pPr>
              <a:spcAft>
                <a:spcPts val="600"/>
              </a:spcAft>
            </a:pPr>
            <a:r>
              <a:rPr lang="es-PE" sz="1300">
                <a:solidFill>
                  <a:srgbClr val="FFFFFF"/>
                </a:solidFill>
              </a:rPr>
              <a:t>VIDEO DE INTERACCION ENTRE TALADROS</a:t>
            </a:r>
            <a:endParaRPr lang="en-US" sz="1300">
              <a:solidFill>
                <a:srgbClr val="FFFFFF"/>
              </a:solidFill>
            </a:endParaRPr>
          </a:p>
        </p:txBody>
      </p:sp>
      <p:sp>
        <p:nvSpPr>
          <p:cNvPr id="3" name="Marcador de fecha 2">
            <a:extLst>
              <a:ext uri="{FF2B5EF4-FFF2-40B4-BE49-F238E27FC236}">
                <a16:creationId xmlns:a16="http://schemas.microsoft.com/office/drawing/2014/main" id="{D360A14D-FA37-4E61-836B-7AFCC282A4F0}"/>
              </a:ext>
            </a:extLst>
          </p:cNvPr>
          <p:cNvSpPr>
            <a:spLocks noGrp="1"/>
          </p:cNvSpPr>
          <p:nvPr>
            <p:ph type="dt" sz="half" idx="10"/>
          </p:nvPr>
        </p:nvSpPr>
        <p:spPr>
          <a:xfrm>
            <a:off x="643467" y="6356350"/>
            <a:ext cx="2743200" cy="365125"/>
          </a:xfrm>
        </p:spPr>
        <p:txBody>
          <a:bodyPr vert="horz" lIns="91440" tIns="45720" rIns="91440" bIns="45720" rtlCol="0" anchor="ctr">
            <a:normAutofit/>
          </a:bodyPr>
          <a:lstStyle/>
          <a:p>
            <a:pPr>
              <a:spcAft>
                <a:spcPts val="600"/>
              </a:spcAft>
            </a:pPr>
            <a:fld id="{DA748366-0178-4B94-8BAC-A852D2CF2503}" type="datetime1">
              <a:rPr lang="en-US" smtClean="0"/>
              <a:pPr>
                <a:spcAft>
                  <a:spcPts val="600"/>
                </a:spcAft>
              </a:pPr>
              <a:t>11/8/2023</a:t>
            </a:fld>
            <a:endParaRPr lang="en-US"/>
          </a:p>
        </p:txBody>
      </p:sp>
      <p:sp>
        <p:nvSpPr>
          <p:cNvPr id="4" name="Marcador de número de diapositiva 3">
            <a:extLst>
              <a:ext uri="{FF2B5EF4-FFF2-40B4-BE49-F238E27FC236}">
                <a16:creationId xmlns:a16="http://schemas.microsoft.com/office/drawing/2014/main" id="{2F5EDFE2-0586-47EA-A277-80FA09C8EC84}"/>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41</a:t>
            </a:fld>
            <a:endParaRPr lang="en-US"/>
          </a:p>
        </p:txBody>
      </p:sp>
    </p:spTree>
    <p:extLst>
      <p:ext uri="{BB962C8B-B14F-4D97-AF65-F5344CB8AC3E}">
        <p14:creationId xmlns:p14="http://schemas.microsoft.com/office/powerpoint/2010/main" val="33085751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1251678" y="758491"/>
            <a:ext cx="1677688" cy="492443"/>
          </a:xfrm>
          <a:prstGeom prst="rect">
            <a:avLst/>
          </a:prstGeom>
          <a:solidFill>
            <a:srgbClr val="607E89"/>
          </a:solidFill>
          <a:effectLst>
            <a:outerShdw blurRad="50800" dist="38100" dir="2700000" algn="tl" rotWithShape="0">
              <a:prstClr val="black">
                <a:alpha val="40000"/>
              </a:prstClr>
            </a:outerShdw>
          </a:effectLst>
        </p:spPr>
        <p:txBody>
          <a:bodyPr wrap="square" rtlCol="0">
            <a:spAutoFit/>
          </a:bodyPr>
          <a:lstStyle>
            <a:defPPr>
              <a:defRPr lang="es-PE"/>
            </a:defPPr>
            <a:lvl1pPr algn="ctr">
              <a:defRPr sz="2600" b="1">
                <a:solidFill>
                  <a:schemeClr val="bg1"/>
                </a:solidFill>
                <a:effectLst>
                  <a:outerShdw blurRad="38100" dist="38100" dir="2700000" algn="tl">
                    <a:srgbClr val="000000">
                      <a:alpha val="43137"/>
                    </a:srgbClr>
                  </a:outerShdw>
                </a:effectLst>
              </a:defRPr>
            </a:lvl1pPr>
          </a:lstStyle>
          <a:p>
            <a:r>
              <a:rPr lang="es-PE" dirty="0"/>
              <a:t>TACO</a:t>
            </a:r>
          </a:p>
        </p:txBody>
      </p:sp>
      <mc:AlternateContent xmlns:mc="http://schemas.openxmlformats.org/markup-compatibility/2006" xmlns:a14="http://schemas.microsoft.com/office/drawing/2010/main">
        <mc:Choice Requires="a14">
          <p:sp>
            <p:nvSpPr>
              <p:cNvPr id="7" name="CuadroTexto 6"/>
              <p:cNvSpPr txBox="1"/>
              <p:nvPr/>
            </p:nvSpPr>
            <p:spPr>
              <a:xfrm>
                <a:off x="1251678" y="1273170"/>
                <a:ext cx="6648223" cy="2308324"/>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pPr algn="just"/>
                <a:r>
                  <a:rPr lang="es-PE" dirty="0"/>
                  <a:t>El mínimo valor recomendado para </a:t>
                </a:r>
                <a14:m>
                  <m:oMath xmlns:m="http://schemas.openxmlformats.org/officeDocument/2006/math">
                    <m:sSub>
                      <m:sSubPr>
                        <m:ctrlPr>
                          <a:rPr lang="es-PE" i="1">
                            <a:latin typeface="Cambria Math" panose="02040503050406030204" pitchFamily="18" charset="0"/>
                          </a:rPr>
                        </m:ctrlPr>
                      </m:sSubPr>
                      <m:e>
                        <m:r>
                          <a:rPr lang="es-PE" i="1">
                            <a:latin typeface="Cambria Math" panose="02040503050406030204" pitchFamily="18" charset="0"/>
                          </a:rPr>
                          <m:t>𝐾</m:t>
                        </m:r>
                      </m:e>
                      <m:sub>
                        <m:r>
                          <a:rPr lang="es-PE" i="1">
                            <a:latin typeface="Cambria Math" panose="02040503050406030204" pitchFamily="18" charset="0"/>
                          </a:rPr>
                          <m:t>𝑇</m:t>
                        </m:r>
                      </m:sub>
                    </m:sSub>
                  </m:oMath>
                </a14:m>
                <a:r>
                  <a:rPr lang="es-PE" dirty="0"/>
                  <a:t>es tal que el taco sea el 70% del burden y el valor del burden mismo ideal seria que el taco tenga el valor del burden .</a:t>
                </a:r>
              </a:p>
              <a:p>
                <a:pPr algn="just"/>
                <a:r>
                  <a:rPr lang="es-PE" dirty="0"/>
                  <a:t>Si los tacos son menores al 70% los resultado de la voladura pueden ser:</a:t>
                </a:r>
              </a:p>
              <a:p>
                <a:pPr algn="just"/>
                <a:endParaRPr lang="es-PE" dirty="0"/>
              </a:p>
              <a:p>
                <a:pPr algn="just"/>
                <a:r>
                  <a:rPr lang="es-ES" dirty="0" err="1"/>
                  <a:t>flyrock</a:t>
                </a:r>
                <a:r>
                  <a:rPr lang="es-ES" dirty="0"/>
                  <a:t> y liberación temprana de gases explosivos con la consiguiente mala fragmentación.</a:t>
                </a:r>
                <a:endParaRPr lang="es-PE" dirty="0"/>
              </a:p>
            </p:txBody>
          </p:sp>
        </mc:Choice>
        <mc:Fallback xmlns="">
          <p:sp>
            <p:nvSpPr>
              <p:cNvPr id="7" name="CuadroTexto 6"/>
              <p:cNvSpPr txBox="1">
                <a:spLocks noRot="1" noChangeAspect="1" noMove="1" noResize="1" noEditPoints="1" noAdjustHandles="1" noChangeArrowheads="1" noChangeShapeType="1" noTextEdit="1"/>
              </p:cNvSpPr>
              <p:nvPr/>
            </p:nvSpPr>
            <p:spPr>
              <a:xfrm>
                <a:off x="1251678" y="1273170"/>
                <a:ext cx="6648223" cy="2308324"/>
              </a:xfrm>
              <a:prstGeom prst="rect">
                <a:avLst/>
              </a:prstGeom>
              <a:blipFill>
                <a:blip r:embed="rId2"/>
                <a:stretch>
                  <a:fillRect/>
                </a:stretch>
              </a:blipFill>
              <a:effectLst>
                <a:outerShdw blurRad="50800" dist="38100" dir="2700000" algn="tl" rotWithShape="0">
                  <a:prstClr val="black">
                    <a:alpha val="40000"/>
                  </a:prstClr>
                </a:outerShdw>
              </a:effectLst>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8733917" y="2011834"/>
                <a:ext cx="1019913" cy="276999"/>
              </a:xfrm>
              <a:prstGeom prst="rect">
                <a:avLst/>
              </a:prstGeom>
              <a:noFill/>
              <a:ln>
                <a:solidFill>
                  <a:srgbClr val="92D050"/>
                </a:solidFill>
              </a:ln>
              <a:effectLst>
                <a:outerShdw blurRad="50800" dist="12700" dir="2700000" algn="tl" rotWithShape="0">
                  <a:prstClr val="black">
                    <a:alpha val="20000"/>
                  </a:prstClr>
                </a:outerShdw>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PE" b="0" i="1" smtClean="0">
                          <a:latin typeface="Cambria Math" panose="02040503050406030204" pitchFamily="18" charset="0"/>
                        </a:rPr>
                        <m:t>𝑇</m:t>
                      </m:r>
                      <m:r>
                        <a:rPr lang="es-PE" b="0" i="1" smtClean="0">
                          <a:latin typeface="Cambria Math" panose="02040503050406030204" pitchFamily="18" charset="0"/>
                        </a:rPr>
                        <m:t>=</m:t>
                      </m:r>
                      <m:sSub>
                        <m:sSubPr>
                          <m:ctrlPr>
                            <a:rPr lang="es-PE" b="0" i="1" smtClean="0">
                              <a:latin typeface="Cambria Math" panose="02040503050406030204" pitchFamily="18" charset="0"/>
                            </a:rPr>
                          </m:ctrlPr>
                        </m:sSubPr>
                        <m:e>
                          <m:r>
                            <a:rPr lang="es-PE" b="0" i="1" smtClean="0">
                              <a:latin typeface="Cambria Math" panose="02040503050406030204" pitchFamily="18" charset="0"/>
                            </a:rPr>
                            <m:t>𝐾</m:t>
                          </m:r>
                        </m:e>
                        <m:sub>
                          <m:r>
                            <a:rPr lang="es-PE" b="0" i="1" smtClean="0">
                              <a:latin typeface="Cambria Math" panose="02040503050406030204" pitchFamily="18" charset="0"/>
                            </a:rPr>
                            <m:t>𝑇</m:t>
                          </m:r>
                        </m:sub>
                      </m:sSub>
                      <m:r>
                        <a:rPr lang="es-PE" b="0" i="1" smtClean="0">
                          <a:latin typeface="Cambria Math" panose="02040503050406030204" pitchFamily="18" charset="0"/>
                        </a:rPr>
                        <m:t>𝐵</m:t>
                      </m:r>
                    </m:oMath>
                  </m:oMathPara>
                </a14:m>
                <a:endParaRPr lang="es-PE" dirty="0"/>
              </a:p>
            </p:txBody>
          </p:sp>
        </mc:Choice>
        <mc:Fallback xmlns="">
          <p:sp>
            <p:nvSpPr>
              <p:cNvPr id="8" name="CuadroTexto 7"/>
              <p:cNvSpPr txBox="1">
                <a:spLocks noRot="1" noChangeAspect="1" noMove="1" noResize="1" noEditPoints="1" noAdjustHandles="1" noChangeArrowheads="1" noChangeShapeType="1" noTextEdit="1"/>
              </p:cNvSpPr>
              <p:nvPr/>
            </p:nvSpPr>
            <p:spPr>
              <a:xfrm>
                <a:off x="8733917" y="2011834"/>
                <a:ext cx="1019913" cy="276999"/>
              </a:xfrm>
              <a:prstGeom prst="rect">
                <a:avLst/>
              </a:prstGeom>
              <a:blipFill>
                <a:blip r:embed="rId3"/>
                <a:stretch>
                  <a:fillRect/>
                </a:stretch>
              </a:blipFill>
              <a:ln>
                <a:solidFill>
                  <a:srgbClr val="92D050"/>
                </a:solidFill>
              </a:ln>
              <a:effectLst>
                <a:outerShdw blurRad="50800" dist="12700" dir="2700000" algn="tl" rotWithShape="0">
                  <a:prstClr val="black">
                    <a:alpha val="20000"/>
                  </a:prstClr>
                </a:outerShdw>
              </a:effectLst>
            </p:spPr>
            <p:txBody>
              <a:bodyPr/>
              <a:lstStyle/>
              <a:p>
                <a:r>
                  <a:rPr lang="es-PE">
                    <a:noFill/>
                  </a:rPr>
                  <a:t> </a:t>
                </a:r>
              </a:p>
            </p:txBody>
          </p:sp>
        </mc:Fallback>
      </mc:AlternateContent>
      <p:sp>
        <p:nvSpPr>
          <p:cNvPr id="2" name="Marcador de fecha 1">
            <a:extLst>
              <a:ext uri="{FF2B5EF4-FFF2-40B4-BE49-F238E27FC236}">
                <a16:creationId xmlns:a16="http://schemas.microsoft.com/office/drawing/2014/main" id="{A941C5F8-1F63-4A50-B66E-A41A700A4F1B}"/>
              </a:ext>
            </a:extLst>
          </p:cNvPr>
          <p:cNvSpPr>
            <a:spLocks noGrp="1"/>
          </p:cNvSpPr>
          <p:nvPr>
            <p:ph type="dt" sz="half" idx="10"/>
          </p:nvPr>
        </p:nvSpPr>
        <p:spPr/>
        <p:txBody>
          <a:bodyPr/>
          <a:lstStyle/>
          <a:p>
            <a:fld id="{B6AF1DC5-AD0A-49F4-BC3E-CDF47D2D5887}" type="datetime1">
              <a:rPr lang="es-PE" smtClean="0"/>
              <a:t>8/11/2023</a:t>
            </a:fld>
            <a:endParaRPr lang="es-PE"/>
          </a:p>
        </p:txBody>
      </p:sp>
      <p:sp>
        <p:nvSpPr>
          <p:cNvPr id="3" name="Marcador de número de diapositiva 2">
            <a:extLst>
              <a:ext uri="{FF2B5EF4-FFF2-40B4-BE49-F238E27FC236}">
                <a16:creationId xmlns:a16="http://schemas.microsoft.com/office/drawing/2014/main" id="{5976DED2-01FA-44CC-89D3-FF7074EFE6BF}"/>
              </a:ext>
            </a:extLst>
          </p:cNvPr>
          <p:cNvSpPr>
            <a:spLocks noGrp="1"/>
          </p:cNvSpPr>
          <p:nvPr>
            <p:ph type="sldNum" sz="quarter" idx="12"/>
          </p:nvPr>
        </p:nvSpPr>
        <p:spPr/>
        <p:txBody>
          <a:bodyPr/>
          <a:lstStyle/>
          <a:p>
            <a:fld id="{5981010B-86DA-4ADF-9F27-44166A92FBA2}" type="slidenum">
              <a:rPr lang="es-PE" smtClean="0"/>
              <a:t>42</a:t>
            </a:fld>
            <a:endParaRPr lang="es-PE"/>
          </a:p>
        </p:txBody>
      </p:sp>
      <p:sp>
        <p:nvSpPr>
          <p:cNvPr id="11" name="CuadroTexto 10">
            <a:extLst>
              <a:ext uri="{FF2B5EF4-FFF2-40B4-BE49-F238E27FC236}">
                <a16:creationId xmlns:a16="http://schemas.microsoft.com/office/drawing/2014/main" id="{830203A2-D8B7-4EDA-BEA7-04F07201D5E3}"/>
              </a:ext>
            </a:extLst>
          </p:cNvPr>
          <p:cNvSpPr txBox="1"/>
          <p:nvPr/>
        </p:nvSpPr>
        <p:spPr>
          <a:xfrm>
            <a:off x="1149929" y="3821962"/>
            <a:ext cx="10280071" cy="2031325"/>
          </a:xfrm>
          <a:prstGeom prst="rect">
            <a:avLst/>
          </a:prstGeom>
          <a:noFill/>
        </p:spPr>
        <p:txBody>
          <a:bodyPr wrap="square">
            <a:spAutoFit/>
          </a:bodyPr>
          <a:lstStyle/>
          <a:p>
            <a:pPr algn="just"/>
            <a:r>
              <a:rPr lang="es-ES" sz="1800" b="0" i="0" u="none" strike="noStrike" baseline="0" dirty="0">
                <a:solidFill>
                  <a:srgbClr val="000000"/>
                </a:solidFill>
                <a:latin typeface="Arial" panose="020B0604020202020204" pitchFamily="34" charset="0"/>
              </a:rPr>
              <a:t>Para su determinación se debe tomar en cuenta: </a:t>
            </a:r>
          </a:p>
          <a:p>
            <a:pPr algn="just"/>
            <a:r>
              <a:rPr lang="es-ES" sz="1800" b="0" i="0" u="none" strike="noStrike" baseline="0" dirty="0">
                <a:solidFill>
                  <a:srgbClr val="000000"/>
                </a:solidFill>
                <a:latin typeface="Arial" panose="020B0604020202020204" pitchFamily="34" charset="0"/>
              </a:rPr>
              <a:t>1. El tipo y tamaño del material utilizado, y </a:t>
            </a:r>
          </a:p>
          <a:p>
            <a:pPr algn="just"/>
            <a:r>
              <a:rPr lang="es-ES" sz="1800" b="0" i="0" u="none" strike="noStrike" baseline="0" dirty="0">
                <a:solidFill>
                  <a:srgbClr val="000000"/>
                </a:solidFill>
                <a:latin typeface="Arial" panose="020B0604020202020204" pitchFamily="34" charset="0"/>
              </a:rPr>
              <a:t>2. La longitud de la columna de retacado. </a:t>
            </a:r>
          </a:p>
          <a:p>
            <a:pPr algn="just"/>
            <a:r>
              <a:rPr lang="es-ES" sz="1800" b="0" i="0" u="none" strike="noStrike" baseline="0" dirty="0">
                <a:solidFill>
                  <a:srgbClr val="000000"/>
                </a:solidFill>
                <a:latin typeface="Arial" panose="020B0604020202020204" pitchFamily="34" charset="0"/>
              </a:rPr>
              <a:t>Por lo general se emplea el material de detritus de perforación ya que esta disponible junto al </a:t>
            </a:r>
            <a:r>
              <a:rPr lang="es-ES" dirty="0">
                <a:solidFill>
                  <a:srgbClr val="000000"/>
                </a:solidFill>
                <a:latin typeface="Arial" panose="020B0604020202020204" pitchFamily="34" charset="0"/>
              </a:rPr>
              <a:t>taladro</a:t>
            </a:r>
            <a:r>
              <a:rPr lang="es-ES" sz="1800" b="0" i="0" u="none" strike="noStrike" baseline="0" dirty="0">
                <a:solidFill>
                  <a:srgbClr val="000000"/>
                </a:solidFill>
                <a:latin typeface="Arial" panose="020B0604020202020204" pitchFamily="34" charset="0"/>
              </a:rPr>
              <a:t>, sin embargo se recomienda el material producido en la trituración y seco, ya que el aumento de la humedad disminuyen el riesgo de eyección de la roca, el tamaño del material de retacado debe estar entre 1/17Øtal y 1/25Øtal. </a:t>
            </a:r>
            <a:endParaRPr lang="es-PE" dirty="0"/>
          </a:p>
        </p:txBody>
      </p:sp>
    </p:spTree>
    <p:extLst>
      <p:ext uri="{BB962C8B-B14F-4D97-AF65-F5344CB8AC3E}">
        <p14:creationId xmlns:p14="http://schemas.microsoft.com/office/powerpoint/2010/main" val="2600246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1337243" y="614802"/>
            <a:ext cx="4074451" cy="492443"/>
          </a:xfrm>
          <a:prstGeom prst="rect">
            <a:avLst/>
          </a:prstGeom>
          <a:solidFill>
            <a:srgbClr val="607E89"/>
          </a:solidFill>
          <a:effectLst>
            <a:outerShdw blurRad="50800" dist="38100" dir="2700000" algn="tl" rotWithShape="0">
              <a:prstClr val="black">
                <a:alpha val="40000"/>
              </a:prstClr>
            </a:outerShdw>
          </a:effectLst>
        </p:spPr>
        <p:txBody>
          <a:bodyPr wrap="square" rtlCol="0">
            <a:spAutoFit/>
          </a:bodyPr>
          <a:lstStyle>
            <a:defPPr>
              <a:defRPr lang="es-PE"/>
            </a:defPPr>
            <a:lvl1pPr algn="ctr">
              <a:defRPr sz="2600" b="1">
                <a:solidFill>
                  <a:schemeClr val="bg1"/>
                </a:solidFill>
                <a:effectLst>
                  <a:outerShdw blurRad="38100" dist="38100" dir="2700000" algn="tl">
                    <a:srgbClr val="000000">
                      <a:alpha val="43137"/>
                    </a:srgbClr>
                  </a:outerShdw>
                </a:effectLst>
              </a:defRPr>
            </a:lvl1pPr>
          </a:lstStyle>
          <a:p>
            <a:r>
              <a:rPr lang="es-PE" dirty="0"/>
              <a:t>SOBREPERFORACIÓN</a:t>
            </a:r>
          </a:p>
        </p:txBody>
      </p:sp>
      <p:sp>
        <p:nvSpPr>
          <p:cNvPr id="2" name="Marcador de fecha 1">
            <a:extLst>
              <a:ext uri="{FF2B5EF4-FFF2-40B4-BE49-F238E27FC236}">
                <a16:creationId xmlns:a16="http://schemas.microsoft.com/office/drawing/2014/main" id="{A941C5F8-1F63-4A50-B66E-A41A700A4F1B}"/>
              </a:ext>
            </a:extLst>
          </p:cNvPr>
          <p:cNvSpPr>
            <a:spLocks noGrp="1"/>
          </p:cNvSpPr>
          <p:nvPr>
            <p:ph type="dt" sz="half" idx="10"/>
          </p:nvPr>
        </p:nvSpPr>
        <p:spPr/>
        <p:txBody>
          <a:bodyPr/>
          <a:lstStyle/>
          <a:p>
            <a:fld id="{B6AF1DC5-AD0A-49F4-BC3E-CDF47D2D5887}" type="datetime1">
              <a:rPr lang="es-PE" smtClean="0"/>
              <a:t>8/11/2023</a:t>
            </a:fld>
            <a:endParaRPr lang="es-PE"/>
          </a:p>
        </p:txBody>
      </p:sp>
      <p:sp>
        <p:nvSpPr>
          <p:cNvPr id="3" name="Marcador de número de diapositiva 2">
            <a:extLst>
              <a:ext uri="{FF2B5EF4-FFF2-40B4-BE49-F238E27FC236}">
                <a16:creationId xmlns:a16="http://schemas.microsoft.com/office/drawing/2014/main" id="{5976DED2-01FA-44CC-89D3-FF7074EFE6BF}"/>
              </a:ext>
            </a:extLst>
          </p:cNvPr>
          <p:cNvSpPr>
            <a:spLocks noGrp="1"/>
          </p:cNvSpPr>
          <p:nvPr>
            <p:ph type="sldNum" sz="quarter" idx="12"/>
          </p:nvPr>
        </p:nvSpPr>
        <p:spPr/>
        <p:txBody>
          <a:bodyPr/>
          <a:lstStyle/>
          <a:p>
            <a:fld id="{5981010B-86DA-4ADF-9F27-44166A92FBA2}" type="slidenum">
              <a:rPr lang="es-PE" smtClean="0"/>
              <a:t>43</a:t>
            </a:fld>
            <a:endParaRPr lang="es-PE"/>
          </a:p>
        </p:txBody>
      </p:sp>
      <p:sp>
        <p:nvSpPr>
          <p:cNvPr id="13" name="CuadroTexto 12">
            <a:extLst>
              <a:ext uri="{FF2B5EF4-FFF2-40B4-BE49-F238E27FC236}">
                <a16:creationId xmlns:a16="http://schemas.microsoft.com/office/drawing/2014/main" id="{4D0B8957-40C0-434A-8EF0-0B225E9044BF}"/>
              </a:ext>
            </a:extLst>
          </p:cNvPr>
          <p:cNvSpPr txBox="1"/>
          <p:nvPr/>
        </p:nvSpPr>
        <p:spPr>
          <a:xfrm>
            <a:off x="1251678" y="1010912"/>
            <a:ext cx="10425546" cy="5027017"/>
          </a:xfrm>
          <a:prstGeom prst="rect">
            <a:avLst/>
          </a:prstGeom>
          <a:noFill/>
        </p:spPr>
        <p:txBody>
          <a:bodyPr wrap="square">
            <a:spAutoFit/>
          </a:bodyPr>
          <a:lstStyle/>
          <a:p>
            <a:pPr algn="just">
              <a:lnSpc>
                <a:spcPct val="150000"/>
              </a:lnSpc>
            </a:pPr>
            <a:r>
              <a:rPr lang="es-ES" sz="1800" b="0" i="0" u="none" strike="noStrike" baseline="0" dirty="0">
                <a:solidFill>
                  <a:srgbClr val="000000"/>
                </a:solidFill>
                <a:latin typeface="Arial" panose="020B0604020202020204" pitchFamily="34" charset="0"/>
              </a:rPr>
              <a:t>Es la longitud del </a:t>
            </a:r>
            <a:r>
              <a:rPr lang="es-ES" dirty="0">
                <a:solidFill>
                  <a:srgbClr val="000000"/>
                </a:solidFill>
                <a:latin typeface="Arial" panose="020B0604020202020204" pitchFamily="34" charset="0"/>
              </a:rPr>
              <a:t>taladro</a:t>
            </a:r>
            <a:r>
              <a:rPr lang="es-ES" sz="1800" b="0" i="0" u="none" strike="noStrike" baseline="0" dirty="0">
                <a:solidFill>
                  <a:srgbClr val="000000"/>
                </a:solidFill>
                <a:latin typeface="Arial" panose="020B0604020202020204" pitchFamily="34" charset="0"/>
              </a:rPr>
              <a:t> por debajo del nivel del piso que se necesita para romper la roca a la </a:t>
            </a:r>
            <a:r>
              <a:rPr lang="es-ES" sz="1800" b="0" i="0" u="none" strike="noStrike" baseline="0" dirty="0">
                <a:solidFill>
                  <a:srgbClr val="00B0F0"/>
                </a:solidFill>
                <a:latin typeface="Arial" panose="020B0604020202020204" pitchFamily="34" charset="0"/>
              </a:rPr>
              <a:t>altura del banco y lograr una fragmentación y desplazamiento</a:t>
            </a:r>
            <a:r>
              <a:rPr lang="es-ES" sz="1800" b="0" i="0" u="none" strike="noStrike" baseline="0" dirty="0">
                <a:solidFill>
                  <a:srgbClr val="000000"/>
                </a:solidFill>
                <a:latin typeface="Arial" panose="020B0604020202020204" pitchFamily="34" charset="0"/>
              </a:rPr>
              <a:t> adecuado que permita al equipo de carga alanzar la cota de excavación prevista. </a:t>
            </a:r>
          </a:p>
          <a:p>
            <a:pPr algn="just">
              <a:lnSpc>
                <a:spcPct val="150000"/>
              </a:lnSpc>
            </a:pPr>
            <a:r>
              <a:rPr lang="es-ES" sz="1800" b="0" i="0" u="none" strike="noStrike" baseline="0" dirty="0">
                <a:solidFill>
                  <a:srgbClr val="000000"/>
                </a:solidFill>
                <a:latin typeface="Arial" panose="020B0604020202020204" pitchFamily="34" charset="0"/>
              </a:rPr>
              <a:t>Si la </a:t>
            </a:r>
            <a:r>
              <a:rPr lang="es-ES" sz="1800" b="0" i="0" u="none" strike="noStrike" baseline="0" dirty="0" err="1">
                <a:solidFill>
                  <a:srgbClr val="000000"/>
                </a:solidFill>
                <a:latin typeface="Arial" panose="020B0604020202020204" pitchFamily="34" charset="0"/>
              </a:rPr>
              <a:t>sobreperforación</a:t>
            </a:r>
            <a:r>
              <a:rPr lang="es-ES" sz="1800" b="0" i="0" u="none" strike="noStrike" baseline="0" dirty="0">
                <a:solidFill>
                  <a:srgbClr val="000000"/>
                </a:solidFill>
                <a:latin typeface="Arial" panose="020B0604020202020204" pitchFamily="34" charset="0"/>
              </a:rPr>
              <a:t> es pequeña, no se producirá el corte a la rasante proyectada, dando como resultado la aparición de </a:t>
            </a:r>
            <a:r>
              <a:rPr lang="es-ES" sz="1800" b="0" i="0" u="none" strike="noStrike" baseline="0" dirty="0" err="1">
                <a:solidFill>
                  <a:srgbClr val="000000"/>
                </a:solidFill>
                <a:latin typeface="Arial" panose="020B0604020202020204" pitchFamily="34" charset="0"/>
              </a:rPr>
              <a:t>repiés</a:t>
            </a:r>
            <a:r>
              <a:rPr lang="es-ES" sz="1800" b="0" i="0" u="none" strike="noStrike" baseline="0" dirty="0">
                <a:solidFill>
                  <a:srgbClr val="000000"/>
                </a:solidFill>
                <a:latin typeface="Arial" panose="020B0604020202020204" pitchFamily="34" charset="0"/>
              </a:rPr>
              <a:t> con un considerable aumento en los costes de carga, pero si esta es excesiva se producirá: </a:t>
            </a:r>
          </a:p>
          <a:p>
            <a:pPr algn="just">
              <a:lnSpc>
                <a:spcPct val="150000"/>
              </a:lnSpc>
            </a:pPr>
            <a:r>
              <a:rPr lang="es-ES" sz="1800" b="0" i="0" u="none" strike="noStrike" baseline="0" dirty="0">
                <a:solidFill>
                  <a:srgbClr val="000000"/>
                </a:solidFill>
                <a:latin typeface="Arial" panose="020B0604020202020204" pitchFamily="34" charset="0"/>
              </a:rPr>
              <a:t>1. Aumento de los costos de perforación y voladura. </a:t>
            </a:r>
          </a:p>
          <a:p>
            <a:pPr algn="just">
              <a:lnSpc>
                <a:spcPct val="150000"/>
              </a:lnSpc>
            </a:pPr>
            <a:r>
              <a:rPr lang="es-ES" sz="1800" b="0" i="0" u="none" strike="noStrike" baseline="0" dirty="0">
                <a:solidFill>
                  <a:srgbClr val="000000"/>
                </a:solidFill>
                <a:latin typeface="Arial" panose="020B0604020202020204" pitchFamily="34" charset="0"/>
              </a:rPr>
              <a:t>2. Incremento de los niveles de vibraciones. </a:t>
            </a:r>
          </a:p>
          <a:p>
            <a:pPr algn="just">
              <a:lnSpc>
                <a:spcPct val="150000"/>
              </a:lnSpc>
            </a:pPr>
            <a:r>
              <a:rPr lang="es-ES" sz="1800" b="0" i="0" u="none" strike="noStrike" baseline="0" dirty="0">
                <a:solidFill>
                  <a:srgbClr val="000000"/>
                </a:solidFill>
                <a:latin typeface="Arial" panose="020B0604020202020204" pitchFamily="34" charset="0"/>
              </a:rPr>
              <a:t>3. Fragmentación excesiva en la parte alta del banco inferior, que provocara problemas en la perforación del mismo y afectara en las zonas finales de cota a la estabilidad de los taludes. </a:t>
            </a:r>
          </a:p>
          <a:p>
            <a:pPr algn="just">
              <a:lnSpc>
                <a:spcPct val="150000"/>
              </a:lnSpc>
            </a:pPr>
            <a:r>
              <a:rPr lang="es-ES" sz="1800" b="0" i="0" u="none" strike="noStrike" baseline="0" dirty="0">
                <a:solidFill>
                  <a:srgbClr val="000000"/>
                </a:solidFill>
                <a:latin typeface="Arial" panose="020B0604020202020204" pitchFamily="34" charset="0"/>
              </a:rPr>
              <a:t>4. Un aumento en los riesgos de descabezamiento y </a:t>
            </a:r>
            <a:r>
              <a:rPr lang="es-ES" sz="1800" b="0" i="0" u="none" strike="noStrike" baseline="0" dirty="0" err="1">
                <a:solidFill>
                  <a:srgbClr val="000000"/>
                </a:solidFill>
                <a:latin typeface="Arial" panose="020B0604020202020204" pitchFamily="34" charset="0"/>
              </a:rPr>
              <a:t>sobreexcavación</a:t>
            </a:r>
            <a:r>
              <a:rPr lang="es-ES" sz="1800" b="0" i="0" u="none" strike="noStrike" baseline="0" dirty="0">
                <a:solidFill>
                  <a:srgbClr val="000000"/>
                </a:solidFill>
                <a:latin typeface="Arial" panose="020B0604020202020204" pitchFamily="34" charset="0"/>
              </a:rPr>
              <a:t> al acentuarse la componente vertical de desplazamiento de la roca. </a:t>
            </a:r>
          </a:p>
        </p:txBody>
      </p:sp>
    </p:spTree>
    <p:extLst>
      <p:ext uri="{BB962C8B-B14F-4D97-AF65-F5344CB8AC3E}">
        <p14:creationId xmlns:p14="http://schemas.microsoft.com/office/powerpoint/2010/main" val="2046479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1382067" y="492166"/>
            <a:ext cx="4074451" cy="492443"/>
          </a:xfrm>
          <a:prstGeom prst="rect">
            <a:avLst/>
          </a:prstGeom>
          <a:solidFill>
            <a:srgbClr val="607E89"/>
          </a:solidFill>
          <a:effectLst>
            <a:outerShdw blurRad="50800" dist="38100" dir="2700000" algn="tl" rotWithShape="0">
              <a:prstClr val="black">
                <a:alpha val="40000"/>
              </a:prstClr>
            </a:outerShdw>
          </a:effectLst>
        </p:spPr>
        <p:txBody>
          <a:bodyPr wrap="square" rtlCol="0">
            <a:spAutoFit/>
          </a:bodyPr>
          <a:lstStyle>
            <a:defPPr>
              <a:defRPr lang="es-PE"/>
            </a:defPPr>
            <a:lvl1pPr algn="ctr">
              <a:defRPr sz="2600" b="1">
                <a:solidFill>
                  <a:schemeClr val="bg1"/>
                </a:solidFill>
                <a:effectLst>
                  <a:outerShdw blurRad="38100" dist="38100" dir="2700000" algn="tl">
                    <a:srgbClr val="000000">
                      <a:alpha val="43137"/>
                    </a:srgbClr>
                  </a:outerShdw>
                </a:effectLst>
              </a:defRPr>
            </a:lvl1pPr>
          </a:lstStyle>
          <a:p>
            <a:r>
              <a:rPr lang="es-PE" dirty="0"/>
              <a:t>SOBREPERFORACIÓN</a:t>
            </a:r>
          </a:p>
        </p:txBody>
      </p:sp>
      <p:sp>
        <p:nvSpPr>
          <p:cNvPr id="2" name="Marcador de fecha 1">
            <a:extLst>
              <a:ext uri="{FF2B5EF4-FFF2-40B4-BE49-F238E27FC236}">
                <a16:creationId xmlns:a16="http://schemas.microsoft.com/office/drawing/2014/main" id="{A941C5F8-1F63-4A50-B66E-A41A700A4F1B}"/>
              </a:ext>
            </a:extLst>
          </p:cNvPr>
          <p:cNvSpPr>
            <a:spLocks noGrp="1"/>
          </p:cNvSpPr>
          <p:nvPr>
            <p:ph type="dt" sz="half" idx="10"/>
          </p:nvPr>
        </p:nvSpPr>
        <p:spPr/>
        <p:txBody>
          <a:bodyPr/>
          <a:lstStyle/>
          <a:p>
            <a:fld id="{B6AF1DC5-AD0A-49F4-BC3E-CDF47D2D5887}" type="datetime1">
              <a:rPr lang="es-PE" smtClean="0"/>
              <a:t>8/11/2023</a:t>
            </a:fld>
            <a:endParaRPr lang="es-PE"/>
          </a:p>
        </p:txBody>
      </p:sp>
      <p:sp>
        <p:nvSpPr>
          <p:cNvPr id="3" name="Marcador de número de diapositiva 2">
            <a:extLst>
              <a:ext uri="{FF2B5EF4-FFF2-40B4-BE49-F238E27FC236}">
                <a16:creationId xmlns:a16="http://schemas.microsoft.com/office/drawing/2014/main" id="{5976DED2-01FA-44CC-89D3-FF7074EFE6BF}"/>
              </a:ext>
            </a:extLst>
          </p:cNvPr>
          <p:cNvSpPr>
            <a:spLocks noGrp="1"/>
          </p:cNvSpPr>
          <p:nvPr>
            <p:ph type="sldNum" sz="quarter" idx="12"/>
          </p:nvPr>
        </p:nvSpPr>
        <p:spPr/>
        <p:txBody>
          <a:bodyPr/>
          <a:lstStyle/>
          <a:p>
            <a:fld id="{5981010B-86DA-4ADF-9F27-44166A92FBA2}" type="slidenum">
              <a:rPr lang="es-PE" smtClean="0"/>
              <a:t>44</a:t>
            </a:fld>
            <a:endParaRPr lang="es-PE"/>
          </a:p>
        </p:txBody>
      </p:sp>
      <p:sp>
        <p:nvSpPr>
          <p:cNvPr id="7" name="CuadroTexto 6">
            <a:extLst>
              <a:ext uri="{FF2B5EF4-FFF2-40B4-BE49-F238E27FC236}">
                <a16:creationId xmlns:a16="http://schemas.microsoft.com/office/drawing/2014/main" id="{C0F9ED06-6884-4391-9799-7375545C2F3E}"/>
              </a:ext>
            </a:extLst>
          </p:cNvPr>
          <p:cNvSpPr txBox="1"/>
          <p:nvPr/>
        </p:nvSpPr>
        <p:spPr>
          <a:xfrm>
            <a:off x="1251678" y="984609"/>
            <a:ext cx="10607812" cy="4198009"/>
          </a:xfrm>
          <a:prstGeom prst="rect">
            <a:avLst/>
          </a:prstGeom>
          <a:noFill/>
        </p:spPr>
        <p:txBody>
          <a:bodyPr wrap="square">
            <a:spAutoFit/>
          </a:bodyPr>
          <a:lstStyle/>
          <a:p>
            <a:pPr algn="just">
              <a:lnSpc>
                <a:spcPct val="150000"/>
              </a:lnSpc>
            </a:pPr>
            <a:r>
              <a:rPr lang="es-ES" sz="1800" b="0" i="0" u="none" strike="noStrike" baseline="0" dirty="0">
                <a:solidFill>
                  <a:srgbClr val="000000"/>
                </a:solidFill>
                <a:latin typeface="Arial" panose="020B0604020202020204" pitchFamily="34" charset="0"/>
              </a:rPr>
              <a:t>La rotura en el fondo del barreno se produce en forma de cono invertido con un ángulo con la horizontal dependiendo de la estructura del macizo y de las tensiones residuales, normalmente esta entre 10° y 30°. El valor de la </a:t>
            </a:r>
            <a:r>
              <a:rPr lang="es-ES" sz="1800" b="0" i="0" u="none" strike="noStrike" baseline="0" dirty="0" err="1">
                <a:solidFill>
                  <a:srgbClr val="000000"/>
                </a:solidFill>
                <a:latin typeface="Arial" panose="020B0604020202020204" pitchFamily="34" charset="0"/>
              </a:rPr>
              <a:t>sobreperforación</a:t>
            </a:r>
            <a:r>
              <a:rPr lang="es-ES" sz="1800" b="0" i="0" u="none" strike="noStrike" baseline="0" dirty="0">
                <a:solidFill>
                  <a:srgbClr val="000000"/>
                </a:solidFill>
                <a:latin typeface="Arial" panose="020B0604020202020204" pitchFamily="34" charset="0"/>
              </a:rPr>
              <a:t> se puede obtener de la formula: </a:t>
            </a:r>
          </a:p>
          <a:p>
            <a:pPr algn="just"/>
            <a:r>
              <a:rPr lang="es-PE" sz="1800" b="0" i="0" u="none" strike="noStrike" baseline="0" dirty="0">
                <a:solidFill>
                  <a:srgbClr val="000000"/>
                </a:solidFill>
                <a:latin typeface="Arial" panose="020B0604020202020204" pitchFamily="34" charset="0"/>
              </a:rPr>
              <a:t>J = 0,30B </a:t>
            </a:r>
          </a:p>
          <a:p>
            <a:pPr algn="just"/>
            <a:r>
              <a:rPr lang="es-ES" sz="1800" b="0" i="0" u="none" strike="noStrike" baseline="0" dirty="0">
                <a:solidFill>
                  <a:srgbClr val="000000"/>
                </a:solidFill>
                <a:latin typeface="Arial" panose="020B0604020202020204" pitchFamily="34" charset="0"/>
              </a:rPr>
              <a:t>Puesto que se cumple la relación S = 1 a 1,40B y además </a:t>
            </a:r>
          </a:p>
          <a:p>
            <a:pPr algn="just"/>
            <a:r>
              <a:rPr lang="es-ES" sz="1800" b="0" i="0" u="none" strike="noStrike" baseline="0" dirty="0">
                <a:solidFill>
                  <a:srgbClr val="000000"/>
                </a:solidFill>
                <a:latin typeface="Arial" panose="020B0604020202020204" pitchFamily="34" charset="0"/>
              </a:rPr>
              <a:t>J / B = Tag α x ( S / 2), Donde: α = ángulo con la horizontal (10° a 30°) </a:t>
            </a:r>
          </a:p>
          <a:p>
            <a:pPr algn="just"/>
            <a:endParaRPr lang="es-ES" sz="1800" b="0" i="0" u="none" strike="noStrike" baseline="0" dirty="0">
              <a:solidFill>
                <a:srgbClr val="000000"/>
              </a:solidFill>
              <a:latin typeface="Arial" panose="020B0604020202020204" pitchFamily="34" charset="0"/>
            </a:endParaRPr>
          </a:p>
          <a:p>
            <a:pPr algn="just"/>
            <a:r>
              <a:rPr lang="es-ES" sz="1800" b="0" i="0" u="none" strike="noStrike" baseline="0" dirty="0">
                <a:solidFill>
                  <a:srgbClr val="000000"/>
                </a:solidFill>
                <a:latin typeface="Arial" panose="020B0604020202020204" pitchFamily="34" charset="0"/>
              </a:rPr>
              <a:t>Para eliminar la </a:t>
            </a:r>
            <a:r>
              <a:rPr lang="es-ES" sz="1800" b="0" i="0" u="none" strike="noStrike" baseline="0" dirty="0" err="1">
                <a:solidFill>
                  <a:srgbClr val="000000"/>
                </a:solidFill>
                <a:latin typeface="Arial" panose="020B0604020202020204" pitchFamily="34" charset="0"/>
              </a:rPr>
              <a:t>sobreperforación</a:t>
            </a:r>
            <a:r>
              <a:rPr lang="es-ES" sz="1800" b="0" i="0" u="none" strike="noStrike" baseline="0" dirty="0">
                <a:solidFill>
                  <a:srgbClr val="000000"/>
                </a:solidFill>
                <a:latin typeface="Arial" panose="020B0604020202020204" pitchFamily="34" charset="0"/>
              </a:rPr>
              <a:t> se recomienda utilizar explosivos con alto valor de concentración de energía por unidad de longitud en la parte inferior de la carga y el empleo de </a:t>
            </a:r>
            <a:r>
              <a:rPr lang="es-ES" dirty="0">
                <a:solidFill>
                  <a:srgbClr val="000000"/>
                </a:solidFill>
                <a:latin typeface="Arial" panose="020B0604020202020204" pitchFamily="34" charset="0"/>
              </a:rPr>
              <a:t>taladros</a:t>
            </a:r>
            <a:r>
              <a:rPr lang="es-ES" sz="1800" b="0" i="0" u="none" strike="noStrike" baseline="0" dirty="0">
                <a:solidFill>
                  <a:srgbClr val="000000"/>
                </a:solidFill>
                <a:latin typeface="Arial" panose="020B0604020202020204" pitchFamily="34" charset="0"/>
              </a:rPr>
              <a:t> inclinados. </a:t>
            </a:r>
          </a:p>
          <a:p>
            <a:pPr algn="just">
              <a:lnSpc>
                <a:spcPct val="150000"/>
              </a:lnSpc>
            </a:pPr>
            <a:r>
              <a:rPr lang="es-ES" sz="1800" b="0" i="0" u="none" strike="noStrike" baseline="0" dirty="0">
                <a:solidFill>
                  <a:srgbClr val="000000"/>
                </a:solidFill>
                <a:latin typeface="Arial" panose="020B0604020202020204" pitchFamily="34" charset="0"/>
              </a:rPr>
              <a:t>Como dato curioso en las labores de minería de carbón en capas horizontales, para eliminar los efectos de trituración de los extremos de las cargas, la </a:t>
            </a:r>
            <a:r>
              <a:rPr lang="es-ES" sz="1800" b="0" i="0" u="none" strike="noStrike" baseline="0" dirty="0" err="1">
                <a:solidFill>
                  <a:srgbClr val="000000"/>
                </a:solidFill>
                <a:latin typeface="Arial" panose="020B0604020202020204" pitchFamily="34" charset="0"/>
              </a:rPr>
              <a:t>sobreperforación</a:t>
            </a:r>
            <a:r>
              <a:rPr lang="es-ES" sz="1800" b="0" i="0" u="none" strike="noStrike" baseline="0" dirty="0">
                <a:solidFill>
                  <a:srgbClr val="000000"/>
                </a:solidFill>
                <a:latin typeface="Arial" panose="020B0604020202020204" pitchFamily="34" charset="0"/>
              </a:rPr>
              <a:t> toma valores negativos ya que se efectúa un relleno en el fondo del </a:t>
            </a:r>
            <a:r>
              <a:rPr lang="es-ES" dirty="0">
                <a:solidFill>
                  <a:srgbClr val="000000"/>
                </a:solidFill>
                <a:latin typeface="Arial" panose="020B0604020202020204" pitchFamily="34" charset="0"/>
              </a:rPr>
              <a:t>taladro</a:t>
            </a:r>
            <a:r>
              <a:rPr lang="es-ES" sz="1800" b="0" i="0" u="none" strike="noStrike" baseline="0" dirty="0">
                <a:solidFill>
                  <a:srgbClr val="000000"/>
                </a:solidFill>
                <a:latin typeface="Arial" panose="020B0604020202020204" pitchFamily="34" charset="0"/>
              </a:rPr>
              <a:t> en longitud aproximada de 4Øb. </a:t>
            </a:r>
            <a:endParaRPr lang="es-PE" dirty="0"/>
          </a:p>
        </p:txBody>
      </p:sp>
    </p:spTree>
    <p:extLst>
      <p:ext uri="{BB962C8B-B14F-4D97-AF65-F5344CB8AC3E}">
        <p14:creationId xmlns:p14="http://schemas.microsoft.com/office/powerpoint/2010/main" val="12365135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1080465" y="975160"/>
            <a:ext cx="3944114" cy="492443"/>
          </a:xfrm>
          <a:prstGeom prst="rect">
            <a:avLst/>
          </a:prstGeom>
          <a:solidFill>
            <a:srgbClr val="607E89"/>
          </a:solidFill>
          <a:effectLst>
            <a:outerShdw blurRad="50800" dist="38100" dir="2700000" algn="tl" rotWithShape="0">
              <a:prstClr val="black">
                <a:alpha val="40000"/>
              </a:prstClr>
            </a:outerShdw>
          </a:effectLst>
        </p:spPr>
        <p:txBody>
          <a:bodyPr wrap="square" rtlCol="0">
            <a:spAutoFit/>
          </a:bodyPr>
          <a:lstStyle>
            <a:defPPr>
              <a:defRPr lang="es-PE"/>
            </a:defPPr>
            <a:lvl1pPr algn="ctr">
              <a:defRPr sz="2600" b="1">
                <a:solidFill>
                  <a:schemeClr val="bg1"/>
                </a:solidFill>
                <a:effectLst>
                  <a:outerShdw blurRad="38100" dist="38100" dir="2700000" algn="tl">
                    <a:srgbClr val="000000">
                      <a:alpha val="43137"/>
                    </a:srgbClr>
                  </a:outerShdw>
                </a:effectLst>
              </a:defRPr>
            </a:lvl1pPr>
          </a:lstStyle>
          <a:p>
            <a:r>
              <a:rPr lang="es-PE" dirty="0"/>
              <a:t>CÁLCULO DE CARGA</a:t>
            </a:r>
          </a:p>
        </p:txBody>
      </p:sp>
      <p:sp>
        <p:nvSpPr>
          <p:cNvPr id="9" name="CuadroTexto 8"/>
          <p:cNvSpPr txBox="1"/>
          <p:nvPr/>
        </p:nvSpPr>
        <p:spPr>
          <a:xfrm>
            <a:off x="4378751" y="3576288"/>
            <a:ext cx="6470503" cy="1477328"/>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pPr algn="ctr"/>
            <a:r>
              <a:rPr lang="es-PE" dirty="0">
                <a:latin typeface="Times New Roman" panose="02020603050405020304" pitchFamily="18" charset="0"/>
                <a:cs typeface="Times New Roman" panose="02020603050405020304" pitchFamily="18" charset="0"/>
              </a:rPr>
              <a:t>Primero se calcula el volumen del espacio que va a ocupar dentro del taladro.</a:t>
            </a:r>
          </a:p>
          <a:p>
            <a:pPr algn="ctr"/>
            <a:r>
              <a:rPr lang="es-PE" dirty="0">
                <a:latin typeface="Times New Roman" panose="02020603050405020304" pitchFamily="18" charset="0"/>
                <a:cs typeface="Times New Roman" panose="02020603050405020304" pitchFamily="18" charset="0"/>
              </a:rPr>
              <a:t>Se toma en cuenta la densidad del explosivo seleccionado</a:t>
            </a:r>
          </a:p>
          <a:p>
            <a:pPr algn="ctr"/>
            <a:r>
              <a:rPr lang="es-PE" dirty="0">
                <a:latin typeface="Times New Roman" panose="02020603050405020304" pitchFamily="18" charset="0"/>
                <a:cs typeface="Times New Roman" panose="02020603050405020304" pitchFamily="18" charset="0"/>
              </a:rPr>
              <a:t>La cantidad en unidades de masa (Kg de explosivo)</a:t>
            </a:r>
          </a:p>
          <a:p>
            <a:pPr algn="ctr"/>
            <a:endParaRPr lang="es-PE" dirty="0"/>
          </a:p>
        </p:txBody>
      </p:sp>
      <p:grpSp>
        <p:nvGrpSpPr>
          <p:cNvPr id="11" name="Grupo 10"/>
          <p:cNvGrpSpPr/>
          <p:nvPr/>
        </p:nvGrpSpPr>
        <p:grpSpPr>
          <a:xfrm>
            <a:off x="2158866" y="2584964"/>
            <a:ext cx="750630" cy="3199426"/>
            <a:chOff x="4049487" y="-1273629"/>
            <a:chExt cx="1404256" cy="5973573"/>
          </a:xfrm>
          <a:effectLst>
            <a:outerShdw blurRad="50800" dist="38100" dir="2700000" algn="tl" rotWithShape="0">
              <a:prstClr val="black">
                <a:alpha val="40000"/>
              </a:prstClr>
            </a:outerShdw>
          </a:effectLst>
        </p:grpSpPr>
        <p:sp>
          <p:nvSpPr>
            <p:cNvPr id="13" name="Elipse 12"/>
            <p:cNvSpPr/>
            <p:nvPr/>
          </p:nvSpPr>
          <p:spPr>
            <a:xfrm>
              <a:off x="4049487" y="-1273629"/>
              <a:ext cx="1404256" cy="440872"/>
            </a:xfrm>
            <a:prstGeom prst="ellips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Elipse 13"/>
            <p:cNvSpPr/>
            <p:nvPr/>
          </p:nvSpPr>
          <p:spPr>
            <a:xfrm>
              <a:off x="4049487" y="4259072"/>
              <a:ext cx="1404256" cy="440872"/>
            </a:xfrm>
            <a:prstGeom prst="ellips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5" name="Conector recto 14"/>
            <p:cNvCxnSpPr>
              <a:stCxn id="13" idx="2"/>
              <a:endCxn id="14" idx="2"/>
            </p:cNvCxnSpPr>
            <p:nvPr/>
          </p:nvCxnSpPr>
          <p:spPr>
            <a:xfrm>
              <a:off x="4049487" y="-1053193"/>
              <a:ext cx="0" cy="553270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Conector recto 15"/>
            <p:cNvCxnSpPr>
              <a:stCxn id="13" idx="6"/>
            </p:cNvCxnSpPr>
            <p:nvPr/>
          </p:nvCxnSpPr>
          <p:spPr>
            <a:xfrm>
              <a:off x="5453743" y="-1053193"/>
              <a:ext cx="0" cy="5532701"/>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17" name="CuadroTexto 16"/>
          <p:cNvSpPr txBox="1"/>
          <p:nvPr/>
        </p:nvSpPr>
        <p:spPr>
          <a:xfrm>
            <a:off x="3271269" y="4021878"/>
            <a:ext cx="598241" cy="369332"/>
          </a:xfrm>
          <a:prstGeom prst="rect">
            <a:avLst/>
          </a:prstGeom>
          <a:noFill/>
        </p:spPr>
        <p:txBody>
          <a:bodyPr wrap="none" rtlCol="0">
            <a:spAutoFit/>
          </a:bodyPr>
          <a:lstStyle/>
          <a:p>
            <a:r>
              <a:rPr lang="es-PE" dirty="0"/>
              <a:t>1:10</a:t>
            </a:r>
          </a:p>
        </p:txBody>
      </p:sp>
      <p:sp>
        <p:nvSpPr>
          <p:cNvPr id="2" name="Marcador de fecha 1">
            <a:extLst>
              <a:ext uri="{FF2B5EF4-FFF2-40B4-BE49-F238E27FC236}">
                <a16:creationId xmlns:a16="http://schemas.microsoft.com/office/drawing/2014/main" id="{19F93932-F6DE-468B-B9FE-CC84817A3613}"/>
              </a:ext>
            </a:extLst>
          </p:cNvPr>
          <p:cNvSpPr>
            <a:spLocks noGrp="1"/>
          </p:cNvSpPr>
          <p:nvPr>
            <p:ph type="dt" sz="half" idx="10"/>
          </p:nvPr>
        </p:nvSpPr>
        <p:spPr/>
        <p:txBody>
          <a:bodyPr/>
          <a:lstStyle/>
          <a:p>
            <a:fld id="{8ADD44B3-FB7C-4E08-A0AC-4AB7DB5A3B34}" type="datetime1">
              <a:rPr lang="es-PE" smtClean="0"/>
              <a:t>8/11/2023</a:t>
            </a:fld>
            <a:endParaRPr lang="es-PE"/>
          </a:p>
        </p:txBody>
      </p:sp>
      <p:sp>
        <p:nvSpPr>
          <p:cNvPr id="3" name="Marcador de número de diapositiva 2">
            <a:extLst>
              <a:ext uri="{FF2B5EF4-FFF2-40B4-BE49-F238E27FC236}">
                <a16:creationId xmlns:a16="http://schemas.microsoft.com/office/drawing/2014/main" id="{5A3D535B-E28C-475A-AC9C-D601B7D84C54}"/>
              </a:ext>
            </a:extLst>
          </p:cNvPr>
          <p:cNvSpPr>
            <a:spLocks noGrp="1"/>
          </p:cNvSpPr>
          <p:nvPr>
            <p:ph type="sldNum" sz="quarter" idx="12"/>
          </p:nvPr>
        </p:nvSpPr>
        <p:spPr/>
        <p:txBody>
          <a:bodyPr/>
          <a:lstStyle/>
          <a:p>
            <a:fld id="{5981010B-86DA-4ADF-9F27-44166A92FBA2}" type="slidenum">
              <a:rPr lang="es-PE" smtClean="0"/>
              <a:t>45</a:t>
            </a:fld>
            <a:endParaRPr lang="es-PE"/>
          </a:p>
        </p:txBody>
      </p:sp>
    </p:spTree>
    <p:extLst>
      <p:ext uri="{BB962C8B-B14F-4D97-AF65-F5344CB8AC3E}">
        <p14:creationId xmlns:p14="http://schemas.microsoft.com/office/powerpoint/2010/main" val="197638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1221726" y="763542"/>
            <a:ext cx="6407239" cy="492443"/>
          </a:xfrm>
          <a:prstGeom prst="rect">
            <a:avLst/>
          </a:prstGeom>
          <a:solidFill>
            <a:srgbClr val="607E89"/>
          </a:solidFill>
          <a:effectLst>
            <a:outerShdw blurRad="50800" dist="38100" dir="2700000" algn="tl" rotWithShape="0">
              <a:prstClr val="black">
                <a:alpha val="40000"/>
              </a:prstClr>
            </a:outerShdw>
          </a:effectLst>
        </p:spPr>
        <p:txBody>
          <a:bodyPr wrap="square" rtlCol="0">
            <a:spAutoFit/>
          </a:bodyPr>
          <a:lstStyle>
            <a:defPPr>
              <a:defRPr lang="es-PE"/>
            </a:defPPr>
            <a:lvl1pPr algn="ctr">
              <a:defRPr sz="2600" b="1">
                <a:solidFill>
                  <a:schemeClr val="bg1"/>
                </a:solidFill>
                <a:effectLst>
                  <a:outerShdw blurRad="38100" dist="38100" dir="2700000" algn="tl">
                    <a:srgbClr val="000000">
                      <a:alpha val="43137"/>
                    </a:srgbClr>
                  </a:outerShdw>
                </a:effectLst>
              </a:defRPr>
            </a:lvl1pPr>
          </a:lstStyle>
          <a:p>
            <a:r>
              <a:rPr lang="es-PE" dirty="0"/>
              <a:t>ANGULO DE INCLINACIÓN DE LOS TALADROS</a:t>
            </a:r>
          </a:p>
        </p:txBody>
      </p:sp>
      <p:sp>
        <p:nvSpPr>
          <p:cNvPr id="2" name="Marcador de fecha 1">
            <a:extLst>
              <a:ext uri="{FF2B5EF4-FFF2-40B4-BE49-F238E27FC236}">
                <a16:creationId xmlns:a16="http://schemas.microsoft.com/office/drawing/2014/main" id="{19F93932-F6DE-468B-B9FE-CC84817A3613}"/>
              </a:ext>
            </a:extLst>
          </p:cNvPr>
          <p:cNvSpPr>
            <a:spLocks noGrp="1"/>
          </p:cNvSpPr>
          <p:nvPr>
            <p:ph type="dt" sz="half" idx="10"/>
          </p:nvPr>
        </p:nvSpPr>
        <p:spPr/>
        <p:txBody>
          <a:bodyPr/>
          <a:lstStyle/>
          <a:p>
            <a:fld id="{8ADD44B3-FB7C-4E08-A0AC-4AB7DB5A3B34}" type="datetime1">
              <a:rPr lang="es-PE" smtClean="0"/>
              <a:t>8/11/2023</a:t>
            </a:fld>
            <a:endParaRPr lang="es-PE"/>
          </a:p>
        </p:txBody>
      </p:sp>
      <p:sp>
        <p:nvSpPr>
          <p:cNvPr id="3" name="Marcador de número de diapositiva 2">
            <a:extLst>
              <a:ext uri="{FF2B5EF4-FFF2-40B4-BE49-F238E27FC236}">
                <a16:creationId xmlns:a16="http://schemas.microsoft.com/office/drawing/2014/main" id="{5A3D535B-E28C-475A-AC9C-D601B7D84C54}"/>
              </a:ext>
            </a:extLst>
          </p:cNvPr>
          <p:cNvSpPr>
            <a:spLocks noGrp="1"/>
          </p:cNvSpPr>
          <p:nvPr>
            <p:ph type="sldNum" sz="quarter" idx="12"/>
          </p:nvPr>
        </p:nvSpPr>
        <p:spPr/>
        <p:txBody>
          <a:bodyPr/>
          <a:lstStyle/>
          <a:p>
            <a:fld id="{5981010B-86DA-4ADF-9F27-44166A92FBA2}" type="slidenum">
              <a:rPr lang="es-PE" smtClean="0"/>
              <a:t>46</a:t>
            </a:fld>
            <a:endParaRPr lang="es-PE"/>
          </a:p>
        </p:txBody>
      </p:sp>
      <p:sp>
        <p:nvSpPr>
          <p:cNvPr id="18" name="CuadroTexto 17">
            <a:extLst>
              <a:ext uri="{FF2B5EF4-FFF2-40B4-BE49-F238E27FC236}">
                <a16:creationId xmlns:a16="http://schemas.microsoft.com/office/drawing/2014/main" id="{EB808D95-25EF-4C68-BB9E-7BC9AA373AB4}"/>
              </a:ext>
            </a:extLst>
          </p:cNvPr>
          <p:cNvSpPr txBox="1"/>
          <p:nvPr/>
        </p:nvSpPr>
        <p:spPr>
          <a:xfrm>
            <a:off x="1150008" y="1280296"/>
            <a:ext cx="10575827" cy="923330"/>
          </a:xfrm>
          <a:prstGeom prst="rect">
            <a:avLst/>
          </a:prstGeom>
          <a:noFill/>
        </p:spPr>
        <p:txBody>
          <a:bodyPr wrap="square">
            <a:spAutoFit/>
          </a:bodyPr>
          <a:lstStyle/>
          <a:p>
            <a:pPr algn="just"/>
            <a:r>
              <a:rPr lang="es-ES" sz="1800" b="0" i="0" u="none" strike="noStrike" baseline="0" dirty="0">
                <a:solidFill>
                  <a:srgbClr val="000000"/>
                </a:solidFill>
                <a:latin typeface="Arial" panose="020B0604020202020204" pitchFamily="34" charset="0"/>
              </a:rPr>
              <a:t>Corresponde al ángulo que se le da a la perforación respecto a la vertical y que se encuentra relacionado con los parámetros geotécnicos de la roca, mientras la perforación este inclinada se presentan ventajas a saber: </a:t>
            </a:r>
          </a:p>
        </p:txBody>
      </p:sp>
      <p:sp>
        <p:nvSpPr>
          <p:cNvPr id="19" name="CuadroTexto 18">
            <a:extLst>
              <a:ext uri="{FF2B5EF4-FFF2-40B4-BE49-F238E27FC236}">
                <a16:creationId xmlns:a16="http://schemas.microsoft.com/office/drawing/2014/main" id="{7473D215-8177-405A-816E-71A0C5DFFBC7}"/>
              </a:ext>
            </a:extLst>
          </p:cNvPr>
          <p:cNvSpPr txBox="1"/>
          <p:nvPr/>
        </p:nvSpPr>
        <p:spPr>
          <a:xfrm>
            <a:off x="1286238" y="2203626"/>
            <a:ext cx="9619523" cy="4247317"/>
          </a:xfrm>
          <a:prstGeom prst="rect">
            <a:avLst/>
          </a:prstGeom>
          <a:noFill/>
        </p:spPr>
        <p:txBody>
          <a:bodyPr wrap="square">
            <a:spAutoFit/>
          </a:bodyPr>
          <a:lstStyle/>
          <a:p>
            <a:pPr marL="268288" indent="-268288" algn="just"/>
            <a:r>
              <a:rPr lang="es-ES" sz="1800" b="0" i="0" u="none" strike="noStrike" baseline="0" dirty="0">
                <a:solidFill>
                  <a:srgbClr val="000000"/>
                </a:solidFill>
                <a:latin typeface="Arial" panose="020B0604020202020204" pitchFamily="34" charset="0"/>
              </a:rPr>
              <a:t>1. Mejora la fragmentación, desplazamiento y esponjamiento de la pila de material, ya que el valor B se mantiene uniforme, aumentando el ángulo de la trayectoria de la proyección. </a:t>
            </a:r>
          </a:p>
          <a:p>
            <a:pPr marL="268288" indent="-268288" algn="just"/>
            <a:r>
              <a:rPr lang="es-ES" sz="1800" b="0" i="0" u="none" strike="noStrike" baseline="0" dirty="0">
                <a:solidFill>
                  <a:srgbClr val="000000"/>
                </a:solidFill>
                <a:latin typeface="Arial" panose="020B0604020202020204" pitchFamily="34" charset="0"/>
              </a:rPr>
              <a:t>2. Mejoran los problemas de cortes en las líneas de iniciación y por consiguiente los fallos en las voladuras. </a:t>
            </a:r>
          </a:p>
          <a:p>
            <a:pPr marL="268288" indent="-268288" algn="just"/>
            <a:r>
              <a:rPr lang="es-ES" sz="1800" b="0" i="0" u="none" strike="noStrike" baseline="0" dirty="0">
                <a:solidFill>
                  <a:srgbClr val="000000"/>
                </a:solidFill>
                <a:latin typeface="Arial" panose="020B0604020202020204" pitchFamily="34" charset="0"/>
              </a:rPr>
              <a:t>3. Taludes con paredes más sanas, estables y seguras en los nuevos bancos creados. </a:t>
            </a:r>
          </a:p>
          <a:p>
            <a:pPr marL="268288" indent="-268288" algn="just"/>
            <a:r>
              <a:rPr lang="es-ES" sz="1800" b="0" i="0" u="none" strike="noStrike" baseline="0" dirty="0">
                <a:solidFill>
                  <a:srgbClr val="000000"/>
                </a:solidFill>
                <a:latin typeface="Arial" panose="020B0604020202020204" pitchFamily="34" charset="0"/>
              </a:rPr>
              <a:t>4. Los equipos de carga sobre ruedas obtienen mayores rendimientos, debido a la menor altura y mayor esponjamiento de la pila. </a:t>
            </a:r>
          </a:p>
          <a:p>
            <a:pPr marL="268288" indent="-268288" algn="just"/>
            <a:r>
              <a:rPr lang="es-ES" sz="1800" b="0" i="0" u="none" strike="noStrike" baseline="0" dirty="0">
                <a:solidFill>
                  <a:srgbClr val="000000"/>
                </a:solidFill>
                <a:latin typeface="Arial" panose="020B0604020202020204" pitchFamily="34" charset="0"/>
              </a:rPr>
              <a:t>5. Menor </a:t>
            </a:r>
            <a:r>
              <a:rPr lang="es-ES" sz="1800" b="0" i="0" u="none" strike="noStrike" baseline="0" dirty="0" err="1">
                <a:solidFill>
                  <a:srgbClr val="000000"/>
                </a:solidFill>
                <a:latin typeface="Arial" panose="020B0604020202020204" pitchFamily="34" charset="0"/>
              </a:rPr>
              <a:t>sobreperforación</a:t>
            </a:r>
            <a:r>
              <a:rPr lang="es-ES" sz="1800" b="0" i="0" u="none" strike="noStrike" baseline="0" dirty="0">
                <a:solidFill>
                  <a:srgbClr val="000000"/>
                </a:solidFill>
                <a:latin typeface="Arial" panose="020B0604020202020204" pitchFamily="34" charset="0"/>
              </a:rPr>
              <a:t> y mejor aprovechamiento de la energía del explosivo, lo que se traduce en una reducción en las vibraciones en el terreno. </a:t>
            </a:r>
          </a:p>
          <a:p>
            <a:pPr marL="268288" indent="-268288" algn="just"/>
            <a:r>
              <a:rPr lang="es-ES" sz="1800" b="0" i="0" u="none" strike="noStrike" baseline="0" dirty="0">
                <a:solidFill>
                  <a:srgbClr val="000000"/>
                </a:solidFill>
                <a:latin typeface="Arial" panose="020B0604020202020204" pitchFamily="34" charset="0"/>
              </a:rPr>
              <a:t>6. Menor consumo especifico de explosivo al reflejarse de forma más eficiente la onda de choque en el pie del banco, y posibilidad de aumentar la dimensión del retiro con menor riesgo de aparición de </a:t>
            </a:r>
            <a:r>
              <a:rPr lang="es-ES" sz="1800" b="0" i="0" u="none" strike="noStrike" baseline="0" dirty="0" err="1">
                <a:solidFill>
                  <a:srgbClr val="000000"/>
                </a:solidFill>
                <a:latin typeface="Arial" panose="020B0604020202020204" pitchFamily="34" charset="0"/>
              </a:rPr>
              <a:t>repiés</a:t>
            </a:r>
            <a:r>
              <a:rPr lang="es-ES" sz="1800" b="0" i="0" u="none" strike="noStrike" baseline="0" dirty="0">
                <a:solidFill>
                  <a:srgbClr val="000000"/>
                </a:solidFill>
                <a:latin typeface="Arial" panose="020B0604020202020204" pitchFamily="34" charset="0"/>
              </a:rPr>
              <a:t>. </a:t>
            </a:r>
          </a:p>
          <a:p>
            <a:pPr marL="268288" indent="-268288" algn="just"/>
            <a:r>
              <a:rPr lang="es-ES" sz="1800" b="0" i="0" u="none" strike="noStrike" baseline="0" dirty="0">
                <a:solidFill>
                  <a:srgbClr val="000000"/>
                </a:solidFill>
                <a:latin typeface="Arial" panose="020B0604020202020204" pitchFamily="34" charset="0"/>
              </a:rPr>
              <a:t>7. En minería de carbón, no se produce sobre trituración de este durante la voladura del estéril. </a:t>
            </a:r>
          </a:p>
          <a:p>
            <a:pPr marL="268288" indent="-268288" algn="just"/>
            <a:r>
              <a:rPr lang="es-ES" sz="1800" b="0" i="0" u="none" strike="noStrike" baseline="0" dirty="0">
                <a:solidFill>
                  <a:srgbClr val="000000"/>
                </a:solidFill>
                <a:latin typeface="Arial" panose="020B0604020202020204" pitchFamily="34" charset="0"/>
              </a:rPr>
              <a:t>8. Mayor rendimiento de la perforación por unidad volumétrica arrancada. </a:t>
            </a:r>
          </a:p>
        </p:txBody>
      </p:sp>
    </p:spTree>
    <p:extLst>
      <p:ext uri="{BB962C8B-B14F-4D97-AF65-F5344CB8AC3E}">
        <p14:creationId xmlns:p14="http://schemas.microsoft.com/office/powerpoint/2010/main" val="16914701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1210235" y="413869"/>
            <a:ext cx="7888942" cy="492443"/>
          </a:xfrm>
          <a:prstGeom prst="rect">
            <a:avLst/>
          </a:prstGeom>
          <a:solidFill>
            <a:srgbClr val="607E89"/>
          </a:solidFill>
          <a:effectLst>
            <a:outerShdw blurRad="50800" dist="38100" dir="2700000" algn="tl" rotWithShape="0">
              <a:prstClr val="black">
                <a:alpha val="40000"/>
              </a:prstClr>
            </a:outerShdw>
          </a:effectLst>
        </p:spPr>
        <p:txBody>
          <a:bodyPr wrap="square" rtlCol="0">
            <a:spAutoFit/>
          </a:bodyPr>
          <a:lstStyle>
            <a:defPPr>
              <a:defRPr lang="es-PE"/>
            </a:defPPr>
            <a:lvl1pPr algn="ctr">
              <a:defRPr sz="2600" b="1">
                <a:solidFill>
                  <a:schemeClr val="bg1"/>
                </a:solidFill>
                <a:effectLst>
                  <a:outerShdw blurRad="38100" dist="38100" dir="2700000" algn="tl">
                    <a:srgbClr val="000000">
                      <a:alpha val="43137"/>
                    </a:srgbClr>
                  </a:outerShdw>
                </a:effectLst>
              </a:defRPr>
            </a:lvl1pPr>
          </a:lstStyle>
          <a:p>
            <a:r>
              <a:rPr lang="es-PE" dirty="0"/>
              <a:t>ANGULO DE INCLINACIÓN DE LOS TALADROS</a:t>
            </a:r>
          </a:p>
        </p:txBody>
      </p:sp>
      <p:sp>
        <p:nvSpPr>
          <p:cNvPr id="2" name="Marcador de fecha 1">
            <a:extLst>
              <a:ext uri="{FF2B5EF4-FFF2-40B4-BE49-F238E27FC236}">
                <a16:creationId xmlns:a16="http://schemas.microsoft.com/office/drawing/2014/main" id="{19F93932-F6DE-468B-B9FE-CC84817A3613}"/>
              </a:ext>
            </a:extLst>
          </p:cNvPr>
          <p:cNvSpPr>
            <a:spLocks noGrp="1"/>
          </p:cNvSpPr>
          <p:nvPr>
            <p:ph type="dt" sz="half" idx="10"/>
          </p:nvPr>
        </p:nvSpPr>
        <p:spPr/>
        <p:txBody>
          <a:bodyPr/>
          <a:lstStyle/>
          <a:p>
            <a:fld id="{8ADD44B3-FB7C-4E08-A0AC-4AB7DB5A3B34}" type="datetime1">
              <a:rPr lang="es-PE" smtClean="0"/>
              <a:t>8/11/2023</a:t>
            </a:fld>
            <a:endParaRPr lang="es-PE"/>
          </a:p>
        </p:txBody>
      </p:sp>
      <p:sp>
        <p:nvSpPr>
          <p:cNvPr id="3" name="Marcador de número de diapositiva 2">
            <a:extLst>
              <a:ext uri="{FF2B5EF4-FFF2-40B4-BE49-F238E27FC236}">
                <a16:creationId xmlns:a16="http://schemas.microsoft.com/office/drawing/2014/main" id="{5A3D535B-E28C-475A-AC9C-D601B7D84C54}"/>
              </a:ext>
            </a:extLst>
          </p:cNvPr>
          <p:cNvSpPr>
            <a:spLocks noGrp="1"/>
          </p:cNvSpPr>
          <p:nvPr>
            <p:ph type="sldNum" sz="quarter" idx="12"/>
          </p:nvPr>
        </p:nvSpPr>
        <p:spPr/>
        <p:txBody>
          <a:bodyPr/>
          <a:lstStyle/>
          <a:p>
            <a:fld id="{5981010B-86DA-4ADF-9F27-44166A92FBA2}" type="slidenum">
              <a:rPr lang="es-PE" smtClean="0"/>
              <a:t>47</a:t>
            </a:fld>
            <a:endParaRPr lang="es-PE"/>
          </a:p>
        </p:txBody>
      </p:sp>
      <p:pic>
        <p:nvPicPr>
          <p:cNvPr id="5" name="Imagen 4">
            <a:extLst>
              <a:ext uri="{FF2B5EF4-FFF2-40B4-BE49-F238E27FC236}">
                <a16:creationId xmlns:a16="http://schemas.microsoft.com/office/drawing/2014/main" id="{D575E55F-FE74-431B-9A2C-188650AECB8C}"/>
              </a:ext>
            </a:extLst>
          </p:cNvPr>
          <p:cNvPicPr>
            <a:picLocks noChangeAspect="1"/>
          </p:cNvPicPr>
          <p:nvPr/>
        </p:nvPicPr>
        <p:blipFill rotWithShape="1">
          <a:blip r:embed="rId2"/>
          <a:srcRect l="21894" t="34749" r="26894" b="12726"/>
          <a:stretch/>
        </p:blipFill>
        <p:spPr>
          <a:xfrm>
            <a:off x="1210234" y="944650"/>
            <a:ext cx="5707801" cy="3602182"/>
          </a:xfrm>
          <a:prstGeom prst="rect">
            <a:avLst/>
          </a:prstGeom>
        </p:spPr>
      </p:pic>
      <p:sp>
        <p:nvSpPr>
          <p:cNvPr id="10" name="CuadroTexto 9">
            <a:extLst>
              <a:ext uri="{FF2B5EF4-FFF2-40B4-BE49-F238E27FC236}">
                <a16:creationId xmlns:a16="http://schemas.microsoft.com/office/drawing/2014/main" id="{9B71E16B-C512-43D9-B94E-F152F5337DA1}"/>
              </a:ext>
            </a:extLst>
          </p:cNvPr>
          <p:cNvSpPr txBox="1"/>
          <p:nvPr/>
        </p:nvSpPr>
        <p:spPr>
          <a:xfrm>
            <a:off x="6918036" y="965813"/>
            <a:ext cx="4959927" cy="3693319"/>
          </a:xfrm>
          <a:prstGeom prst="rect">
            <a:avLst/>
          </a:prstGeom>
          <a:noFill/>
        </p:spPr>
        <p:txBody>
          <a:bodyPr wrap="square">
            <a:spAutoFit/>
          </a:bodyPr>
          <a:lstStyle/>
          <a:p>
            <a:pPr algn="just"/>
            <a:r>
              <a:rPr lang="es-ES" sz="1800" b="0" i="0" u="none" strike="noStrike" baseline="0" dirty="0">
                <a:solidFill>
                  <a:srgbClr val="00B0F0"/>
                </a:solidFill>
                <a:latin typeface="Arial" panose="020B0604020202020204" pitchFamily="34" charset="0"/>
              </a:rPr>
              <a:t>Por el contrario existen inconvenientes en a perforación inclinada a saber: </a:t>
            </a:r>
          </a:p>
          <a:p>
            <a:pPr algn="just"/>
            <a:r>
              <a:rPr lang="es-ES" sz="1800" b="0" i="0" u="none" strike="noStrike" baseline="0" dirty="0">
                <a:solidFill>
                  <a:srgbClr val="000000"/>
                </a:solidFill>
                <a:latin typeface="Arial" panose="020B0604020202020204" pitchFamily="34" charset="0"/>
              </a:rPr>
              <a:t>1. Desviación de los barrenos cuando estos tienen grandes profundidades. </a:t>
            </a:r>
          </a:p>
          <a:p>
            <a:pPr algn="just"/>
            <a:r>
              <a:rPr lang="es-ES" sz="1800" b="0" i="0" u="none" strike="noStrike" baseline="0" dirty="0">
                <a:solidFill>
                  <a:srgbClr val="000000"/>
                </a:solidFill>
                <a:latin typeface="Arial" panose="020B0604020202020204" pitchFamily="34" charset="0"/>
              </a:rPr>
              <a:t>2. Aumento de la longitud de perforación. </a:t>
            </a:r>
          </a:p>
          <a:p>
            <a:pPr algn="just"/>
            <a:r>
              <a:rPr lang="es-ES" sz="1800" b="0" i="0" u="none" strike="noStrike" baseline="0" dirty="0">
                <a:solidFill>
                  <a:srgbClr val="000000"/>
                </a:solidFill>
                <a:latin typeface="Arial" panose="020B0604020202020204" pitchFamily="34" charset="0"/>
              </a:rPr>
              <a:t>3. Maniobras de posicionamiento de los equipos de perforación más exigentes. </a:t>
            </a:r>
          </a:p>
          <a:p>
            <a:pPr algn="just"/>
            <a:r>
              <a:rPr lang="es-ES" sz="1800" b="0" i="0" u="none" strike="noStrike" baseline="0" dirty="0">
                <a:solidFill>
                  <a:srgbClr val="000000"/>
                </a:solidFill>
                <a:latin typeface="Arial" panose="020B0604020202020204" pitchFamily="34" charset="0"/>
              </a:rPr>
              <a:t>4. Mayor supervisión repercutiendo en los tiempos de producción. </a:t>
            </a:r>
          </a:p>
          <a:p>
            <a:pPr algn="just"/>
            <a:r>
              <a:rPr lang="es-ES" sz="1800" b="0" i="0" u="none" strike="noStrike" baseline="0" dirty="0">
                <a:solidFill>
                  <a:srgbClr val="000000"/>
                </a:solidFill>
                <a:latin typeface="Arial" panose="020B0604020202020204" pitchFamily="34" charset="0"/>
              </a:rPr>
              <a:t>5. Disminución de la energía de empuje de las perforadoras, por lo que en rocas duras el avance esta limitado al ángulo de inclinación de la torre de la perforadora. </a:t>
            </a:r>
          </a:p>
        </p:txBody>
      </p:sp>
      <p:sp>
        <p:nvSpPr>
          <p:cNvPr id="12" name="CuadroTexto 11">
            <a:extLst>
              <a:ext uri="{FF2B5EF4-FFF2-40B4-BE49-F238E27FC236}">
                <a16:creationId xmlns:a16="http://schemas.microsoft.com/office/drawing/2014/main" id="{EF5F2FB2-7A7C-42D3-8292-99936D8B618B}"/>
              </a:ext>
            </a:extLst>
          </p:cNvPr>
          <p:cNvSpPr txBox="1"/>
          <p:nvPr/>
        </p:nvSpPr>
        <p:spPr>
          <a:xfrm>
            <a:off x="1099128" y="4585170"/>
            <a:ext cx="10575636" cy="1754326"/>
          </a:xfrm>
          <a:prstGeom prst="rect">
            <a:avLst/>
          </a:prstGeom>
          <a:noFill/>
        </p:spPr>
        <p:txBody>
          <a:bodyPr wrap="square">
            <a:spAutoFit/>
          </a:bodyPr>
          <a:lstStyle/>
          <a:p>
            <a:r>
              <a:rPr lang="es-ES" sz="1800" b="0" i="0" u="none" strike="noStrike" baseline="0" dirty="0">
                <a:solidFill>
                  <a:srgbClr val="000000"/>
                </a:solidFill>
                <a:latin typeface="Arial" panose="020B0604020202020204" pitchFamily="34" charset="0"/>
              </a:rPr>
              <a:t>6. Mayor desgaste de los elementos de corte en las perforadoras, lo que se traduce en una menor disponibilidad mecánica de los equipos. </a:t>
            </a:r>
          </a:p>
          <a:p>
            <a:r>
              <a:rPr lang="es-ES" sz="1800" b="0" i="0" u="none" strike="noStrike" baseline="0" dirty="0">
                <a:solidFill>
                  <a:srgbClr val="000000"/>
                </a:solidFill>
                <a:latin typeface="Arial" panose="020B0604020202020204" pitchFamily="34" charset="0"/>
              </a:rPr>
              <a:t>7. Para excavadoras de cables, una mejor altura de la pila repercute en su rendimiento. </a:t>
            </a:r>
          </a:p>
          <a:p>
            <a:r>
              <a:rPr lang="es-ES" sz="1800" b="0" i="0" u="none" strike="noStrike" baseline="0" dirty="0">
                <a:solidFill>
                  <a:srgbClr val="000000"/>
                </a:solidFill>
                <a:latin typeface="Arial" panose="020B0604020202020204" pitchFamily="34" charset="0"/>
              </a:rPr>
              <a:t>8. Mayor dificultad en la evacuación del detritus de perforación, requiriendo mayor caudal de barrido. </a:t>
            </a:r>
          </a:p>
          <a:p>
            <a:r>
              <a:rPr lang="es-ES" sz="1800" b="0" i="0" u="none" strike="noStrike" baseline="0" dirty="0">
                <a:solidFill>
                  <a:srgbClr val="000000"/>
                </a:solidFill>
                <a:latin typeface="Arial" panose="020B0604020202020204" pitchFamily="34" charset="0"/>
              </a:rPr>
              <a:t>9. Dificultades en la carga de los barrenos con explosivo en especial en barrenos con presencia de agua. </a:t>
            </a:r>
          </a:p>
        </p:txBody>
      </p:sp>
    </p:spTree>
    <p:extLst>
      <p:ext uri="{BB962C8B-B14F-4D97-AF65-F5344CB8AC3E}">
        <p14:creationId xmlns:p14="http://schemas.microsoft.com/office/powerpoint/2010/main" val="2707790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1006573" y="430639"/>
            <a:ext cx="7241497" cy="492443"/>
          </a:xfrm>
          <a:prstGeom prst="rect">
            <a:avLst/>
          </a:prstGeom>
          <a:solidFill>
            <a:srgbClr val="607E89"/>
          </a:solidFill>
          <a:effectLst>
            <a:outerShdw blurRad="50800" dist="38100" dir="2700000" algn="tl" rotWithShape="0">
              <a:prstClr val="black">
                <a:alpha val="40000"/>
              </a:prstClr>
            </a:outerShdw>
          </a:effectLst>
        </p:spPr>
        <p:txBody>
          <a:bodyPr wrap="square" rtlCol="0">
            <a:spAutoFit/>
          </a:bodyPr>
          <a:lstStyle>
            <a:defPPr>
              <a:defRPr lang="es-PE"/>
            </a:defPPr>
            <a:lvl1pPr algn="ctr">
              <a:defRPr sz="2600" b="1">
                <a:solidFill>
                  <a:schemeClr val="bg1"/>
                </a:solidFill>
                <a:effectLst>
                  <a:outerShdw blurRad="38100" dist="38100" dir="2700000" algn="tl">
                    <a:srgbClr val="000000">
                      <a:alpha val="43137"/>
                    </a:srgbClr>
                  </a:outerShdw>
                </a:effectLst>
              </a:defRPr>
            </a:lvl1pPr>
          </a:lstStyle>
          <a:p>
            <a:r>
              <a:rPr lang="es-PE" dirty="0"/>
              <a:t>CONFIGURACIÓN DE LAS CARGAS</a:t>
            </a:r>
          </a:p>
        </p:txBody>
      </p:sp>
      <p:sp>
        <p:nvSpPr>
          <p:cNvPr id="2" name="Marcador de fecha 1">
            <a:extLst>
              <a:ext uri="{FF2B5EF4-FFF2-40B4-BE49-F238E27FC236}">
                <a16:creationId xmlns:a16="http://schemas.microsoft.com/office/drawing/2014/main" id="{19F93932-F6DE-468B-B9FE-CC84817A3613}"/>
              </a:ext>
            </a:extLst>
          </p:cNvPr>
          <p:cNvSpPr>
            <a:spLocks noGrp="1"/>
          </p:cNvSpPr>
          <p:nvPr>
            <p:ph type="dt" sz="half" idx="10"/>
          </p:nvPr>
        </p:nvSpPr>
        <p:spPr/>
        <p:txBody>
          <a:bodyPr/>
          <a:lstStyle/>
          <a:p>
            <a:fld id="{8ADD44B3-FB7C-4E08-A0AC-4AB7DB5A3B34}" type="datetime1">
              <a:rPr lang="es-PE" smtClean="0"/>
              <a:t>8/11/2023</a:t>
            </a:fld>
            <a:endParaRPr lang="es-PE"/>
          </a:p>
        </p:txBody>
      </p:sp>
      <p:sp>
        <p:nvSpPr>
          <p:cNvPr id="3" name="Marcador de número de diapositiva 2">
            <a:extLst>
              <a:ext uri="{FF2B5EF4-FFF2-40B4-BE49-F238E27FC236}">
                <a16:creationId xmlns:a16="http://schemas.microsoft.com/office/drawing/2014/main" id="{5A3D535B-E28C-475A-AC9C-D601B7D84C54}"/>
              </a:ext>
            </a:extLst>
          </p:cNvPr>
          <p:cNvSpPr>
            <a:spLocks noGrp="1"/>
          </p:cNvSpPr>
          <p:nvPr>
            <p:ph type="sldNum" sz="quarter" idx="12"/>
          </p:nvPr>
        </p:nvSpPr>
        <p:spPr/>
        <p:txBody>
          <a:bodyPr/>
          <a:lstStyle/>
          <a:p>
            <a:fld id="{5981010B-86DA-4ADF-9F27-44166A92FBA2}" type="slidenum">
              <a:rPr lang="es-PE" smtClean="0"/>
              <a:t>48</a:t>
            </a:fld>
            <a:endParaRPr lang="es-PE"/>
          </a:p>
        </p:txBody>
      </p:sp>
      <p:sp>
        <p:nvSpPr>
          <p:cNvPr id="18" name="CuadroTexto 17">
            <a:extLst>
              <a:ext uri="{FF2B5EF4-FFF2-40B4-BE49-F238E27FC236}">
                <a16:creationId xmlns:a16="http://schemas.microsoft.com/office/drawing/2014/main" id="{5628F1AD-03CA-4716-8DDB-FC4857A76443}"/>
              </a:ext>
            </a:extLst>
          </p:cNvPr>
          <p:cNvSpPr txBox="1"/>
          <p:nvPr/>
        </p:nvSpPr>
        <p:spPr>
          <a:xfrm>
            <a:off x="1006573" y="919493"/>
            <a:ext cx="10714372" cy="1200329"/>
          </a:xfrm>
          <a:prstGeom prst="rect">
            <a:avLst/>
          </a:prstGeom>
          <a:noFill/>
        </p:spPr>
        <p:txBody>
          <a:bodyPr wrap="square">
            <a:spAutoFit/>
          </a:bodyPr>
          <a:lstStyle/>
          <a:p>
            <a:pPr algn="just"/>
            <a:r>
              <a:rPr lang="es-ES" sz="1800" b="0" i="0" u="none" strike="noStrike" baseline="0" dirty="0">
                <a:solidFill>
                  <a:srgbClr val="000000"/>
                </a:solidFill>
                <a:latin typeface="Arial" panose="020B0604020202020204" pitchFamily="34" charset="0"/>
              </a:rPr>
              <a:t>Cuando los </a:t>
            </a:r>
            <a:r>
              <a:rPr lang="es-ES" dirty="0">
                <a:solidFill>
                  <a:srgbClr val="000000"/>
                </a:solidFill>
                <a:latin typeface="Arial" panose="020B0604020202020204" pitchFamily="34" charset="0"/>
              </a:rPr>
              <a:t>taladros</a:t>
            </a:r>
            <a:r>
              <a:rPr lang="es-ES" sz="1800" b="0" i="0" u="none" strike="noStrike" baseline="0" dirty="0">
                <a:solidFill>
                  <a:srgbClr val="000000"/>
                </a:solidFill>
                <a:latin typeface="Arial" panose="020B0604020202020204" pitchFamily="34" charset="0"/>
              </a:rPr>
              <a:t> sean de pequeña longitud se recomiendan columnas continuas de explosivos, pero si los barrenos son de gran longitud, la mejor relación costo/efectividad se obtendrá con cargas espaciadas. </a:t>
            </a:r>
            <a:r>
              <a:rPr lang="es-ES" sz="1800" b="0" i="0" u="none" strike="noStrike" baseline="0" dirty="0" err="1">
                <a:solidFill>
                  <a:srgbClr val="000000"/>
                </a:solidFill>
                <a:latin typeface="Arial" panose="020B0604020202020204" pitchFamily="34" charset="0"/>
              </a:rPr>
              <a:t>Haries</a:t>
            </a:r>
            <a:r>
              <a:rPr lang="es-ES" sz="1800" b="0" i="0" u="none" strike="noStrike" baseline="0" dirty="0">
                <a:solidFill>
                  <a:srgbClr val="000000"/>
                </a:solidFill>
                <a:latin typeface="Arial" panose="020B0604020202020204" pitchFamily="34" charset="0"/>
              </a:rPr>
              <a:t> y Hagan (1979), han demostrado que la tensión de una carga detonada aumenta cuando la relación I/ </a:t>
            </a:r>
            <a:r>
              <a:rPr lang="es-ES" sz="1800" b="0" i="0" u="none" strike="noStrike" baseline="0" dirty="0" err="1">
                <a:solidFill>
                  <a:srgbClr val="000000"/>
                </a:solidFill>
                <a:latin typeface="Arial" panose="020B0604020202020204" pitchFamily="34" charset="0"/>
              </a:rPr>
              <a:t>Øb</a:t>
            </a:r>
            <a:r>
              <a:rPr lang="es-ES" sz="1800" b="0" i="0" u="none" strike="noStrike" baseline="0" dirty="0">
                <a:solidFill>
                  <a:srgbClr val="000000"/>
                </a:solidFill>
                <a:latin typeface="Arial" panose="020B0604020202020204" pitchFamily="34" charset="0"/>
              </a:rPr>
              <a:t> se incrementa de 0 a 20, permaneciendo constante a partir de ese valor. </a:t>
            </a:r>
          </a:p>
        </p:txBody>
      </p:sp>
      <p:pic>
        <p:nvPicPr>
          <p:cNvPr id="7" name="Imagen 6">
            <a:extLst>
              <a:ext uri="{FF2B5EF4-FFF2-40B4-BE49-F238E27FC236}">
                <a16:creationId xmlns:a16="http://schemas.microsoft.com/office/drawing/2014/main" id="{ADB504B6-0711-481E-9F36-2CCFACE7F931}"/>
              </a:ext>
            </a:extLst>
          </p:cNvPr>
          <p:cNvPicPr>
            <a:picLocks noChangeAspect="1"/>
          </p:cNvPicPr>
          <p:nvPr/>
        </p:nvPicPr>
        <p:blipFill rotWithShape="1">
          <a:blip r:embed="rId2"/>
          <a:srcRect l="57273" t="32323" r="19015" b="20000"/>
          <a:stretch/>
        </p:blipFill>
        <p:spPr>
          <a:xfrm>
            <a:off x="7922490" y="2216726"/>
            <a:ext cx="3763818" cy="4256842"/>
          </a:xfrm>
          <a:prstGeom prst="rect">
            <a:avLst/>
          </a:prstGeom>
        </p:spPr>
      </p:pic>
      <p:sp>
        <p:nvSpPr>
          <p:cNvPr id="19" name="CuadroTexto 18">
            <a:extLst>
              <a:ext uri="{FF2B5EF4-FFF2-40B4-BE49-F238E27FC236}">
                <a16:creationId xmlns:a16="http://schemas.microsoft.com/office/drawing/2014/main" id="{DA3E556D-CCAB-4891-A4D0-309827C71271}"/>
              </a:ext>
            </a:extLst>
          </p:cNvPr>
          <p:cNvSpPr txBox="1"/>
          <p:nvPr/>
        </p:nvSpPr>
        <p:spPr>
          <a:xfrm>
            <a:off x="1251678" y="2440828"/>
            <a:ext cx="6096000" cy="3416320"/>
          </a:xfrm>
          <a:prstGeom prst="rect">
            <a:avLst/>
          </a:prstGeom>
          <a:noFill/>
        </p:spPr>
        <p:txBody>
          <a:bodyPr wrap="square">
            <a:spAutoFit/>
          </a:bodyPr>
          <a:lstStyle/>
          <a:p>
            <a:pPr algn="just"/>
            <a:r>
              <a:rPr lang="es-ES" sz="1800" b="0" i="0" u="none" strike="noStrike" baseline="0" dirty="0">
                <a:solidFill>
                  <a:srgbClr val="000000"/>
                </a:solidFill>
                <a:latin typeface="Arial" panose="020B0604020202020204" pitchFamily="34" charset="0"/>
              </a:rPr>
              <a:t>De esta forma, empleando la relación I/</a:t>
            </a:r>
            <a:r>
              <a:rPr lang="es-ES" sz="1800" b="0" i="0" u="none" strike="noStrike" baseline="0" dirty="0" err="1">
                <a:solidFill>
                  <a:srgbClr val="000000"/>
                </a:solidFill>
                <a:latin typeface="Arial" panose="020B0604020202020204" pitchFamily="34" charset="0"/>
              </a:rPr>
              <a:t>Øb</a:t>
            </a:r>
            <a:r>
              <a:rPr lang="es-ES" sz="1800" b="0" i="0" u="none" strike="noStrike" baseline="0" dirty="0">
                <a:solidFill>
                  <a:srgbClr val="000000"/>
                </a:solidFill>
                <a:latin typeface="Arial" panose="020B0604020202020204" pitchFamily="34" charset="0"/>
              </a:rPr>
              <a:t> = 20, se obtendrá la fragmentación máxima y se alcanzara el valor óptimo del </a:t>
            </a:r>
            <a:r>
              <a:rPr lang="es-ES" sz="1800" b="0" i="0" u="none" strike="noStrike" baseline="0" dirty="0" err="1">
                <a:solidFill>
                  <a:srgbClr val="000000"/>
                </a:solidFill>
                <a:latin typeface="Arial" panose="020B0604020202020204" pitchFamily="34" charset="0"/>
              </a:rPr>
              <a:t>Burden</a:t>
            </a:r>
            <a:r>
              <a:rPr lang="es-ES" sz="1800" b="0" i="0" u="none" strike="noStrike" baseline="0" dirty="0">
                <a:solidFill>
                  <a:srgbClr val="000000"/>
                </a:solidFill>
                <a:latin typeface="Arial" panose="020B0604020202020204" pitchFamily="34" charset="0"/>
              </a:rPr>
              <a:t>, si esas cargas son iniciadas en los puntos medios se producirá una intensa fragmentación en las zonas </a:t>
            </a:r>
            <a:r>
              <a:rPr lang="es-ES" sz="1800" b="0" i="0" u="none" strike="noStrike" baseline="0" dirty="0" err="1">
                <a:solidFill>
                  <a:srgbClr val="000000"/>
                </a:solidFill>
                <a:latin typeface="Arial" panose="020B0604020202020204" pitchFamily="34" charset="0"/>
              </a:rPr>
              <a:t>hemiesféricas</a:t>
            </a:r>
            <a:r>
              <a:rPr lang="es-ES" sz="1800" b="0" i="0" u="none" strike="noStrike" baseline="0" dirty="0">
                <a:solidFill>
                  <a:srgbClr val="000000"/>
                </a:solidFill>
                <a:latin typeface="Arial" panose="020B0604020202020204" pitchFamily="34" charset="0"/>
              </a:rPr>
              <a:t> de cada uno de los extremos, por lo que se ha visto que una carga continua con I/</a:t>
            </a:r>
            <a:r>
              <a:rPr lang="es-ES" sz="1800" b="0" i="0" u="none" strike="noStrike" baseline="0" dirty="0" err="1">
                <a:solidFill>
                  <a:srgbClr val="000000"/>
                </a:solidFill>
                <a:latin typeface="Arial" panose="020B0604020202020204" pitchFamily="34" charset="0"/>
              </a:rPr>
              <a:t>Øb</a:t>
            </a:r>
            <a:r>
              <a:rPr lang="es-ES" sz="1800" b="0" i="0" u="none" strike="noStrike" baseline="0" dirty="0">
                <a:solidFill>
                  <a:srgbClr val="000000"/>
                </a:solidFill>
                <a:latin typeface="Arial" panose="020B0604020202020204" pitchFamily="34" charset="0"/>
              </a:rPr>
              <a:t> = 52 no es mejor que la espaciada con I/</a:t>
            </a:r>
            <a:r>
              <a:rPr lang="es-ES" sz="1800" b="0" i="0" u="none" strike="noStrike" baseline="0" dirty="0" err="1">
                <a:solidFill>
                  <a:srgbClr val="000000"/>
                </a:solidFill>
                <a:latin typeface="Arial" panose="020B0604020202020204" pitchFamily="34" charset="0"/>
              </a:rPr>
              <a:t>Øb</a:t>
            </a:r>
            <a:r>
              <a:rPr lang="es-ES" sz="1800" b="0" i="0" u="none" strike="noStrike" baseline="0" dirty="0">
                <a:solidFill>
                  <a:srgbClr val="000000"/>
                </a:solidFill>
                <a:latin typeface="Arial" panose="020B0604020202020204" pitchFamily="34" charset="0"/>
              </a:rPr>
              <a:t> = 20, y un retacado (T) de 12Øb, como se puede apreciar en la Figura 7.7. Sin embargo el empleo de cargas espaciadas, puede afectar adversamente al rendimiento de las palas de ruedas como consecuencia del menor desplazamiento y esponjamiento del material. 	</a:t>
            </a:r>
          </a:p>
        </p:txBody>
      </p:sp>
    </p:spTree>
    <p:extLst>
      <p:ext uri="{BB962C8B-B14F-4D97-AF65-F5344CB8AC3E}">
        <p14:creationId xmlns:p14="http://schemas.microsoft.com/office/powerpoint/2010/main" val="406219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1069327" y="779520"/>
            <a:ext cx="6606092" cy="492443"/>
          </a:xfrm>
          <a:prstGeom prst="rect">
            <a:avLst/>
          </a:prstGeom>
          <a:solidFill>
            <a:srgbClr val="607E89"/>
          </a:solidFill>
          <a:effectLst>
            <a:outerShdw blurRad="50800" dist="38100" dir="2700000" algn="tl" rotWithShape="0">
              <a:prstClr val="black">
                <a:alpha val="40000"/>
              </a:prstClr>
            </a:outerShdw>
          </a:effectLst>
        </p:spPr>
        <p:txBody>
          <a:bodyPr wrap="square" rtlCol="0">
            <a:spAutoFit/>
          </a:bodyPr>
          <a:lstStyle>
            <a:defPPr>
              <a:defRPr lang="es-PE"/>
            </a:defPPr>
            <a:lvl1pPr algn="ctr">
              <a:defRPr sz="2600" b="1">
                <a:solidFill>
                  <a:schemeClr val="bg1"/>
                </a:solidFill>
                <a:effectLst>
                  <a:outerShdw blurRad="38100" dist="38100" dir="2700000" algn="tl">
                    <a:srgbClr val="000000">
                      <a:alpha val="43137"/>
                    </a:srgbClr>
                  </a:outerShdw>
                </a:effectLst>
              </a:defRPr>
            </a:lvl1pPr>
          </a:lstStyle>
          <a:p>
            <a:r>
              <a:rPr lang="es-PE" dirty="0"/>
              <a:t>CONFIGURACIÓN DE LAS CARGAS</a:t>
            </a:r>
          </a:p>
        </p:txBody>
      </p:sp>
      <p:sp>
        <p:nvSpPr>
          <p:cNvPr id="2" name="Marcador de fecha 1">
            <a:extLst>
              <a:ext uri="{FF2B5EF4-FFF2-40B4-BE49-F238E27FC236}">
                <a16:creationId xmlns:a16="http://schemas.microsoft.com/office/drawing/2014/main" id="{19F93932-F6DE-468B-B9FE-CC84817A3613}"/>
              </a:ext>
            </a:extLst>
          </p:cNvPr>
          <p:cNvSpPr>
            <a:spLocks noGrp="1"/>
          </p:cNvSpPr>
          <p:nvPr>
            <p:ph type="dt" sz="half" idx="10"/>
          </p:nvPr>
        </p:nvSpPr>
        <p:spPr/>
        <p:txBody>
          <a:bodyPr/>
          <a:lstStyle/>
          <a:p>
            <a:fld id="{8ADD44B3-FB7C-4E08-A0AC-4AB7DB5A3B34}" type="datetime1">
              <a:rPr lang="es-PE" smtClean="0"/>
              <a:t>8/11/2023</a:t>
            </a:fld>
            <a:endParaRPr lang="es-PE" dirty="0"/>
          </a:p>
        </p:txBody>
      </p:sp>
      <p:sp>
        <p:nvSpPr>
          <p:cNvPr id="3" name="Marcador de número de diapositiva 2">
            <a:extLst>
              <a:ext uri="{FF2B5EF4-FFF2-40B4-BE49-F238E27FC236}">
                <a16:creationId xmlns:a16="http://schemas.microsoft.com/office/drawing/2014/main" id="{5A3D535B-E28C-475A-AC9C-D601B7D84C54}"/>
              </a:ext>
            </a:extLst>
          </p:cNvPr>
          <p:cNvSpPr>
            <a:spLocks noGrp="1"/>
          </p:cNvSpPr>
          <p:nvPr>
            <p:ph type="sldNum" sz="quarter" idx="12"/>
          </p:nvPr>
        </p:nvSpPr>
        <p:spPr/>
        <p:txBody>
          <a:bodyPr/>
          <a:lstStyle/>
          <a:p>
            <a:fld id="{5981010B-86DA-4ADF-9F27-44166A92FBA2}" type="slidenum">
              <a:rPr lang="es-PE" smtClean="0"/>
              <a:t>49</a:t>
            </a:fld>
            <a:endParaRPr lang="es-PE"/>
          </a:p>
        </p:txBody>
      </p:sp>
      <p:sp>
        <p:nvSpPr>
          <p:cNvPr id="9" name="CuadroTexto 8">
            <a:extLst>
              <a:ext uri="{FF2B5EF4-FFF2-40B4-BE49-F238E27FC236}">
                <a16:creationId xmlns:a16="http://schemas.microsoft.com/office/drawing/2014/main" id="{694537C5-00E1-476F-A81F-4EB346A71DAC}"/>
              </a:ext>
            </a:extLst>
          </p:cNvPr>
          <p:cNvSpPr txBox="1"/>
          <p:nvPr/>
        </p:nvSpPr>
        <p:spPr>
          <a:xfrm>
            <a:off x="948302" y="1271963"/>
            <a:ext cx="10899100" cy="1477328"/>
          </a:xfrm>
          <a:prstGeom prst="rect">
            <a:avLst/>
          </a:prstGeom>
          <a:noFill/>
        </p:spPr>
        <p:txBody>
          <a:bodyPr wrap="square">
            <a:spAutoFit/>
          </a:bodyPr>
          <a:lstStyle/>
          <a:p>
            <a:pPr algn="just"/>
            <a:r>
              <a:rPr lang="es-ES" sz="1800" b="0" i="0" u="none" strike="noStrike" baseline="0" dirty="0">
                <a:solidFill>
                  <a:srgbClr val="000000"/>
                </a:solidFill>
                <a:latin typeface="Arial" panose="020B0604020202020204" pitchFamily="34" charset="0"/>
              </a:rPr>
              <a:t>El atractivo por el empleo de cargas espaciadas se vera reflejado en el aumento en los costos de los explosivos, el retacado puede mecanizarse y cuando las vibraciones constituyan una limitación y sea preciso disminuir las cargas operantes mediante la selección y secuenciado del explosivo dentro de un mismo </a:t>
            </a:r>
            <a:r>
              <a:rPr lang="es-PE" dirty="0">
                <a:solidFill>
                  <a:srgbClr val="000000"/>
                </a:solidFill>
                <a:latin typeface="Arial" panose="020B0604020202020204" pitchFamily="34" charset="0"/>
              </a:rPr>
              <a:t>taladro</a:t>
            </a:r>
            <a:r>
              <a:rPr lang="es-PE" sz="1800" b="0" i="0" u="none" strike="noStrike" baseline="0" dirty="0">
                <a:solidFill>
                  <a:srgbClr val="000000"/>
                </a:solidFill>
                <a:latin typeface="Arial" panose="020B0604020202020204" pitchFamily="34" charset="0"/>
              </a:rPr>
              <a:t>. En Obras a cielo abierto, la altura de banco mínima para aplicar cargas espaciadas de forma efectiva debe ser tal que H/ </a:t>
            </a:r>
            <a:r>
              <a:rPr lang="es-PE" sz="1800" b="0" i="0" u="none" strike="noStrike" baseline="0" dirty="0" err="1">
                <a:solidFill>
                  <a:srgbClr val="000000"/>
                </a:solidFill>
                <a:latin typeface="Arial" panose="020B0604020202020204" pitchFamily="34" charset="0"/>
              </a:rPr>
              <a:t>Øb</a:t>
            </a:r>
            <a:r>
              <a:rPr lang="es-PE" sz="1800" b="0" i="0" u="none" strike="noStrike" baseline="0" dirty="0">
                <a:solidFill>
                  <a:srgbClr val="000000"/>
                </a:solidFill>
                <a:latin typeface="Arial" panose="020B0604020202020204" pitchFamily="34" charset="0"/>
              </a:rPr>
              <a:t> &gt; 70. </a:t>
            </a:r>
            <a:endParaRPr lang="es-PE" dirty="0"/>
          </a:p>
        </p:txBody>
      </p:sp>
      <p:pic>
        <p:nvPicPr>
          <p:cNvPr id="8" name="Imagen 7">
            <a:extLst>
              <a:ext uri="{FF2B5EF4-FFF2-40B4-BE49-F238E27FC236}">
                <a16:creationId xmlns:a16="http://schemas.microsoft.com/office/drawing/2014/main" id="{F6D98CD6-A615-47E3-BD7E-ACDBB2050412}"/>
              </a:ext>
            </a:extLst>
          </p:cNvPr>
          <p:cNvPicPr>
            <a:picLocks noChangeAspect="1"/>
          </p:cNvPicPr>
          <p:nvPr/>
        </p:nvPicPr>
        <p:blipFill rotWithShape="1">
          <a:blip r:embed="rId2"/>
          <a:srcRect l="51742" t="33940" r="20227" b="16094"/>
          <a:stretch/>
        </p:blipFill>
        <p:spPr>
          <a:xfrm>
            <a:off x="8116757" y="2492188"/>
            <a:ext cx="3730645" cy="3864162"/>
          </a:xfrm>
          <a:prstGeom prst="rect">
            <a:avLst/>
          </a:prstGeom>
        </p:spPr>
      </p:pic>
      <p:sp>
        <p:nvSpPr>
          <p:cNvPr id="13" name="CuadroTexto 12">
            <a:extLst>
              <a:ext uri="{FF2B5EF4-FFF2-40B4-BE49-F238E27FC236}">
                <a16:creationId xmlns:a16="http://schemas.microsoft.com/office/drawing/2014/main" id="{5CF88AFE-727E-43BD-AA39-4FA07F8BDE59}"/>
              </a:ext>
            </a:extLst>
          </p:cNvPr>
          <p:cNvSpPr txBox="1"/>
          <p:nvPr/>
        </p:nvSpPr>
        <p:spPr>
          <a:xfrm>
            <a:off x="923636" y="2715842"/>
            <a:ext cx="6751782" cy="1477328"/>
          </a:xfrm>
          <a:prstGeom prst="rect">
            <a:avLst/>
          </a:prstGeom>
          <a:noFill/>
        </p:spPr>
        <p:txBody>
          <a:bodyPr wrap="square">
            <a:spAutoFit/>
          </a:bodyPr>
          <a:lstStyle/>
          <a:p>
            <a:pPr algn="just"/>
            <a:r>
              <a:rPr lang="es-ES" sz="1800" b="0" i="0" u="none" strike="noStrike" baseline="0" dirty="0">
                <a:solidFill>
                  <a:srgbClr val="000000"/>
                </a:solidFill>
                <a:latin typeface="Arial" panose="020B0604020202020204" pitchFamily="34" charset="0"/>
              </a:rPr>
              <a:t>En voladuras donde la litología del </a:t>
            </a:r>
            <a:r>
              <a:rPr lang="es-ES" dirty="0">
                <a:solidFill>
                  <a:srgbClr val="000000"/>
                </a:solidFill>
                <a:latin typeface="Arial" panose="020B0604020202020204" pitchFamily="34" charset="0"/>
              </a:rPr>
              <a:t>macizo rocoso</a:t>
            </a:r>
            <a:r>
              <a:rPr lang="es-ES" sz="1800" b="0" i="0" u="none" strike="noStrike" baseline="0" dirty="0">
                <a:solidFill>
                  <a:srgbClr val="000000"/>
                </a:solidFill>
                <a:latin typeface="Arial" panose="020B0604020202020204" pitchFamily="34" charset="0"/>
              </a:rPr>
              <a:t>, presenta una relación de diaclasas y fisuras en la roca de cuidado y donde se producen grandes bloques procedentes de la zona de Retacado, es recomendable utilizar cargas puntuales, como se puede observar en la Figura 7.8. 	</a:t>
            </a:r>
          </a:p>
        </p:txBody>
      </p:sp>
      <p:sp>
        <p:nvSpPr>
          <p:cNvPr id="15" name="CuadroTexto 14">
            <a:extLst>
              <a:ext uri="{FF2B5EF4-FFF2-40B4-BE49-F238E27FC236}">
                <a16:creationId xmlns:a16="http://schemas.microsoft.com/office/drawing/2014/main" id="{70119C30-CB56-4E48-A67F-6B291A944500}"/>
              </a:ext>
            </a:extLst>
          </p:cNvPr>
          <p:cNvSpPr txBox="1"/>
          <p:nvPr/>
        </p:nvSpPr>
        <p:spPr>
          <a:xfrm>
            <a:off x="977296" y="4188987"/>
            <a:ext cx="6910559" cy="2308324"/>
          </a:xfrm>
          <a:prstGeom prst="rect">
            <a:avLst/>
          </a:prstGeom>
          <a:noFill/>
        </p:spPr>
        <p:txBody>
          <a:bodyPr wrap="square">
            <a:spAutoFit/>
          </a:bodyPr>
          <a:lstStyle/>
          <a:p>
            <a:pPr algn="just"/>
            <a:r>
              <a:rPr lang="es-ES" sz="1800" b="0" i="0" u="none" strike="noStrike" baseline="0" dirty="0">
                <a:solidFill>
                  <a:srgbClr val="000000"/>
                </a:solidFill>
                <a:latin typeface="Arial" panose="020B0604020202020204" pitchFamily="34" charset="0"/>
              </a:rPr>
              <a:t>También cuando la perforación es vertical y el horizonte rocoso de la zona de </a:t>
            </a:r>
            <a:r>
              <a:rPr lang="es-ES" dirty="0">
                <a:solidFill>
                  <a:srgbClr val="000000"/>
                </a:solidFill>
                <a:latin typeface="Arial" panose="020B0604020202020204" pitchFamily="34" charset="0"/>
              </a:rPr>
              <a:t>taco</a:t>
            </a:r>
            <a:r>
              <a:rPr lang="es-ES" sz="1800" b="0" i="0" u="none" strike="noStrike" baseline="0" dirty="0">
                <a:solidFill>
                  <a:srgbClr val="000000"/>
                </a:solidFill>
                <a:latin typeface="Arial" panose="020B0604020202020204" pitchFamily="34" charset="0"/>
              </a:rPr>
              <a:t>, es de mayor resistencia que el resto del banco, se aconseja perforar </a:t>
            </a:r>
            <a:r>
              <a:rPr lang="es-ES" dirty="0">
                <a:solidFill>
                  <a:srgbClr val="000000"/>
                </a:solidFill>
                <a:latin typeface="Arial" panose="020B0604020202020204" pitchFamily="34" charset="0"/>
              </a:rPr>
              <a:t>taladros</a:t>
            </a:r>
            <a:r>
              <a:rPr lang="es-ES" sz="1800" b="0" i="0" u="none" strike="noStrike" baseline="0" dirty="0">
                <a:solidFill>
                  <a:srgbClr val="000000"/>
                </a:solidFill>
                <a:latin typeface="Arial" panose="020B0604020202020204" pitchFamily="34" charset="0"/>
              </a:rPr>
              <a:t> de descarga o auxiliares, que ayuden a conseguir una mejor fragmentación, estos taladros por regla general deben hacerse entre los barrenos principales, a </a:t>
            </a:r>
          </a:p>
          <a:p>
            <a:pPr algn="just"/>
            <a:r>
              <a:rPr lang="es-ES" sz="1800" b="0" i="0" u="none" strike="noStrike" baseline="0" dirty="0">
                <a:solidFill>
                  <a:srgbClr val="000000"/>
                </a:solidFill>
                <a:latin typeface="Arial" panose="020B0604020202020204" pitchFamily="34" charset="0"/>
              </a:rPr>
              <a:t>una profundidad no mayor a 40Øb y con secuencia de salida instantánea al </a:t>
            </a:r>
            <a:r>
              <a:rPr lang="es-ES" dirty="0">
                <a:solidFill>
                  <a:srgbClr val="000000"/>
                </a:solidFill>
                <a:latin typeface="Arial" panose="020B0604020202020204" pitchFamily="34" charset="0"/>
              </a:rPr>
              <a:t>taladr</a:t>
            </a:r>
            <a:r>
              <a:rPr lang="es-ES" sz="1800" b="0" i="0" u="none" strike="noStrike" baseline="0" dirty="0">
                <a:solidFill>
                  <a:srgbClr val="000000"/>
                </a:solidFill>
                <a:latin typeface="Arial" panose="020B0604020202020204" pitchFamily="34" charset="0"/>
              </a:rPr>
              <a:t>o de la fila inmediatamente posterior en la voladura. 	</a:t>
            </a:r>
          </a:p>
        </p:txBody>
      </p:sp>
    </p:spTree>
    <p:extLst>
      <p:ext uri="{BB962C8B-B14F-4D97-AF65-F5344CB8AC3E}">
        <p14:creationId xmlns:p14="http://schemas.microsoft.com/office/powerpoint/2010/main" val="3160915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p:txBody>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5</a:t>
            </a:fld>
            <a:endParaRPr lang="es-PE"/>
          </a:p>
        </p:txBody>
      </p:sp>
      <p:sp>
        <p:nvSpPr>
          <p:cNvPr id="6" name="CuadroTexto 5">
            <a:extLst>
              <a:ext uri="{FF2B5EF4-FFF2-40B4-BE49-F238E27FC236}">
                <a16:creationId xmlns:a16="http://schemas.microsoft.com/office/drawing/2014/main" id="{17521FF8-1A68-4617-A0FF-CFF7068526B5}"/>
              </a:ext>
            </a:extLst>
          </p:cNvPr>
          <p:cNvSpPr txBox="1"/>
          <p:nvPr/>
        </p:nvSpPr>
        <p:spPr>
          <a:xfrm>
            <a:off x="1251678" y="1128451"/>
            <a:ext cx="6093372" cy="369332"/>
          </a:xfrm>
          <a:prstGeom prst="rect">
            <a:avLst/>
          </a:prstGeom>
          <a:noFill/>
        </p:spPr>
        <p:txBody>
          <a:bodyPr wrap="square">
            <a:spAutoFit/>
          </a:bodyPr>
          <a:lstStyle/>
          <a:p>
            <a:r>
              <a:rPr lang="es-PE" dirty="0"/>
              <a:t>Las MEC para uso industrial están compuesta por:</a:t>
            </a:r>
          </a:p>
        </p:txBody>
      </p:sp>
      <p:pic>
        <p:nvPicPr>
          <p:cNvPr id="5" name="Imagen 4">
            <a:extLst>
              <a:ext uri="{FF2B5EF4-FFF2-40B4-BE49-F238E27FC236}">
                <a16:creationId xmlns:a16="http://schemas.microsoft.com/office/drawing/2014/main" id="{0BDC94BF-6A79-425D-AE09-28BFB81366E3}"/>
              </a:ext>
            </a:extLst>
          </p:cNvPr>
          <p:cNvPicPr>
            <a:picLocks noChangeAspect="1"/>
          </p:cNvPicPr>
          <p:nvPr/>
        </p:nvPicPr>
        <p:blipFill>
          <a:blip r:embed="rId2"/>
          <a:stretch>
            <a:fillRect/>
          </a:stretch>
        </p:blipFill>
        <p:spPr>
          <a:xfrm>
            <a:off x="1805966" y="2502148"/>
            <a:ext cx="3013845" cy="2497529"/>
          </a:xfrm>
          <a:prstGeom prst="rect">
            <a:avLst/>
          </a:prstGeom>
        </p:spPr>
      </p:pic>
      <p:pic>
        <p:nvPicPr>
          <p:cNvPr id="8" name="Imagen 7">
            <a:extLst>
              <a:ext uri="{FF2B5EF4-FFF2-40B4-BE49-F238E27FC236}">
                <a16:creationId xmlns:a16="http://schemas.microsoft.com/office/drawing/2014/main" id="{30152089-28FC-408C-984F-36F19ED0C8E7}"/>
              </a:ext>
            </a:extLst>
          </p:cNvPr>
          <p:cNvPicPr>
            <a:picLocks noChangeAspect="1"/>
          </p:cNvPicPr>
          <p:nvPr/>
        </p:nvPicPr>
        <p:blipFill>
          <a:blip r:embed="rId3"/>
          <a:stretch>
            <a:fillRect/>
          </a:stretch>
        </p:blipFill>
        <p:spPr>
          <a:xfrm>
            <a:off x="5554100" y="2357216"/>
            <a:ext cx="3581900" cy="2533203"/>
          </a:xfrm>
          <a:prstGeom prst="rect">
            <a:avLst/>
          </a:prstGeom>
        </p:spPr>
      </p:pic>
      <p:sp>
        <p:nvSpPr>
          <p:cNvPr id="9" name="CuadroTexto 8">
            <a:extLst>
              <a:ext uri="{FF2B5EF4-FFF2-40B4-BE49-F238E27FC236}">
                <a16:creationId xmlns:a16="http://schemas.microsoft.com/office/drawing/2014/main" id="{9F3C3D6E-8DD2-47BB-B3EE-C4FBD36A6707}"/>
              </a:ext>
            </a:extLst>
          </p:cNvPr>
          <p:cNvSpPr txBox="1"/>
          <p:nvPr/>
        </p:nvSpPr>
        <p:spPr>
          <a:xfrm>
            <a:off x="1251677" y="1527241"/>
            <a:ext cx="10178321" cy="923330"/>
          </a:xfrm>
          <a:prstGeom prst="rect">
            <a:avLst/>
          </a:prstGeom>
          <a:noFill/>
        </p:spPr>
        <p:txBody>
          <a:bodyPr wrap="square">
            <a:spAutoFit/>
          </a:bodyPr>
          <a:lstStyle/>
          <a:p>
            <a:pPr algn="just"/>
            <a:r>
              <a:rPr lang="es-PE" dirty="0"/>
              <a:t>“Los explosivos son mezclas de sustancias solidas, liquidas o gaseosas que mediante procesos químicos de óxido-reducción se transforman en milisegundos, en productos gaseosos cuyo volumen inicial alcanza </a:t>
            </a:r>
            <a:r>
              <a:rPr lang="es-PE" dirty="0" err="1"/>
              <a:t>altastemperaturas</a:t>
            </a:r>
            <a:r>
              <a:rPr lang="es-PE" dirty="0"/>
              <a:t> y grandes presiones”</a:t>
            </a:r>
          </a:p>
        </p:txBody>
      </p:sp>
      <p:sp>
        <p:nvSpPr>
          <p:cNvPr id="13" name="CuadroTexto 12">
            <a:extLst>
              <a:ext uri="{FF2B5EF4-FFF2-40B4-BE49-F238E27FC236}">
                <a16:creationId xmlns:a16="http://schemas.microsoft.com/office/drawing/2014/main" id="{86A6FBF6-72DF-49D5-B6E9-71AE7407337F}"/>
              </a:ext>
            </a:extLst>
          </p:cNvPr>
          <p:cNvSpPr txBox="1"/>
          <p:nvPr/>
        </p:nvSpPr>
        <p:spPr>
          <a:xfrm>
            <a:off x="1251677" y="4872145"/>
            <a:ext cx="10178321" cy="1477328"/>
          </a:xfrm>
          <a:prstGeom prst="rect">
            <a:avLst/>
          </a:prstGeom>
          <a:noFill/>
        </p:spPr>
        <p:txBody>
          <a:bodyPr wrap="square">
            <a:spAutoFit/>
          </a:bodyPr>
          <a:lstStyle/>
          <a:p>
            <a:pPr algn="just"/>
            <a:r>
              <a:rPr lang="es-PE" dirty="0"/>
              <a:t>Los procesos de reacción según su carácter físico químico y de tiempo se catalogan: </a:t>
            </a:r>
          </a:p>
          <a:p>
            <a:pPr marL="342900" indent="-342900" algn="just">
              <a:buAutoNum type="alphaLcPeriod"/>
            </a:pPr>
            <a:r>
              <a:rPr lang="es-PE" dirty="0"/>
              <a:t>Combustión : es una reacción química que genera calor </a:t>
            </a:r>
            <a:r>
              <a:rPr lang="es-PE" dirty="0" err="1"/>
              <a:t>ysu</a:t>
            </a:r>
            <a:r>
              <a:rPr lang="es-PE" dirty="0"/>
              <a:t> tiempo de reacción </a:t>
            </a:r>
            <a:r>
              <a:rPr lang="es-PE" dirty="0" err="1"/>
              <a:t>esrelativamente</a:t>
            </a:r>
            <a:r>
              <a:rPr lang="es-PE" dirty="0"/>
              <a:t> lento. </a:t>
            </a:r>
          </a:p>
          <a:p>
            <a:pPr marL="342900" indent="-342900" algn="just">
              <a:buAutoNum type="alphaLcPeriod"/>
            </a:pPr>
            <a:r>
              <a:rPr lang="es-PE" dirty="0"/>
              <a:t>Deflagración : es una reacción térmica que no supera los 1 000 m/s. </a:t>
            </a:r>
          </a:p>
          <a:p>
            <a:pPr marL="342900" indent="-342900" algn="just">
              <a:buAutoNum type="alphaLcPeriod"/>
            </a:pPr>
            <a:r>
              <a:rPr lang="es-PE" dirty="0"/>
              <a:t>Detonación : Es un proceso físico - químico que tiene una gran velocidad de reacción y produce una gran fuerza expansiva la que ejerce presión en el área circundante “onda de choque”</a:t>
            </a:r>
          </a:p>
        </p:txBody>
      </p:sp>
    </p:spTree>
    <p:extLst>
      <p:ext uri="{BB962C8B-B14F-4D97-AF65-F5344CB8AC3E}">
        <p14:creationId xmlns:p14="http://schemas.microsoft.com/office/powerpoint/2010/main" val="37255234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906331" y="438042"/>
            <a:ext cx="8416963" cy="492443"/>
          </a:xfrm>
          <a:prstGeom prst="rect">
            <a:avLst/>
          </a:prstGeom>
          <a:solidFill>
            <a:srgbClr val="607E89"/>
          </a:solidFill>
          <a:effectLst>
            <a:outerShdw blurRad="50800" dist="38100" dir="2700000" algn="tl" rotWithShape="0">
              <a:prstClr val="black">
                <a:alpha val="40000"/>
              </a:prstClr>
            </a:outerShdw>
          </a:effectLst>
        </p:spPr>
        <p:txBody>
          <a:bodyPr wrap="square" rtlCol="0">
            <a:spAutoFit/>
          </a:bodyPr>
          <a:lstStyle>
            <a:defPPr>
              <a:defRPr lang="es-PE"/>
            </a:defPPr>
            <a:lvl1pPr algn="ctr">
              <a:defRPr sz="2600" b="1">
                <a:solidFill>
                  <a:schemeClr val="bg1"/>
                </a:solidFill>
                <a:effectLst>
                  <a:outerShdw blurRad="38100" dist="38100" dir="2700000" algn="tl">
                    <a:srgbClr val="000000">
                      <a:alpha val="43137"/>
                    </a:srgbClr>
                  </a:outerShdw>
                </a:effectLst>
              </a:defRPr>
            </a:lvl1pPr>
          </a:lstStyle>
          <a:p>
            <a:r>
              <a:rPr lang="es-PE" dirty="0"/>
              <a:t>DISTRIBUCIÓN DE LOS EXPLOSIVOS EN EL TALADRO</a:t>
            </a:r>
          </a:p>
        </p:txBody>
      </p:sp>
      <p:sp>
        <p:nvSpPr>
          <p:cNvPr id="2" name="Marcador de fecha 1">
            <a:extLst>
              <a:ext uri="{FF2B5EF4-FFF2-40B4-BE49-F238E27FC236}">
                <a16:creationId xmlns:a16="http://schemas.microsoft.com/office/drawing/2014/main" id="{19F93932-F6DE-468B-B9FE-CC84817A3613}"/>
              </a:ext>
            </a:extLst>
          </p:cNvPr>
          <p:cNvSpPr>
            <a:spLocks noGrp="1"/>
          </p:cNvSpPr>
          <p:nvPr>
            <p:ph type="dt" sz="half" idx="10"/>
          </p:nvPr>
        </p:nvSpPr>
        <p:spPr/>
        <p:txBody>
          <a:bodyPr/>
          <a:lstStyle/>
          <a:p>
            <a:fld id="{8ADD44B3-FB7C-4E08-A0AC-4AB7DB5A3B34}" type="datetime1">
              <a:rPr lang="es-PE" smtClean="0"/>
              <a:t>8/11/2023</a:t>
            </a:fld>
            <a:endParaRPr lang="es-PE"/>
          </a:p>
        </p:txBody>
      </p:sp>
      <p:sp>
        <p:nvSpPr>
          <p:cNvPr id="3" name="Marcador de número de diapositiva 2">
            <a:extLst>
              <a:ext uri="{FF2B5EF4-FFF2-40B4-BE49-F238E27FC236}">
                <a16:creationId xmlns:a16="http://schemas.microsoft.com/office/drawing/2014/main" id="{5A3D535B-E28C-475A-AC9C-D601B7D84C54}"/>
              </a:ext>
            </a:extLst>
          </p:cNvPr>
          <p:cNvSpPr>
            <a:spLocks noGrp="1"/>
          </p:cNvSpPr>
          <p:nvPr>
            <p:ph type="sldNum" sz="quarter" idx="12"/>
          </p:nvPr>
        </p:nvSpPr>
        <p:spPr/>
        <p:txBody>
          <a:bodyPr/>
          <a:lstStyle/>
          <a:p>
            <a:fld id="{5981010B-86DA-4ADF-9F27-44166A92FBA2}" type="slidenum">
              <a:rPr lang="es-PE" smtClean="0"/>
              <a:t>50</a:t>
            </a:fld>
            <a:endParaRPr lang="es-PE"/>
          </a:p>
        </p:txBody>
      </p:sp>
      <p:sp>
        <p:nvSpPr>
          <p:cNvPr id="18" name="CuadroTexto 17">
            <a:extLst>
              <a:ext uri="{FF2B5EF4-FFF2-40B4-BE49-F238E27FC236}">
                <a16:creationId xmlns:a16="http://schemas.microsoft.com/office/drawing/2014/main" id="{E772B26A-0E58-4DBB-9F6B-90D16CD180D7}"/>
              </a:ext>
            </a:extLst>
          </p:cNvPr>
          <p:cNvSpPr txBox="1"/>
          <p:nvPr/>
        </p:nvSpPr>
        <p:spPr>
          <a:xfrm>
            <a:off x="1197467" y="1045528"/>
            <a:ext cx="10797310" cy="1200329"/>
          </a:xfrm>
          <a:prstGeom prst="rect">
            <a:avLst/>
          </a:prstGeom>
          <a:noFill/>
        </p:spPr>
        <p:txBody>
          <a:bodyPr wrap="square">
            <a:spAutoFit/>
          </a:bodyPr>
          <a:lstStyle/>
          <a:p>
            <a:pPr algn="just"/>
            <a:r>
              <a:rPr lang="es-ES" sz="1800" b="0" i="0" u="none" strike="noStrike" baseline="0" dirty="0">
                <a:solidFill>
                  <a:srgbClr val="000000"/>
                </a:solidFill>
                <a:latin typeface="Arial" panose="020B0604020202020204" pitchFamily="34" charset="0"/>
              </a:rPr>
              <a:t>En voladuras en banco (Figura 8.9), la energía necesaria para que se produzca la rotura de la roca, no es constate en toda su altura. En efecto la energía generada por el explosivo debe superar la resistencia a trac </a:t>
            </a:r>
            <a:r>
              <a:rPr lang="es-ES" sz="1800" b="0" i="0" u="none" strike="noStrike" baseline="0" dirty="0" err="1">
                <a:solidFill>
                  <a:srgbClr val="000000"/>
                </a:solidFill>
                <a:latin typeface="Arial" panose="020B0604020202020204" pitchFamily="34" charset="0"/>
              </a:rPr>
              <a:t>ción</a:t>
            </a:r>
            <a:r>
              <a:rPr lang="es-ES" sz="1800" b="0" i="0" u="none" strike="noStrike" baseline="0" dirty="0">
                <a:solidFill>
                  <a:srgbClr val="000000"/>
                </a:solidFill>
                <a:latin typeface="Arial" panose="020B0604020202020204" pitchFamily="34" charset="0"/>
              </a:rPr>
              <a:t> de la roca en la sección (CDD`C`) y la resistencia </a:t>
            </a:r>
            <a:r>
              <a:rPr lang="es-ES" sz="1800" b="0" i="0" u="none" strike="noStrike" baseline="0" dirty="0" err="1">
                <a:solidFill>
                  <a:srgbClr val="000000"/>
                </a:solidFill>
                <a:latin typeface="Arial" panose="020B0604020202020204" pitchFamily="34" charset="0"/>
              </a:rPr>
              <a:t>resistencia</a:t>
            </a:r>
            <a:r>
              <a:rPr lang="es-ES" sz="1800" b="0" i="0" u="none" strike="noStrike" baseline="0" dirty="0">
                <a:solidFill>
                  <a:srgbClr val="000000"/>
                </a:solidFill>
                <a:latin typeface="Arial" panose="020B0604020202020204" pitchFamily="34" charset="0"/>
              </a:rPr>
              <a:t> a cizallamiento en la sección (A`B`C`D`). </a:t>
            </a:r>
          </a:p>
        </p:txBody>
      </p:sp>
      <p:pic>
        <p:nvPicPr>
          <p:cNvPr id="7" name="Imagen 6">
            <a:extLst>
              <a:ext uri="{FF2B5EF4-FFF2-40B4-BE49-F238E27FC236}">
                <a16:creationId xmlns:a16="http://schemas.microsoft.com/office/drawing/2014/main" id="{3CF01251-74EF-451F-B8BF-C65BD024F748}"/>
              </a:ext>
            </a:extLst>
          </p:cNvPr>
          <p:cNvPicPr>
            <a:picLocks noChangeAspect="1"/>
          </p:cNvPicPr>
          <p:nvPr/>
        </p:nvPicPr>
        <p:blipFill rotWithShape="1">
          <a:blip r:embed="rId2"/>
          <a:srcRect l="50833" t="26635" r="20833" b="15017"/>
          <a:stretch/>
        </p:blipFill>
        <p:spPr>
          <a:xfrm>
            <a:off x="8540377" y="2245857"/>
            <a:ext cx="3454400" cy="4001514"/>
          </a:xfrm>
          <a:prstGeom prst="rect">
            <a:avLst/>
          </a:prstGeom>
        </p:spPr>
      </p:pic>
      <p:sp>
        <p:nvSpPr>
          <p:cNvPr id="19" name="CuadroTexto 18">
            <a:extLst>
              <a:ext uri="{FF2B5EF4-FFF2-40B4-BE49-F238E27FC236}">
                <a16:creationId xmlns:a16="http://schemas.microsoft.com/office/drawing/2014/main" id="{D7FA1A20-EDC0-4B0A-ADB2-FB597B03915A}"/>
              </a:ext>
            </a:extLst>
          </p:cNvPr>
          <p:cNvSpPr txBox="1"/>
          <p:nvPr/>
        </p:nvSpPr>
        <p:spPr>
          <a:xfrm>
            <a:off x="1060825" y="2294903"/>
            <a:ext cx="7056582" cy="1569660"/>
          </a:xfrm>
          <a:prstGeom prst="rect">
            <a:avLst/>
          </a:prstGeom>
          <a:noFill/>
        </p:spPr>
        <p:txBody>
          <a:bodyPr wrap="square">
            <a:spAutoFit/>
          </a:bodyPr>
          <a:lstStyle/>
          <a:p>
            <a:pPr algn="just"/>
            <a:r>
              <a:rPr lang="es-ES" sz="1600" b="0" i="0" u="none" strike="noStrike" baseline="0" dirty="0">
                <a:solidFill>
                  <a:srgbClr val="000000"/>
                </a:solidFill>
                <a:latin typeface="Arial" panose="020B0604020202020204" pitchFamily="34" charset="0"/>
              </a:rPr>
              <a:t>Como la resistencia a Cizallamiento es superior a la resistencia a tracción, es preciso emplear una distribución de cargas selectiva, de forma que la energía específica en el fondo del barreno sea de 2 a 2,5 veces superior a la energía de la columna. Esto significa que deben emplearse explosivos de gran densidad y potencia en la carga de fondo y explosivos de baja densidad en la carga de columna. 	</a:t>
            </a:r>
          </a:p>
        </p:txBody>
      </p:sp>
      <p:sp>
        <p:nvSpPr>
          <p:cNvPr id="21" name="CuadroTexto 20">
            <a:extLst>
              <a:ext uri="{FF2B5EF4-FFF2-40B4-BE49-F238E27FC236}">
                <a16:creationId xmlns:a16="http://schemas.microsoft.com/office/drawing/2014/main" id="{6DA289DD-BA99-4E5E-B23F-42D9FB2A67EE}"/>
              </a:ext>
            </a:extLst>
          </p:cNvPr>
          <p:cNvSpPr txBox="1"/>
          <p:nvPr/>
        </p:nvSpPr>
        <p:spPr>
          <a:xfrm>
            <a:off x="1089890" y="3865413"/>
            <a:ext cx="7084292" cy="2554545"/>
          </a:xfrm>
          <a:prstGeom prst="rect">
            <a:avLst/>
          </a:prstGeom>
          <a:noFill/>
        </p:spPr>
        <p:txBody>
          <a:bodyPr wrap="square">
            <a:spAutoFit/>
          </a:bodyPr>
          <a:lstStyle/>
          <a:p>
            <a:r>
              <a:rPr lang="es-ES" sz="1600" b="0" i="0" u="none" strike="noStrike" baseline="0" dirty="0">
                <a:solidFill>
                  <a:srgbClr val="000000"/>
                </a:solidFill>
                <a:latin typeface="Arial" panose="020B0604020202020204" pitchFamily="34" charset="0"/>
              </a:rPr>
              <a:t>En los casos donde se empleen cargas selectivas, se pueden dar las siguientes ventajas: </a:t>
            </a:r>
          </a:p>
          <a:p>
            <a:r>
              <a:rPr lang="es-ES" sz="1600" b="0" i="0" u="none" strike="noStrike" baseline="0" dirty="0">
                <a:solidFill>
                  <a:srgbClr val="000000"/>
                </a:solidFill>
                <a:latin typeface="Arial" panose="020B0604020202020204" pitchFamily="34" charset="0"/>
              </a:rPr>
              <a:t>1. Aumento en el rendimiento de la perforación como consecuencia de un esquema más amplio y la menor longitud de </a:t>
            </a:r>
            <a:r>
              <a:rPr lang="es-ES" sz="1600" b="0" i="0" u="none" strike="noStrike" baseline="0" dirty="0" err="1">
                <a:solidFill>
                  <a:srgbClr val="000000"/>
                </a:solidFill>
                <a:latin typeface="Arial" panose="020B0604020202020204" pitchFamily="34" charset="0"/>
              </a:rPr>
              <a:t>sobreperforación</a:t>
            </a:r>
            <a:r>
              <a:rPr lang="es-ES" sz="1600" b="0" i="0" u="none" strike="noStrike" baseline="0" dirty="0">
                <a:solidFill>
                  <a:srgbClr val="000000"/>
                </a:solidFill>
                <a:latin typeface="Arial" panose="020B0604020202020204" pitchFamily="34" charset="0"/>
              </a:rPr>
              <a:t>. </a:t>
            </a:r>
          </a:p>
          <a:p>
            <a:r>
              <a:rPr lang="es-ES" sz="1600" b="0" i="0" u="none" strike="noStrike" baseline="0" dirty="0">
                <a:solidFill>
                  <a:srgbClr val="000000"/>
                </a:solidFill>
                <a:latin typeface="Arial" panose="020B0604020202020204" pitchFamily="34" charset="0"/>
              </a:rPr>
              <a:t>2. Mejora la rotura en el fondo, eliminando los problemas </a:t>
            </a:r>
            <a:r>
              <a:rPr lang="es-ES" sz="1400" b="0" i="0" u="none" strike="noStrike" baseline="0" dirty="0">
                <a:solidFill>
                  <a:srgbClr val="000000"/>
                </a:solidFill>
                <a:latin typeface="Arial" panose="020B0604020202020204" pitchFamily="34" charset="0"/>
              </a:rPr>
              <a:t>de</a:t>
            </a:r>
            <a:r>
              <a:rPr lang="es-ES" sz="1600" b="0" i="0" u="none" strike="noStrike" baseline="0" dirty="0">
                <a:solidFill>
                  <a:srgbClr val="000000"/>
                </a:solidFill>
                <a:latin typeface="Arial" panose="020B0604020202020204" pitchFamily="34" charset="0"/>
              </a:rPr>
              <a:t> </a:t>
            </a:r>
            <a:r>
              <a:rPr lang="es-ES" sz="1600" b="0" i="0" u="none" strike="noStrike" baseline="0" dirty="0" err="1">
                <a:solidFill>
                  <a:srgbClr val="000000"/>
                </a:solidFill>
                <a:latin typeface="Arial" panose="020B0604020202020204" pitchFamily="34" charset="0"/>
              </a:rPr>
              <a:t>repiés</a:t>
            </a:r>
            <a:r>
              <a:rPr lang="es-ES" sz="1600" b="0" i="0" u="none" strike="noStrike" baseline="0" dirty="0">
                <a:solidFill>
                  <a:srgbClr val="000000"/>
                </a:solidFill>
                <a:latin typeface="Arial" panose="020B0604020202020204" pitchFamily="34" charset="0"/>
              </a:rPr>
              <a:t> y favoreciendo la operación de carga de escombros. </a:t>
            </a:r>
          </a:p>
          <a:p>
            <a:r>
              <a:rPr lang="es-ES" sz="1600" b="0" i="0" u="none" strike="noStrike" baseline="0" dirty="0">
                <a:solidFill>
                  <a:srgbClr val="000000"/>
                </a:solidFill>
                <a:latin typeface="Arial" panose="020B0604020202020204" pitchFamily="34" charset="0"/>
              </a:rPr>
              <a:t>3. Disminución en los costos de perforación y voladura, especialmente en rocas duras. </a:t>
            </a:r>
          </a:p>
          <a:p>
            <a:r>
              <a:rPr lang="es-ES" sz="1600" b="0" i="0" u="none" strike="noStrike" baseline="0" dirty="0">
                <a:solidFill>
                  <a:srgbClr val="000000"/>
                </a:solidFill>
                <a:latin typeface="Arial" panose="020B0604020202020204" pitchFamily="34" charset="0"/>
              </a:rPr>
              <a:t>4. Baja en el consumo especifico de explosivos debido a un mejor aprovechamiento del mismo </a:t>
            </a:r>
          </a:p>
        </p:txBody>
      </p:sp>
    </p:spTree>
    <p:extLst>
      <p:ext uri="{BB962C8B-B14F-4D97-AF65-F5344CB8AC3E}">
        <p14:creationId xmlns:p14="http://schemas.microsoft.com/office/powerpoint/2010/main" val="26705160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2792" y="753598"/>
            <a:ext cx="10135672" cy="2300181"/>
          </a:xfrm>
          <a:prstGeom prst="rect">
            <a:avLst/>
          </a:prstGeom>
          <a:noFill/>
          <a:ln w="12700">
            <a:noFill/>
          </a:ln>
        </p:spPr>
        <p:txBody>
          <a:bodyPr vert="horz" wrap="square" lIns="0" tIns="0" rIns="0" bIns="0" rtlCol="0">
            <a:spAutoFit/>
          </a:bodyPr>
          <a:lstStyle/>
          <a:p>
            <a:pPr>
              <a:spcBef>
                <a:spcPts val="3"/>
              </a:spcBef>
            </a:pPr>
            <a:endParaRPr sz="897" b="1" dirty="0">
              <a:latin typeface="Times New Roman"/>
              <a:cs typeface="Times New Roman"/>
            </a:endParaRPr>
          </a:p>
          <a:p>
            <a:pPr marL="9767">
              <a:tabLst>
                <a:tab pos="378890" algn="l"/>
              </a:tabLst>
            </a:pPr>
            <a:r>
              <a:rPr lang="es-ES" sz="1100" b="1" spc="-35" dirty="0">
                <a:solidFill>
                  <a:schemeClr val="accent6">
                    <a:lumMod val="50000"/>
                  </a:schemeClr>
                </a:solidFill>
                <a:latin typeface="Arial" panose="020B0604020202020204" pitchFamily="34" charset="0"/>
                <a:cs typeface="Arial" panose="020B0604020202020204" pitchFamily="34" charset="0"/>
              </a:rPr>
              <a:t>1</a:t>
            </a:r>
            <a:r>
              <a:rPr lang="es-ES" sz="1050" b="1" spc="-35" dirty="0">
                <a:solidFill>
                  <a:schemeClr val="accent6">
                    <a:lumMod val="50000"/>
                  </a:schemeClr>
                </a:solidFill>
                <a:latin typeface="Palatino Linotype"/>
                <a:cs typeface="Palatino Linotype"/>
              </a:rPr>
              <a:t>.</a:t>
            </a:r>
            <a:r>
              <a:rPr sz="1050" b="1" spc="-35" dirty="0">
                <a:solidFill>
                  <a:schemeClr val="accent6">
                    <a:lumMod val="50000"/>
                  </a:schemeClr>
                </a:solidFill>
                <a:latin typeface="Palatino Linotype"/>
                <a:cs typeface="Palatino Linotype"/>
              </a:rPr>
              <a:t>	</a:t>
            </a:r>
            <a:r>
              <a:rPr sz="1400" b="1" u="sng" spc="-67" dirty="0">
                <a:solidFill>
                  <a:schemeClr val="accent6">
                    <a:lumMod val="50000"/>
                  </a:schemeClr>
                </a:solidFill>
                <a:latin typeface="Arial" panose="020B0604020202020204" pitchFamily="34" charset="0"/>
                <a:cs typeface="Arial" panose="020B0604020202020204" pitchFamily="34" charset="0"/>
              </a:rPr>
              <a:t>METODO  </a:t>
            </a:r>
            <a:r>
              <a:rPr sz="1400" b="1" u="sng" spc="-61" dirty="0">
                <a:solidFill>
                  <a:schemeClr val="accent6">
                    <a:lumMod val="50000"/>
                  </a:schemeClr>
                </a:solidFill>
                <a:latin typeface="Arial" panose="020B0604020202020204" pitchFamily="34" charset="0"/>
                <a:cs typeface="Arial" panose="020B0604020202020204" pitchFamily="34" charset="0"/>
              </a:rPr>
              <a:t>DE</a:t>
            </a:r>
            <a:r>
              <a:rPr sz="1400" b="1" u="sng" spc="-38" dirty="0">
                <a:solidFill>
                  <a:schemeClr val="accent6">
                    <a:lumMod val="50000"/>
                  </a:schemeClr>
                </a:solidFill>
                <a:latin typeface="Arial" panose="020B0604020202020204" pitchFamily="34" charset="0"/>
                <a:cs typeface="Arial" panose="020B0604020202020204" pitchFamily="34" charset="0"/>
              </a:rPr>
              <a:t> </a:t>
            </a:r>
            <a:r>
              <a:rPr lang="es-ES" sz="1400" b="1" u="sng" spc="-38" dirty="0">
                <a:solidFill>
                  <a:schemeClr val="accent6">
                    <a:lumMod val="50000"/>
                  </a:schemeClr>
                </a:solidFill>
                <a:latin typeface="Arial" panose="020B0604020202020204" pitchFamily="34" charset="0"/>
                <a:cs typeface="Arial" panose="020B0604020202020204" pitchFamily="34" charset="0"/>
              </a:rPr>
              <a:t> </a:t>
            </a:r>
            <a:r>
              <a:rPr sz="1400" b="1" u="sng" spc="-61" dirty="0">
                <a:solidFill>
                  <a:schemeClr val="accent6">
                    <a:lumMod val="50000"/>
                  </a:schemeClr>
                </a:solidFill>
                <a:latin typeface="Arial" panose="020B0604020202020204" pitchFamily="34" charset="0"/>
                <a:cs typeface="Arial" panose="020B0604020202020204" pitchFamily="34" charset="0"/>
              </a:rPr>
              <a:t>LANGEFORS</a:t>
            </a:r>
            <a:endParaRPr sz="1400" b="1" u="sng" dirty="0">
              <a:solidFill>
                <a:schemeClr val="accent6">
                  <a:lumMod val="50000"/>
                </a:schemeClr>
              </a:solidFill>
              <a:latin typeface="Arial" panose="020B0604020202020204" pitchFamily="34" charset="0"/>
              <a:cs typeface="Arial" panose="020B0604020202020204" pitchFamily="34" charset="0"/>
            </a:endParaRPr>
          </a:p>
          <a:p>
            <a:pPr>
              <a:lnSpc>
                <a:spcPct val="100000"/>
              </a:lnSpc>
            </a:pPr>
            <a:endParaRPr sz="1050" b="1" dirty="0">
              <a:latin typeface="Arial" panose="020B0604020202020204" pitchFamily="34" charset="0"/>
              <a:cs typeface="Arial" panose="020B0604020202020204" pitchFamily="34" charset="0"/>
            </a:endParaRPr>
          </a:p>
          <a:p>
            <a:pPr marL="9767" marR="3256">
              <a:spcBef>
                <a:spcPts val="3"/>
              </a:spcBef>
            </a:pPr>
            <a:r>
              <a:rPr sz="1400" b="1" spc="-26" dirty="0">
                <a:latin typeface="Arial" panose="020B0604020202020204" pitchFamily="34" charset="0"/>
                <a:cs typeface="Arial" panose="020B0604020202020204" pitchFamily="34" charset="0"/>
              </a:rPr>
              <a:t>Langefors </a:t>
            </a:r>
            <a:r>
              <a:rPr sz="1400" spc="-38" dirty="0">
                <a:latin typeface="Arial" panose="020B0604020202020204" pitchFamily="34" charset="0"/>
                <a:cs typeface="Arial" panose="020B0604020202020204" pitchFamily="34" charset="0"/>
              </a:rPr>
              <a:t>y </a:t>
            </a:r>
            <a:r>
              <a:rPr sz="1400" spc="-26" dirty="0">
                <a:latin typeface="Arial" panose="020B0604020202020204" pitchFamily="34" charset="0"/>
                <a:cs typeface="Arial" panose="020B0604020202020204" pitchFamily="34" charset="0"/>
              </a:rPr>
              <a:t>Kihlstrom </a:t>
            </a:r>
            <a:r>
              <a:rPr sz="1400" spc="-29" dirty="0">
                <a:latin typeface="Arial" panose="020B0604020202020204" pitchFamily="34" charset="0"/>
                <a:cs typeface="Arial" panose="020B0604020202020204" pitchFamily="34" charset="0"/>
              </a:rPr>
              <a:t>proponen la </a:t>
            </a:r>
            <a:r>
              <a:rPr sz="1400" spc="-26" dirty="0">
                <a:latin typeface="Arial" panose="020B0604020202020204" pitchFamily="34" charset="0"/>
                <a:cs typeface="Arial" panose="020B0604020202020204" pitchFamily="34" charset="0"/>
              </a:rPr>
              <a:t>siguiente expresión </a:t>
            </a:r>
            <a:r>
              <a:rPr sz="1400" spc="-29" dirty="0">
                <a:latin typeface="Arial" panose="020B0604020202020204" pitchFamily="34" charset="0"/>
                <a:cs typeface="Arial" panose="020B0604020202020204" pitchFamily="34" charset="0"/>
              </a:rPr>
              <a:t>para </a:t>
            </a:r>
            <a:r>
              <a:rPr sz="1400" spc="-22" dirty="0">
                <a:latin typeface="Arial" panose="020B0604020202020204" pitchFamily="34" charset="0"/>
                <a:cs typeface="Arial" panose="020B0604020202020204" pitchFamily="34" charset="0"/>
              </a:rPr>
              <a:t>calcular </a:t>
            </a:r>
            <a:r>
              <a:rPr sz="1400" spc="-29" dirty="0">
                <a:latin typeface="Arial" panose="020B0604020202020204" pitchFamily="34" charset="0"/>
                <a:cs typeface="Arial" panose="020B0604020202020204" pitchFamily="34" charset="0"/>
              </a:rPr>
              <a:t>el </a:t>
            </a:r>
            <a:r>
              <a:rPr sz="1400" spc="-22" dirty="0">
                <a:latin typeface="Arial" panose="020B0604020202020204" pitchFamily="34" charset="0"/>
                <a:cs typeface="Arial" panose="020B0604020202020204" pitchFamily="34" charset="0"/>
              </a:rPr>
              <a:t>valor </a:t>
            </a:r>
            <a:r>
              <a:rPr sz="1400" spc="-32" dirty="0">
                <a:latin typeface="Arial" panose="020B0604020202020204" pitchFamily="34" charset="0"/>
                <a:cs typeface="Arial" panose="020B0604020202020204" pitchFamily="34" charset="0"/>
              </a:rPr>
              <a:t>de  </a:t>
            </a:r>
            <a:r>
              <a:rPr sz="1400" spc="-29" dirty="0">
                <a:latin typeface="Arial" panose="020B0604020202020204" pitchFamily="34" charset="0"/>
                <a:cs typeface="Arial" panose="020B0604020202020204" pitchFamily="34" charset="0"/>
              </a:rPr>
              <a:t>la </a:t>
            </a:r>
            <a:r>
              <a:rPr sz="1400" spc="-26" dirty="0">
                <a:latin typeface="Arial" panose="020B0604020202020204" pitchFamily="34" charset="0"/>
                <a:cs typeface="Arial" panose="020B0604020202020204" pitchFamily="34" charset="0"/>
              </a:rPr>
              <a:t>piedra </a:t>
            </a:r>
            <a:r>
              <a:rPr sz="1400" spc="-32" dirty="0">
                <a:latin typeface="Arial" panose="020B0604020202020204" pitchFamily="34" charset="0"/>
                <a:cs typeface="Arial" panose="020B0604020202020204" pitchFamily="34" charset="0"/>
              </a:rPr>
              <a:t>Máxima  </a:t>
            </a:r>
            <a:r>
              <a:rPr sz="1400" spc="-29" dirty="0">
                <a:latin typeface="Arial" panose="020B0604020202020204" pitchFamily="34" charset="0"/>
                <a:cs typeface="Arial" panose="020B0604020202020204" pitchFamily="34" charset="0"/>
              </a:rPr>
              <a:t>“Bmax”</a:t>
            </a:r>
            <a:endParaRPr sz="1400" dirty="0">
              <a:latin typeface="Arial" panose="020B0604020202020204" pitchFamily="34" charset="0"/>
              <a:cs typeface="Arial" panose="020B0604020202020204" pitchFamily="34" charset="0"/>
            </a:endParaRPr>
          </a:p>
          <a:p>
            <a:pPr>
              <a:spcBef>
                <a:spcPts val="29"/>
              </a:spcBef>
            </a:pPr>
            <a:endParaRPr sz="1200" b="1" dirty="0">
              <a:latin typeface="Arial" panose="020B0604020202020204" pitchFamily="34" charset="0"/>
              <a:cs typeface="Arial" panose="020B0604020202020204" pitchFamily="34" charset="0"/>
            </a:endParaRPr>
          </a:p>
          <a:p>
            <a:pPr marL="695514"/>
            <a:r>
              <a:rPr sz="1600" b="1" spc="-58" dirty="0">
                <a:latin typeface="Arial" panose="020B0604020202020204" pitchFamily="34" charset="0"/>
                <a:cs typeface="Arial" panose="020B0604020202020204" pitchFamily="34" charset="0"/>
              </a:rPr>
              <a:t>B </a:t>
            </a:r>
            <a:r>
              <a:rPr sz="1600" b="1" spc="-38" dirty="0">
                <a:latin typeface="Arial" panose="020B0604020202020204" pitchFamily="34" charset="0"/>
                <a:cs typeface="Arial" panose="020B0604020202020204" pitchFamily="34" charset="0"/>
              </a:rPr>
              <a:t>max   </a:t>
            </a:r>
            <a:r>
              <a:rPr sz="1600" b="1" spc="-19" dirty="0">
                <a:latin typeface="Arial" panose="020B0604020202020204" pitchFamily="34" charset="0"/>
                <a:cs typeface="Arial" panose="020B0604020202020204" pitchFamily="34" charset="0"/>
              </a:rPr>
              <a:t>=   </a:t>
            </a:r>
            <a:r>
              <a:rPr sz="1600" b="1" spc="-35" dirty="0">
                <a:latin typeface="Arial" panose="020B0604020202020204" pitchFamily="34" charset="0"/>
                <a:cs typeface="Arial" panose="020B0604020202020204" pitchFamily="34" charset="0"/>
              </a:rPr>
              <a:t>( </a:t>
            </a:r>
            <a:r>
              <a:rPr sz="1600" b="1" spc="29" dirty="0">
                <a:latin typeface="Arial" panose="020B0604020202020204" pitchFamily="34" charset="0"/>
                <a:cs typeface="Arial" panose="020B0604020202020204" pitchFamily="34" charset="0"/>
              </a:rPr>
              <a:t>D/ </a:t>
            </a:r>
            <a:r>
              <a:rPr sz="1600" b="1" spc="-22" dirty="0">
                <a:latin typeface="Arial" panose="020B0604020202020204" pitchFamily="34" charset="0"/>
                <a:cs typeface="Arial" panose="020B0604020202020204" pitchFamily="34" charset="0"/>
              </a:rPr>
              <a:t>35.6)*  </a:t>
            </a:r>
            <a:r>
              <a:rPr sz="1600" b="1" spc="-35" dirty="0">
                <a:latin typeface="Arial" panose="020B0604020202020204" pitchFamily="34" charset="0"/>
                <a:cs typeface="Arial" panose="020B0604020202020204" pitchFamily="34" charset="0"/>
              </a:rPr>
              <a:t>( ( </a:t>
            </a:r>
            <a:r>
              <a:rPr sz="1600" b="1" spc="-26" dirty="0">
                <a:latin typeface="Arial" panose="020B0604020202020204" pitchFamily="34" charset="0"/>
                <a:cs typeface="Arial" panose="020B0604020202020204" pitchFamily="34" charset="0"/>
              </a:rPr>
              <a:t>P </a:t>
            </a:r>
            <a:r>
              <a:rPr sz="1600" b="1" spc="-16" dirty="0">
                <a:latin typeface="Arial" panose="020B0604020202020204" pitchFamily="34" charset="0"/>
                <a:cs typeface="Arial" panose="020B0604020202020204" pitchFamily="34" charset="0"/>
              </a:rPr>
              <a:t>* </a:t>
            </a:r>
            <a:r>
              <a:rPr sz="1600" b="1" spc="-32" dirty="0">
                <a:latin typeface="Arial" panose="020B0604020202020204" pitchFamily="34" charset="0"/>
                <a:cs typeface="Arial" panose="020B0604020202020204" pitchFamily="34" charset="0"/>
              </a:rPr>
              <a:t>S) </a:t>
            </a:r>
            <a:r>
              <a:rPr sz="1600" b="1" spc="61" dirty="0">
                <a:latin typeface="Arial" panose="020B0604020202020204" pitchFamily="34" charset="0"/>
                <a:cs typeface="Arial" panose="020B0604020202020204" pitchFamily="34" charset="0"/>
              </a:rPr>
              <a:t>/ </a:t>
            </a:r>
            <a:r>
              <a:rPr sz="1600" b="1" spc="-35" dirty="0">
                <a:latin typeface="Arial" panose="020B0604020202020204" pitchFamily="34" charset="0"/>
                <a:cs typeface="Arial" panose="020B0604020202020204" pitchFamily="34" charset="0"/>
              </a:rPr>
              <a:t>( </a:t>
            </a:r>
            <a:r>
              <a:rPr sz="1600" b="1" spc="-58" dirty="0">
                <a:latin typeface="Arial" panose="020B0604020202020204" pitchFamily="34" charset="0"/>
                <a:cs typeface="Arial" panose="020B0604020202020204" pitchFamily="34" charset="0"/>
              </a:rPr>
              <a:t>C </a:t>
            </a:r>
            <a:r>
              <a:rPr sz="1600" b="1" spc="-32" dirty="0">
                <a:latin typeface="Arial" panose="020B0604020202020204" pitchFamily="34" charset="0"/>
                <a:cs typeface="Arial" panose="020B0604020202020204" pitchFamily="34" charset="0"/>
              </a:rPr>
              <a:t>* </a:t>
            </a:r>
            <a:r>
              <a:rPr sz="1600" b="1" spc="-19" dirty="0">
                <a:latin typeface="Arial" panose="020B0604020202020204" pitchFamily="34" charset="0"/>
                <a:cs typeface="Arial" panose="020B0604020202020204" pitchFamily="34" charset="0"/>
              </a:rPr>
              <a:t>F </a:t>
            </a:r>
            <a:r>
              <a:rPr sz="1600" b="1" spc="-32" dirty="0">
                <a:latin typeface="Arial" panose="020B0604020202020204" pitchFamily="34" charset="0"/>
                <a:cs typeface="Arial" panose="020B0604020202020204" pitchFamily="34" charset="0"/>
              </a:rPr>
              <a:t>* EV)  </a:t>
            </a:r>
            <a:r>
              <a:rPr sz="1600" b="1" spc="112" dirty="0">
                <a:latin typeface="Arial" panose="020B0604020202020204" pitchFamily="34" charset="0"/>
                <a:cs typeface="Arial" panose="020B0604020202020204" pitchFamily="34" charset="0"/>
              </a:rPr>
              <a:t> </a:t>
            </a:r>
            <a:r>
              <a:rPr sz="1600" b="1" spc="38" dirty="0">
                <a:latin typeface="Arial" panose="020B0604020202020204" pitchFamily="34" charset="0"/>
                <a:cs typeface="Arial" panose="020B0604020202020204" pitchFamily="34" charset="0"/>
              </a:rPr>
              <a:t>)1/2</a:t>
            </a:r>
            <a:endParaRPr sz="1600" b="1" dirty="0">
              <a:latin typeface="Arial" panose="020B0604020202020204" pitchFamily="34" charset="0"/>
              <a:cs typeface="Arial" panose="020B0604020202020204" pitchFamily="34" charset="0"/>
            </a:endParaRPr>
          </a:p>
          <a:p>
            <a:pPr marL="11802"/>
            <a:r>
              <a:rPr lang="es-PE" sz="1400" b="1" spc="-48" dirty="0">
                <a:latin typeface="Arial" panose="020B0604020202020204" pitchFamily="34" charset="0"/>
                <a:cs typeface="Arial" panose="020B0604020202020204" pitchFamily="34" charset="0"/>
              </a:rPr>
              <a:t>D</a:t>
            </a:r>
            <a:r>
              <a:rPr sz="1400" b="1" spc="-48" dirty="0" err="1">
                <a:latin typeface="Arial" panose="020B0604020202020204" pitchFamily="34" charset="0"/>
                <a:cs typeface="Arial" panose="020B0604020202020204" pitchFamily="34" charset="0"/>
              </a:rPr>
              <a:t>onde</a:t>
            </a:r>
            <a:r>
              <a:rPr sz="1400" b="1" spc="-48" dirty="0">
                <a:latin typeface="Arial" panose="020B0604020202020204" pitchFamily="34" charset="0"/>
                <a:cs typeface="Arial" panose="020B0604020202020204" pitchFamily="34" charset="0"/>
              </a:rPr>
              <a:t>:</a:t>
            </a:r>
            <a:endParaRPr sz="1400" b="1" dirty="0">
              <a:latin typeface="Arial" panose="020B0604020202020204" pitchFamily="34" charset="0"/>
              <a:cs typeface="Arial" panose="020B0604020202020204" pitchFamily="34" charset="0"/>
            </a:endParaRPr>
          </a:p>
          <a:p>
            <a:pPr marL="9767"/>
            <a:r>
              <a:rPr sz="1600" b="1" spc="-51" dirty="0">
                <a:latin typeface="Arial" panose="020B0604020202020204" pitchFamily="34" charset="0"/>
                <a:cs typeface="Arial" panose="020B0604020202020204" pitchFamily="34" charset="0"/>
              </a:rPr>
              <a:t>D  </a:t>
            </a:r>
            <a:r>
              <a:rPr sz="1600" b="1" spc="-42" dirty="0">
                <a:latin typeface="Arial" panose="020B0604020202020204" pitchFamily="34" charset="0"/>
                <a:cs typeface="Arial" panose="020B0604020202020204" pitchFamily="34" charset="0"/>
              </a:rPr>
              <a:t>: </a:t>
            </a:r>
            <a:r>
              <a:rPr sz="1400" spc="-26" dirty="0">
                <a:latin typeface="Arial" panose="020B0604020202020204" pitchFamily="34" charset="0"/>
                <a:cs typeface="Arial" panose="020B0604020202020204" pitchFamily="34" charset="0"/>
              </a:rPr>
              <a:t>diámetro </a:t>
            </a:r>
            <a:r>
              <a:rPr sz="1400" spc="-32" dirty="0">
                <a:latin typeface="Arial" panose="020B0604020202020204" pitchFamily="34" charset="0"/>
                <a:cs typeface="Arial" panose="020B0604020202020204" pitchFamily="34" charset="0"/>
              </a:rPr>
              <a:t>de </a:t>
            </a:r>
            <a:r>
              <a:rPr sz="1400" spc="-26" dirty="0">
                <a:latin typeface="Arial" panose="020B0604020202020204" pitchFamily="34" charset="0"/>
                <a:cs typeface="Arial" panose="020B0604020202020204" pitchFamily="34" charset="0"/>
              </a:rPr>
              <a:t>perforación  </a:t>
            </a:r>
            <a:r>
              <a:rPr sz="1400" spc="-32" dirty="0" err="1">
                <a:latin typeface="Arial" panose="020B0604020202020204" pitchFamily="34" charset="0"/>
                <a:cs typeface="Arial" panose="020B0604020202020204" pitchFamily="34" charset="0"/>
              </a:rPr>
              <a:t>en</a:t>
            </a:r>
            <a:r>
              <a:rPr sz="1400" spc="38" dirty="0">
                <a:latin typeface="Arial" panose="020B0604020202020204" pitchFamily="34" charset="0"/>
                <a:cs typeface="Arial" panose="020B0604020202020204" pitchFamily="34" charset="0"/>
              </a:rPr>
              <a:t> </a:t>
            </a:r>
            <a:r>
              <a:rPr sz="1400" spc="-29" dirty="0">
                <a:latin typeface="Arial" panose="020B0604020202020204" pitchFamily="34" charset="0"/>
                <a:cs typeface="Arial" panose="020B0604020202020204" pitchFamily="34" charset="0"/>
              </a:rPr>
              <a:t>mins</a:t>
            </a:r>
            <a:endParaRPr sz="1400" dirty="0">
              <a:latin typeface="Arial" panose="020B0604020202020204" pitchFamily="34" charset="0"/>
              <a:cs typeface="Arial" panose="020B0604020202020204" pitchFamily="34" charset="0"/>
            </a:endParaRPr>
          </a:p>
          <a:p>
            <a:pPr marL="8139" marR="10174" indent="1628">
              <a:spcBef>
                <a:spcPts val="32"/>
              </a:spcBef>
            </a:pPr>
            <a:r>
              <a:rPr sz="1600" b="1" spc="-45" dirty="0">
                <a:latin typeface="Arial" panose="020B0604020202020204" pitchFamily="34" charset="0"/>
                <a:cs typeface="Arial" panose="020B0604020202020204" pitchFamily="34" charset="0"/>
              </a:rPr>
              <a:t>P </a:t>
            </a:r>
            <a:r>
              <a:rPr sz="1600" b="1" spc="-42" dirty="0">
                <a:latin typeface="Arial" panose="020B0604020202020204" pitchFamily="34" charset="0"/>
                <a:cs typeface="Arial" panose="020B0604020202020204" pitchFamily="34" charset="0"/>
              </a:rPr>
              <a:t>: </a:t>
            </a:r>
            <a:r>
              <a:rPr sz="1400" spc="-32" dirty="0">
                <a:latin typeface="Arial" panose="020B0604020202020204" pitchFamily="34" charset="0"/>
                <a:cs typeface="Arial" panose="020B0604020202020204" pitchFamily="34" charset="0"/>
              </a:rPr>
              <a:t>grado de </a:t>
            </a:r>
            <a:r>
              <a:rPr sz="1400" spc="-22" dirty="0">
                <a:latin typeface="Arial" panose="020B0604020202020204" pitchFamily="34" charset="0"/>
                <a:cs typeface="Arial" panose="020B0604020202020204" pitchFamily="34" charset="0"/>
              </a:rPr>
              <a:t>retardo, </a:t>
            </a:r>
            <a:r>
              <a:rPr sz="1400" spc="-32" dirty="0">
                <a:latin typeface="Arial" panose="020B0604020202020204" pitchFamily="34" charset="0"/>
                <a:cs typeface="Arial" panose="020B0604020202020204" pitchFamily="34" charset="0"/>
              </a:rPr>
              <a:t>que </a:t>
            </a:r>
            <a:r>
              <a:rPr sz="1400" spc="-35" dirty="0">
                <a:latin typeface="Arial" panose="020B0604020202020204" pitchFamily="34" charset="0"/>
                <a:cs typeface="Arial" panose="020B0604020202020204" pitchFamily="34" charset="0"/>
              </a:rPr>
              <a:t>es </a:t>
            </a:r>
            <a:r>
              <a:rPr sz="1400" spc="-29" dirty="0">
                <a:latin typeface="Arial" panose="020B0604020202020204" pitchFamily="34" charset="0"/>
                <a:cs typeface="Arial" panose="020B0604020202020204" pitchFamily="34" charset="0"/>
              </a:rPr>
              <a:t>la </a:t>
            </a:r>
            <a:r>
              <a:rPr sz="1400" spc="-26" dirty="0">
                <a:latin typeface="Arial" panose="020B0604020202020204" pitchFamily="34" charset="0"/>
                <a:cs typeface="Arial" panose="020B0604020202020204" pitchFamily="34" charset="0"/>
              </a:rPr>
              <a:t>cantidad </a:t>
            </a:r>
            <a:r>
              <a:rPr sz="1400" spc="-29" dirty="0">
                <a:latin typeface="Arial" panose="020B0604020202020204" pitchFamily="34" charset="0"/>
                <a:cs typeface="Arial" panose="020B0604020202020204" pitchFamily="34" charset="0"/>
              </a:rPr>
              <a:t>de </a:t>
            </a:r>
            <a:r>
              <a:rPr sz="1400" spc="-26" dirty="0">
                <a:latin typeface="Arial" panose="020B0604020202020204" pitchFamily="34" charset="0"/>
                <a:cs typeface="Arial" panose="020B0604020202020204" pitchFamily="34" charset="0"/>
              </a:rPr>
              <a:t>carga </a:t>
            </a:r>
            <a:r>
              <a:rPr sz="1400" spc="-32" dirty="0">
                <a:latin typeface="Arial" panose="020B0604020202020204" pitchFamily="34" charset="0"/>
                <a:cs typeface="Arial" panose="020B0604020202020204" pitchFamily="34" charset="0"/>
              </a:rPr>
              <a:t>en </a:t>
            </a:r>
            <a:r>
              <a:rPr sz="1400" spc="3" dirty="0">
                <a:latin typeface="Arial" panose="020B0604020202020204" pitchFamily="34" charset="0"/>
                <a:cs typeface="Arial" panose="020B0604020202020204" pitchFamily="34" charset="0"/>
              </a:rPr>
              <a:t>Kg/dm3 </a:t>
            </a:r>
            <a:r>
              <a:rPr sz="1400" spc="-35" dirty="0">
                <a:latin typeface="Arial" panose="020B0604020202020204" pitchFamily="34" charset="0"/>
                <a:cs typeface="Arial" panose="020B0604020202020204" pitchFamily="34" charset="0"/>
              </a:rPr>
              <a:t>del </a:t>
            </a:r>
            <a:r>
              <a:rPr sz="1400" spc="-29" dirty="0">
                <a:latin typeface="Arial" panose="020B0604020202020204" pitchFamily="34" charset="0"/>
                <a:cs typeface="Arial" panose="020B0604020202020204" pitchFamily="34" charset="0"/>
              </a:rPr>
              <a:t>volumen </a:t>
            </a:r>
            <a:r>
              <a:rPr sz="1400" spc="141" dirty="0">
                <a:latin typeface="Arial" panose="020B0604020202020204" pitchFamily="34" charset="0"/>
                <a:cs typeface="Arial" panose="020B0604020202020204" pitchFamily="34" charset="0"/>
              </a:rPr>
              <a:t> </a:t>
            </a:r>
            <a:r>
              <a:rPr sz="1400" spc="-32" dirty="0">
                <a:latin typeface="Arial" panose="020B0604020202020204" pitchFamily="34" charset="0"/>
                <a:cs typeface="Arial" panose="020B0604020202020204" pitchFamily="34" charset="0"/>
              </a:rPr>
              <a:t>nominal  </a:t>
            </a:r>
            <a:r>
              <a:rPr sz="1400" spc="-29" dirty="0">
                <a:latin typeface="Arial" panose="020B0604020202020204" pitchFamily="34" charset="0"/>
                <a:cs typeface="Arial" panose="020B0604020202020204" pitchFamily="34" charset="0"/>
              </a:rPr>
              <a:t>del</a:t>
            </a:r>
            <a:r>
              <a:rPr sz="1400" spc="-70" dirty="0">
                <a:latin typeface="Arial" panose="020B0604020202020204" pitchFamily="34" charset="0"/>
                <a:cs typeface="Arial" panose="020B0604020202020204" pitchFamily="34" charset="0"/>
              </a:rPr>
              <a:t> </a:t>
            </a:r>
            <a:r>
              <a:rPr lang="es-ES" sz="1400" spc="-19" dirty="0">
                <a:latin typeface="Arial" panose="020B0604020202020204" pitchFamily="34" charset="0"/>
                <a:cs typeface="Arial" panose="020B0604020202020204" pitchFamily="34" charset="0"/>
              </a:rPr>
              <a:t>taladro</a:t>
            </a:r>
            <a:endParaRPr sz="1400" dirty="0">
              <a:latin typeface="Arial" panose="020B0604020202020204" pitchFamily="34" charset="0"/>
              <a:cs typeface="Arial" panose="020B0604020202020204" pitchFamily="34" charset="0"/>
            </a:endParaRPr>
          </a:p>
          <a:p>
            <a:pPr marL="8139"/>
            <a:r>
              <a:rPr sz="1400" b="1" spc="-3" dirty="0">
                <a:latin typeface="Arial" panose="020B0604020202020204" pitchFamily="34" charset="0"/>
                <a:cs typeface="Arial" panose="020B0604020202020204" pitchFamily="34" charset="0"/>
              </a:rPr>
              <a:t>S </a:t>
            </a:r>
            <a:r>
              <a:rPr sz="1400" b="1" spc="-64" dirty="0">
                <a:latin typeface="Arial" panose="020B0604020202020204" pitchFamily="34" charset="0"/>
                <a:cs typeface="Arial" panose="020B0604020202020204" pitchFamily="34" charset="0"/>
              </a:rPr>
              <a:t>:  </a:t>
            </a:r>
            <a:r>
              <a:rPr sz="1200" spc="-10" dirty="0">
                <a:latin typeface="Arial" panose="020B0604020202020204" pitchFamily="34" charset="0"/>
                <a:cs typeface="Arial" panose="020B0604020202020204" pitchFamily="34" charset="0"/>
              </a:rPr>
              <a:t>Potencia relativa </a:t>
            </a:r>
            <a:r>
              <a:rPr sz="1200" spc="-22" dirty="0">
                <a:latin typeface="Arial" panose="020B0604020202020204" pitchFamily="34" charset="0"/>
                <a:cs typeface="Arial" panose="020B0604020202020204" pitchFamily="34" charset="0"/>
              </a:rPr>
              <a:t>en </a:t>
            </a:r>
            <a:r>
              <a:rPr sz="1200" spc="-13" dirty="0">
                <a:latin typeface="Arial" panose="020B0604020202020204" pitchFamily="34" charset="0"/>
                <a:cs typeface="Arial" panose="020B0604020202020204" pitchFamily="34" charset="0"/>
              </a:rPr>
              <a:t>Peso del </a:t>
            </a:r>
            <a:r>
              <a:rPr sz="1200" spc="-10" dirty="0">
                <a:latin typeface="Arial" panose="020B0604020202020204" pitchFamily="34" charset="0"/>
                <a:cs typeface="Arial" panose="020B0604020202020204" pitchFamily="34" charset="0"/>
              </a:rPr>
              <a:t>explosivo </a:t>
            </a:r>
            <a:r>
              <a:rPr sz="1200" spc="-32" dirty="0">
                <a:latin typeface="Arial" panose="020B0604020202020204" pitchFamily="34" charset="0"/>
                <a:cs typeface="Arial" panose="020B0604020202020204" pitchFamily="34" charset="0"/>
              </a:rPr>
              <a:t>y </a:t>
            </a:r>
            <a:r>
              <a:rPr sz="1200" spc="-13" dirty="0">
                <a:latin typeface="Arial" panose="020B0604020202020204" pitchFamily="34" charset="0"/>
                <a:cs typeface="Arial" panose="020B0604020202020204" pitchFamily="34" charset="0"/>
              </a:rPr>
              <a:t>está entre   </a:t>
            </a:r>
            <a:r>
              <a:rPr sz="1200" spc="35" dirty="0">
                <a:latin typeface="Arial" panose="020B0604020202020204" pitchFamily="34" charset="0"/>
                <a:cs typeface="Arial" panose="020B0604020202020204" pitchFamily="34" charset="0"/>
              </a:rPr>
              <a:t> </a:t>
            </a:r>
            <a:r>
              <a:rPr sz="1200" spc="16" dirty="0">
                <a:latin typeface="Arial" panose="020B0604020202020204" pitchFamily="34" charset="0"/>
                <a:cs typeface="Arial" panose="020B0604020202020204" pitchFamily="34" charset="0"/>
              </a:rPr>
              <a:t>1 </a:t>
            </a:r>
            <a:r>
              <a:rPr sz="1200" spc="-349" dirty="0">
                <a:latin typeface="Arial" panose="020B0604020202020204" pitchFamily="34" charset="0"/>
                <a:cs typeface="Arial" panose="020B0604020202020204" pitchFamily="34" charset="0"/>
              </a:rPr>
              <a:t>—</a:t>
            </a:r>
            <a:r>
              <a:rPr sz="1200" spc="-48" dirty="0">
                <a:latin typeface="Arial" panose="020B0604020202020204" pitchFamily="34" charset="0"/>
                <a:cs typeface="Arial" panose="020B0604020202020204" pitchFamily="34" charset="0"/>
              </a:rPr>
              <a:t> </a:t>
            </a:r>
            <a:r>
              <a:rPr sz="1200" spc="-3" dirty="0">
                <a:latin typeface="Arial" panose="020B0604020202020204" pitchFamily="34" charset="0"/>
                <a:cs typeface="Arial" panose="020B0604020202020204" pitchFamily="34" charset="0"/>
              </a:rPr>
              <a:t>1.4</a:t>
            </a:r>
            <a:endParaRPr sz="1200" dirty="0">
              <a:latin typeface="Arial" panose="020B0604020202020204" pitchFamily="34" charset="0"/>
              <a:cs typeface="Arial" panose="020B0604020202020204" pitchFamily="34" charset="0"/>
            </a:endParaRPr>
          </a:p>
          <a:p>
            <a:pPr marL="9767">
              <a:spcBef>
                <a:spcPts val="45"/>
              </a:spcBef>
            </a:pPr>
            <a:r>
              <a:rPr sz="1400" b="1" spc="-19" dirty="0">
                <a:latin typeface="Arial" panose="020B0604020202020204" pitchFamily="34" charset="0"/>
                <a:cs typeface="Arial" panose="020B0604020202020204" pitchFamily="34" charset="0"/>
              </a:rPr>
              <a:t>F </a:t>
            </a:r>
            <a:r>
              <a:rPr sz="1400" b="1" spc="-64" dirty="0">
                <a:latin typeface="Arial" panose="020B0604020202020204" pitchFamily="34" charset="0"/>
                <a:cs typeface="Arial" panose="020B0604020202020204" pitchFamily="34" charset="0"/>
              </a:rPr>
              <a:t>:  </a:t>
            </a:r>
            <a:r>
              <a:rPr sz="1200" spc="-13" dirty="0">
                <a:latin typeface="Arial" panose="020B0604020202020204" pitchFamily="34" charset="0"/>
                <a:cs typeface="Arial" panose="020B0604020202020204" pitchFamily="34" charset="0"/>
              </a:rPr>
              <a:t>grado </a:t>
            </a:r>
            <a:r>
              <a:rPr sz="1200" spc="-16" dirty="0">
                <a:latin typeface="Arial" panose="020B0604020202020204" pitchFamily="34" charset="0"/>
                <a:cs typeface="Arial" panose="020B0604020202020204" pitchFamily="34" charset="0"/>
              </a:rPr>
              <a:t>de </a:t>
            </a:r>
            <a:r>
              <a:rPr sz="1200" spc="-10" dirty="0">
                <a:latin typeface="Arial" panose="020B0604020202020204" pitchFamily="34" charset="0"/>
                <a:cs typeface="Arial" panose="020B0604020202020204" pitchFamily="34" charset="0"/>
              </a:rPr>
              <a:t>fijación  </a:t>
            </a:r>
            <a:r>
              <a:rPr sz="1200" spc="-16" dirty="0">
                <a:latin typeface="Arial" panose="020B0604020202020204" pitchFamily="34" charset="0"/>
                <a:cs typeface="Arial" panose="020B0604020202020204" pitchFamily="34" charset="0"/>
              </a:rPr>
              <a:t>de los </a:t>
            </a:r>
            <a:r>
              <a:rPr sz="1200" spc="-10" dirty="0">
                <a:latin typeface="Arial" panose="020B0604020202020204" pitchFamily="34" charset="0"/>
                <a:cs typeface="Arial" panose="020B0604020202020204" pitchFamily="34" charset="0"/>
              </a:rPr>
              <a:t>t</a:t>
            </a:r>
            <a:r>
              <a:rPr lang="es-ES" sz="1200" spc="-10" dirty="0">
                <a:latin typeface="Arial" panose="020B0604020202020204" pitchFamily="34" charset="0"/>
                <a:cs typeface="Arial" panose="020B0604020202020204" pitchFamily="34" charset="0"/>
              </a:rPr>
              <a:t>aladros</a:t>
            </a:r>
            <a:r>
              <a:rPr sz="1200" spc="-10" dirty="0">
                <a:latin typeface="Arial" panose="020B0604020202020204" pitchFamily="34" charset="0"/>
                <a:cs typeface="Arial" panose="020B0604020202020204" pitchFamily="34" charset="0"/>
              </a:rPr>
              <a:t>. Depende </a:t>
            </a:r>
            <a:r>
              <a:rPr sz="1200" spc="-16" dirty="0">
                <a:latin typeface="Arial" panose="020B0604020202020204" pitchFamily="34" charset="0"/>
                <a:cs typeface="Arial" panose="020B0604020202020204" pitchFamily="34" charset="0"/>
              </a:rPr>
              <a:t>de la </a:t>
            </a:r>
            <a:r>
              <a:rPr sz="1200" spc="-10" dirty="0">
                <a:latin typeface="Arial" panose="020B0604020202020204" pitchFamily="34" charset="0"/>
                <a:cs typeface="Arial" panose="020B0604020202020204" pitchFamily="34" charset="0"/>
              </a:rPr>
              <a:t>inclinación  </a:t>
            </a:r>
            <a:r>
              <a:rPr sz="1200" spc="-22" dirty="0">
                <a:latin typeface="Arial" panose="020B0604020202020204" pitchFamily="34" charset="0"/>
                <a:cs typeface="Arial" panose="020B0604020202020204" pitchFamily="34" charset="0"/>
              </a:rPr>
              <a:t>de </a:t>
            </a:r>
            <a:r>
              <a:rPr sz="1200" spc="-16" dirty="0">
                <a:latin typeface="Arial" panose="020B0604020202020204" pitchFamily="34" charset="0"/>
                <a:cs typeface="Arial" panose="020B0604020202020204" pitchFamily="34" charset="0"/>
              </a:rPr>
              <a:t>los  </a:t>
            </a:r>
            <a:r>
              <a:rPr sz="1200" spc="22" dirty="0">
                <a:latin typeface="Arial" panose="020B0604020202020204" pitchFamily="34" charset="0"/>
                <a:cs typeface="Arial" panose="020B0604020202020204" pitchFamily="34" charset="0"/>
              </a:rPr>
              <a:t> </a:t>
            </a:r>
            <a:r>
              <a:rPr sz="1200" spc="-10" dirty="0">
                <a:latin typeface="Arial" panose="020B0604020202020204" pitchFamily="34" charset="0"/>
                <a:cs typeface="Arial" panose="020B0604020202020204" pitchFamily="34" charset="0"/>
              </a:rPr>
              <a:t>t</a:t>
            </a:r>
            <a:r>
              <a:rPr lang="es-ES" sz="1200" spc="-10" dirty="0">
                <a:latin typeface="Arial" panose="020B0604020202020204" pitchFamily="34" charset="0"/>
                <a:cs typeface="Arial" panose="020B0604020202020204" pitchFamily="34" charset="0"/>
              </a:rPr>
              <a:t>aladros</a:t>
            </a:r>
            <a:r>
              <a:rPr sz="1200" b="1" spc="-10" dirty="0">
                <a:latin typeface="Arial" panose="020B0604020202020204" pitchFamily="34" charset="0"/>
                <a:cs typeface="Arial" panose="020B0604020202020204" pitchFamily="34" charset="0"/>
              </a:rPr>
              <a:t>.</a:t>
            </a:r>
            <a:endParaRPr sz="1200" b="1" dirty="0">
              <a:latin typeface="Arial" panose="020B0604020202020204" pitchFamily="34" charset="0"/>
              <a:cs typeface="Arial" panose="020B0604020202020204" pitchFamily="34" charset="0"/>
            </a:endParaRPr>
          </a:p>
        </p:txBody>
      </p:sp>
      <p:sp>
        <p:nvSpPr>
          <p:cNvPr id="3" name="object 3"/>
          <p:cNvSpPr txBox="1"/>
          <p:nvPr/>
        </p:nvSpPr>
        <p:spPr>
          <a:xfrm>
            <a:off x="2715491" y="3046731"/>
            <a:ext cx="2308422" cy="538609"/>
          </a:xfrm>
          <a:prstGeom prst="rect">
            <a:avLst/>
          </a:prstGeom>
        </p:spPr>
        <p:txBody>
          <a:bodyPr vert="horz" wrap="square" lIns="0" tIns="0" rIns="0" bIns="0" rtlCol="0">
            <a:spAutoFit/>
          </a:bodyPr>
          <a:lstStyle/>
          <a:p>
            <a:pPr marL="8139"/>
            <a:r>
              <a:rPr sz="1100" b="1" spc="3" dirty="0">
                <a:latin typeface="Palatino Linotype"/>
                <a:cs typeface="Palatino Linotype"/>
              </a:rPr>
              <a:t>F </a:t>
            </a:r>
            <a:r>
              <a:rPr sz="1100" b="1" spc="13" dirty="0">
                <a:latin typeface="Palatino Linotype"/>
                <a:cs typeface="Palatino Linotype"/>
              </a:rPr>
              <a:t>=</a:t>
            </a:r>
            <a:r>
              <a:rPr sz="1100" b="1" spc="58" dirty="0">
                <a:latin typeface="Palatino Linotype"/>
                <a:cs typeface="Palatino Linotype"/>
              </a:rPr>
              <a:t> </a:t>
            </a:r>
            <a:r>
              <a:rPr sz="1100" b="1" spc="35" dirty="0">
                <a:latin typeface="Palatino Linotype"/>
                <a:cs typeface="Palatino Linotype"/>
              </a:rPr>
              <a:t>1</a:t>
            </a:r>
            <a:endParaRPr sz="1100" b="1" dirty="0">
              <a:latin typeface="Palatino Linotype"/>
              <a:cs typeface="Palatino Linotype"/>
            </a:endParaRPr>
          </a:p>
          <a:p>
            <a:pPr marL="8139">
              <a:spcBef>
                <a:spcPts val="19"/>
              </a:spcBef>
            </a:pPr>
            <a:r>
              <a:rPr sz="1200" b="1" spc="-38" dirty="0">
                <a:latin typeface="Palatino Linotype"/>
                <a:cs typeface="Palatino Linotype"/>
              </a:rPr>
              <a:t>F </a:t>
            </a:r>
            <a:r>
              <a:rPr sz="1200" b="1" spc="-19" dirty="0">
                <a:latin typeface="Palatino Linotype"/>
                <a:cs typeface="Palatino Linotype"/>
              </a:rPr>
              <a:t>=</a:t>
            </a:r>
            <a:r>
              <a:rPr sz="1200" b="1" spc="80" dirty="0">
                <a:latin typeface="Palatino Linotype"/>
                <a:cs typeface="Palatino Linotype"/>
              </a:rPr>
              <a:t> </a:t>
            </a:r>
            <a:r>
              <a:rPr sz="1200" b="1" spc="-22" dirty="0">
                <a:latin typeface="Palatino Linotype"/>
                <a:cs typeface="Palatino Linotype"/>
              </a:rPr>
              <a:t>0.9</a:t>
            </a:r>
            <a:endParaRPr sz="1200" b="1" dirty="0">
              <a:latin typeface="Palatino Linotype"/>
              <a:cs typeface="Palatino Linotype"/>
            </a:endParaRPr>
          </a:p>
          <a:p>
            <a:pPr marL="8139"/>
            <a:r>
              <a:rPr sz="1200" b="1" spc="-19" dirty="0">
                <a:latin typeface="Palatino Linotype"/>
                <a:cs typeface="Palatino Linotype"/>
              </a:rPr>
              <a:t>F =</a:t>
            </a:r>
            <a:r>
              <a:rPr sz="1200" b="1" spc="38" dirty="0">
                <a:latin typeface="Palatino Linotype"/>
                <a:cs typeface="Palatino Linotype"/>
              </a:rPr>
              <a:t> </a:t>
            </a:r>
            <a:r>
              <a:rPr sz="1200" b="1" spc="-26" dirty="0">
                <a:latin typeface="Palatino Linotype"/>
                <a:cs typeface="Palatino Linotype"/>
              </a:rPr>
              <a:t>0.85</a:t>
            </a:r>
            <a:endParaRPr sz="1200" b="1" dirty="0">
              <a:latin typeface="Palatino Linotype"/>
              <a:cs typeface="Palatino Linotype"/>
            </a:endParaRPr>
          </a:p>
        </p:txBody>
      </p:sp>
      <p:sp>
        <p:nvSpPr>
          <p:cNvPr id="4" name="object 4"/>
          <p:cNvSpPr txBox="1"/>
          <p:nvPr/>
        </p:nvSpPr>
        <p:spPr>
          <a:xfrm>
            <a:off x="3514886" y="3010224"/>
            <a:ext cx="1509660" cy="551433"/>
          </a:xfrm>
          <a:prstGeom prst="rect">
            <a:avLst/>
          </a:prstGeom>
        </p:spPr>
        <p:txBody>
          <a:bodyPr vert="horz" wrap="square" lIns="0" tIns="0" rIns="0" bIns="0" rtlCol="0">
            <a:spAutoFit/>
          </a:bodyPr>
          <a:lstStyle/>
          <a:p>
            <a:pPr marL="9767"/>
            <a:r>
              <a:rPr sz="1100" b="1" dirty="0">
                <a:latin typeface="Palatino Linotype"/>
                <a:cs typeface="Palatino Linotype"/>
              </a:rPr>
              <a:t>T</a:t>
            </a:r>
            <a:r>
              <a:rPr lang="es-ES" sz="1100" b="1" dirty="0" err="1">
                <a:latin typeface="Palatino Linotype"/>
                <a:cs typeface="Palatino Linotype"/>
              </a:rPr>
              <a:t>aladr</a:t>
            </a:r>
            <a:r>
              <a:rPr sz="1100" b="1" dirty="0">
                <a:latin typeface="Palatino Linotype"/>
                <a:cs typeface="Palatino Linotype"/>
              </a:rPr>
              <a:t>o</a:t>
            </a:r>
            <a:r>
              <a:rPr sz="1100" b="1" spc="10" dirty="0">
                <a:latin typeface="Palatino Linotype"/>
                <a:cs typeface="Palatino Linotype"/>
              </a:rPr>
              <a:t> </a:t>
            </a:r>
            <a:r>
              <a:rPr sz="1100" b="1" spc="3" dirty="0">
                <a:latin typeface="Palatino Linotype"/>
                <a:cs typeface="Palatino Linotype"/>
              </a:rPr>
              <a:t>vertical</a:t>
            </a:r>
            <a:endParaRPr sz="1100" b="1" dirty="0">
              <a:latin typeface="Palatino Linotype"/>
              <a:cs typeface="Palatino Linotype"/>
            </a:endParaRPr>
          </a:p>
          <a:p>
            <a:pPr marL="8139" marR="3256" indent="1628">
              <a:spcBef>
                <a:spcPts val="58"/>
              </a:spcBef>
            </a:pPr>
            <a:r>
              <a:rPr sz="1200" b="1" spc="-29" dirty="0">
                <a:latin typeface="Palatino Linotype"/>
                <a:cs typeface="Palatino Linotype"/>
              </a:rPr>
              <a:t>T</a:t>
            </a:r>
            <a:r>
              <a:rPr lang="es-ES" sz="1200" b="1" spc="-29" dirty="0">
                <a:latin typeface="Palatino Linotype"/>
                <a:cs typeface="Palatino Linotype"/>
              </a:rPr>
              <a:t>aladro</a:t>
            </a:r>
            <a:r>
              <a:rPr sz="1200" b="1" spc="-29" dirty="0">
                <a:latin typeface="Palatino Linotype"/>
                <a:cs typeface="Palatino Linotype"/>
              </a:rPr>
              <a:t> </a:t>
            </a:r>
            <a:r>
              <a:rPr sz="1200" b="1" spc="-32" dirty="0">
                <a:latin typeface="Palatino Linotype"/>
                <a:cs typeface="Palatino Linotype"/>
              </a:rPr>
              <a:t>de </a:t>
            </a:r>
            <a:r>
              <a:rPr sz="1200" b="1" spc="-26" dirty="0">
                <a:latin typeface="Palatino Linotype"/>
                <a:cs typeface="Palatino Linotype"/>
              </a:rPr>
              <a:t>70 </a:t>
            </a:r>
            <a:r>
              <a:rPr lang="es-ES" sz="1200" b="1" spc="-29" dirty="0">
                <a:latin typeface="Palatino Linotype"/>
                <a:cs typeface="Palatino Linotype"/>
              </a:rPr>
              <a:t>°C</a:t>
            </a:r>
            <a:r>
              <a:rPr sz="1200" b="1" spc="-29" dirty="0">
                <a:latin typeface="Palatino Linotype"/>
                <a:cs typeface="Palatino Linotype"/>
              </a:rPr>
              <a:t>  </a:t>
            </a:r>
            <a:r>
              <a:rPr sz="1200" b="1" spc="-22" dirty="0">
                <a:latin typeface="Palatino Linotype"/>
                <a:cs typeface="Palatino Linotype"/>
              </a:rPr>
              <a:t>T</a:t>
            </a:r>
            <a:r>
              <a:rPr lang="es-ES" sz="1200" b="1" spc="-22" dirty="0">
                <a:latin typeface="Palatino Linotype"/>
                <a:cs typeface="Palatino Linotype"/>
              </a:rPr>
              <a:t>aladros</a:t>
            </a:r>
            <a:r>
              <a:rPr sz="1200" b="1" spc="-22" dirty="0">
                <a:latin typeface="Palatino Linotype"/>
                <a:cs typeface="Palatino Linotype"/>
              </a:rPr>
              <a:t> </a:t>
            </a:r>
            <a:r>
              <a:rPr sz="1200" b="1" spc="-32" dirty="0">
                <a:latin typeface="Palatino Linotype"/>
                <a:cs typeface="Palatino Linotype"/>
              </a:rPr>
              <a:t>de </a:t>
            </a:r>
            <a:r>
              <a:rPr sz="1200" b="1" spc="-38" dirty="0">
                <a:latin typeface="Palatino Linotype"/>
                <a:cs typeface="Palatino Linotype"/>
              </a:rPr>
              <a:t>63</a:t>
            </a:r>
            <a:r>
              <a:rPr sz="1200" b="1" spc="96" dirty="0">
                <a:latin typeface="Palatino Linotype"/>
                <a:cs typeface="Palatino Linotype"/>
              </a:rPr>
              <a:t> </a:t>
            </a:r>
            <a:r>
              <a:rPr lang="es-ES" sz="1200" b="1" spc="-29" dirty="0">
                <a:latin typeface="Palatino Linotype"/>
                <a:cs typeface="Palatino Linotype"/>
              </a:rPr>
              <a:t>°C</a:t>
            </a:r>
            <a:endParaRPr sz="1200" b="1" dirty="0">
              <a:latin typeface="Palatino Linotype"/>
              <a:cs typeface="Palatino Linotype"/>
            </a:endParaRPr>
          </a:p>
        </p:txBody>
      </p:sp>
      <p:sp>
        <p:nvSpPr>
          <p:cNvPr id="5" name="object 5"/>
          <p:cNvSpPr txBox="1"/>
          <p:nvPr/>
        </p:nvSpPr>
        <p:spPr>
          <a:xfrm>
            <a:off x="1013295" y="3595965"/>
            <a:ext cx="10531407" cy="553998"/>
          </a:xfrm>
          <a:prstGeom prst="rect">
            <a:avLst/>
          </a:prstGeom>
        </p:spPr>
        <p:txBody>
          <a:bodyPr vert="horz" wrap="square" lIns="0" tIns="0" rIns="0" bIns="0" rtlCol="0">
            <a:spAutoFit/>
          </a:bodyPr>
          <a:lstStyle/>
          <a:p>
            <a:pPr marL="8139" marR="3256" indent="3663" algn="just"/>
            <a:r>
              <a:rPr sz="1200" spc="-58" dirty="0">
                <a:latin typeface="Arial" panose="020B0604020202020204" pitchFamily="34" charset="0"/>
                <a:cs typeface="Arial" panose="020B0604020202020204" pitchFamily="34" charset="0"/>
              </a:rPr>
              <a:t>C</a:t>
            </a:r>
            <a:r>
              <a:rPr lang="es-ES" sz="1200" spc="-58" dirty="0">
                <a:latin typeface="Arial" panose="020B0604020202020204" pitchFamily="34" charset="0"/>
                <a:cs typeface="Arial" panose="020B0604020202020204" pitchFamily="34" charset="0"/>
              </a:rPr>
              <a:t>:</a:t>
            </a:r>
            <a:r>
              <a:rPr sz="1200" spc="-58" dirty="0">
                <a:latin typeface="Arial" panose="020B0604020202020204" pitchFamily="34" charset="0"/>
                <a:cs typeface="Arial" panose="020B0604020202020204" pitchFamily="34" charset="0"/>
              </a:rPr>
              <a:t> </a:t>
            </a:r>
            <a:r>
              <a:rPr sz="1200" spc="-26" dirty="0">
                <a:latin typeface="Arial" panose="020B0604020202020204" pitchFamily="34" charset="0"/>
                <a:cs typeface="Arial" panose="020B0604020202020204" pitchFamily="34" charset="0"/>
              </a:rPr>
              <a:t>constante específica </a:t>
            </a:r>
            <a:r>
              <a:rPr sz="1200" spc="-32" dirty="0">
                <a:latin typeface="Arial" panose="020B0604020202020204" pitchFamily="34" charset="0"/>
                <a:cs typeface="Arial" panose="020B0604020202020204" pitchFamily="34" charset="0"/>
              </a:rPr>
              <a:t>de </a:t>
            </a:r>
            <a:r>
              <a:rPr sz="1200" spc="-29" dirty="0">
                <a:latin typeface="Arial" panose="020B0604020202020204" pitchFamily="34" charset="0"/>
                <a:cs typeface="Arial" panose="020B0604020202020204" pitchFamily="34" charset="0"/>
              </a:rPr>
              <a:t>la </a:t>
            </a:r>
            <a:r>
              <a:rPr sz="1200" spc="-26" dirty="0">
                <a:latin typeface="Arial" panose="020B0604020202020204" pitchFamily="34" charset="0"/>
                <a:cs typeface="Arial" panose="020B0604020202020204" pitchFamily="34" charset="0"/>
              </a:rPr>
              <a:t>roca. </a:t>
            </a:r>
            <a:r>
              <a:rPr sz="1200" spc="-32" dirty="0">
                <a:latin typeface="Arial" panose="020B0604020202020204" pitchFamily="34" charset="0"/>
                <a:cs typeface="Arial" panose="020B0604020202020204" pitchFamily="34" charset="0"/>
              </a:rPr>
              <a:t>Es </a:t>
            </a:r>
            <a:r>
              <a:rPr sz="1200" spc="-22" dirty="0">
                <a:latin typeface="Arial" panose="020B0604020202020204" pitchFamily="34" charset="0"/>
                <a:cs typeface="Arial" panose="020B0604020202020204" pitchFamily="34" charset="0"/>
              </a:rPr>
              <a:t>la </a:t>
            </a:r>
            <a:r>
              <a:rPr sz="1200" spc="-26" dirty="0">
                <a:latin typeface="Arial" panose="020B0604020202020204" pitchFamily="34" charset="0"/>
                <a:cs typeface="Arial" panose="020B0604020202020204" pitchFamily="34" charset="0"/>
              </a:rPr>
              <a:t>cantidad </a:t>
            </a:r>
            <a:r>
              <a:rPr sz="1200" spc="-32" dirty="0">
                <a:latin typeface="Arial" panose="020B0604020202020204" pitchFamily="34" charset="0"/>
                <a:cs typeface="Arial" panose="020B0604020202020204" pitchFamily="34" charset="0"/>
              </a:rPr>
              <a:t>de </a:t>
            </a:r>
            <a:r>
              <a:rPr sz="1200" spc="-26" dirty="0">
                <a:latin typeface="Arial" panose="020B0604020202020204" pitchFamily="34" charset="0"/>
                <a:cs typeface="Arial" panose="020B0604020202020204" pitchFamily="34" charset="0"/>
              </a:rPr>
              <a:t>explosivo </a:t>
            </a:r>
            <a:r>
              <a:rPr sz="1200" spc="-29" dirty="0">
                <a:latin typeface="Arial" panose="020B0604020202020204" pitchFamily="34" charset="0"/>
                <a:cs typeface="Arial" panose="020B0604020202020204" pitchFamily="34" charset="0"/>
              </a:rPr>
              <a:t>necesario para  </a:t>
            </a:r>
            <a:r>
              <a:rPr sz="1200" spc="-26" dirty="0">
                <a:latin typeface="Arial" panose="020B0604020202020204" pitchFamily="34" charset="0"/>
                <a:cs typeface="Arial" panose="020B0604020202020204" pitchFamily="34" charset="0"/>
              </a:rPr>
              <a:t>fragmentar </a:t>
            </a:r>
            <a:r>
              <a:rPr sz="1200" spc="-22" dirty="0">
                <a:latin typeface="Arial" panose="020B0604020202020204" pitchFamily="34" charset="0"/>
                <a:cs typeface="Arial" panose="020B0604020202020204" pitchFamily="34" charset="0"/>
              </a:rPr>
              <a:t>1 </a:t>
            </a:r>
            <a:r>
              <a:rPr sz="1200" spc="-45" dirty="0">
                <a:latin typeface="Arial" panose="020B0604020202020204" pitchFamily="34" charset="0"/>
                <a:cs typeface="Arial" panose="020B0604020202020204" pitchFamily="34" charset="0"/>
              </a:rPr>
              <a:t>m3 </a:t>
            </a:r>
            <a:r>
              <a:rPr sz="1200" spc="-32" dirty="0">
                <a:latin typeface="Arial" panose="020B0604020202020204" pitchFamily="34" charset="0"/>
                <a:cs typeface="Arial" panose="020B0604020202020204" pitchFamily="34" charset="0"/>
              </a:rPr>
              <a:t>de </a:t>
            </a:r>
            <a:r>
              <a:rPr sz="1200" spc="-22" dirty="0">
                <a:latin typeface="Arial" panose="020B0604020202020204" pitchFamily="34" charset="0"/>
                <a:cs typeface="Arial" panose="020B0604020202020204" pitchFamily="34" charset="0"/>
              </a:rPr>
              <a:t>roca, </a:t>
            </a:r>
            <a:r>
              <a:rPr sz="1200" spc="-29" dirty="0">
                <a:latin typeface="Arial" panose="020B0604020202020204" pitchFamily="34" charset="0"/>
                <a:cs typeface="Arial" panose="020B0604020202020204" pitchFamily="34" charset="0"/>
              </a:rPr>
              <a:t>normalmente</a:t>
            </a:r>
            <a:r>
              <a:rPr sz="1200" spc="141" dirty="0">
                <a:latin typeface="Arial" panose="020B0604020202020204" pitchFamily="34" charset="0"/>
                <a:cs typeface="Arial" panose="020B0604020202020204" pitchFamily="34" charset="0"/>
              </a:rPr>
              <a:t> </a:t>
            </a:r>
            <a:r>
              <a:rPr sz="1200" spc="-35" dirty="0">
                <a:latin typeface="Arial" panose="020B0604020202020204" pitchFamily="34" charset="0"/>
                <a:cs typeface="Arial" panose="020B0604020202020204" pitchFamily="34" charset="0"/>
              </a:rPr>
              <a:t>en </a:t>
            </a:r>
            <a:r>
              <a:rPr sz="1200" spc="-26" dirty="0">
                <a:latin typeface="Arial" panose="020B0604020202020204" pitchFamily="34" charset="0"/>
                <a:cs typeface="Arial" panose="020B0604020202020204" pitchFamily="34" charset="0"/>
              </a:rPr>
              <a:t>voladuras </a:t>
            </a:r>
            <a:r>
              <a:rPr sz="1200" spc="-42" dirty="0">
                <a:latin typeface="Arial" panose="020B0604020202020204" pitchFamily="34" charset="0"/>
                <a:cs typeface="Arial" panose="020B0604020202020204" pitchFamily="34" charset="0"/>
              </a:rPr>
              <a:t>a </a:t>
            </a:r>
            <a:r>
              <a:rPr sz="1200" spc="-22" dirty="0">
                <a:latin typeface="Arial" panose="020B0604020202020204" pitchFamily="34" charset="0"/>
                <a:cs typeface="Arial" panose="020B0604020202020204" pitchFamily="34" charset="0"/>
              </a:rPr>
              <a:t>cielo abierto </a:t>
            </a:r>
            <a:r>
              <a:rPr sz="1200" spc="-38" dirty="0">
                <a:latin typeface="Arial" panose="020B0604020202020204" pitchFamily="34" charset="0"/>
                <a:cs typeface="Arial" panose="020B0604020202020204" pitchFamily="34" charset="0"/>
              </a:rPr>
              <a:t>y </a:t>
            </a:r>
            <a:r>
              <a:rPr sz="1200" spc="-26" dirty="0">
                <a:latin typeface="Arial" panose="020B0604020202020204" pitchFamily="34" charset="0"/>
                <a:cs typeface="Arial" panose="020B0604020202020204" pitchFamily="34" charset="0"/>
              </a:rPr>
              <a:t>rocas  </a:t>
            </a:r>
            <a:r>
              <a:rPr sz="1200" spc="-29" dirty="0">
                <a:latin typeface="Arial" panose="020B0604020202020204" pitchFamily="34" charset="0"/>
                <a:cs typeface="Arial" panose="020B0604020202020204" pitchFamily="34" charset="0"/>
              </a:rPr>
              <a:t>duras se toma </a:t>
            </a:r>
            <a:r>
              <a:rPr sz="1200" spc="-58" dirty="0">
                <a:latin typeface="Arial" panose="020B0604020202020204" pitchFamily="34" charset="0"/>
                <a:cs typeface="Arial" panose="020B0604020202020204" pitchFamily="34" charset="0"/>
              </a:rPr>
              <a:t>C  </a:t>
            </a:r>
            <a:r>
              <a:rPr sz="1200" spc="-19" dirty="0">
                <a:latin typeface="Arial" panose="020B0604020202020204" pitchFamily="34" charset="0"/>
                <a:cs typeface="Arial" panose="020B0604020202020204" pitchFamily="34" charset="0"/>
              </a:rPr>
              <a:t>=</a:t>
            </a:r>
            <a:r>
              <a:rPr sz="1200" spc="138" dirty="0">
                <a:latin typeface="Arial" panose="020B0604020202020204" pitchFamily="34" charset="0"/>
                <a:cs typeface="Arial" panose="020B0604020202020204" pitchFamily="34" charset="0"/>
              </a:rPr>
              <a:t> </a:t>
            </a:r>
            <a:r>
              <a:rPr sz="1200" spc="-26" dirty="0">
                <a:latin typeface="Arial" panose="020B0604020202020204" pitchFamily="34" charset="0"/>
                <a:cs typeface="Arial" panose="020B0604020202020204" pitchFamily="34" charset="0"/>
              </a:rPr>
              <a:t>0.4</a:t>
            </a:r>
            <a:endParaRPr sz="1200" dirty="0">
              <a:latin typeface="Arial" panose="020B0604020202020204" pitchFamily="34" charset="0"/>
              <a:cs typeface="Arial" panose="020B0604020202020204" pitchFamily="34" charset="0"/>
            </a:endParaRPr>
          </a:p>
          <a:p>
            <a:pPr marL="9767" algn="just"/>
            <a:r>
              <a:rPr sz="1200" spc="-26" dirty="0">
                <a:latin typeface="Arial" panose="020B0604020202020204" pitchFamily="34" charset="0"/>
                <a:cs typeface="Arial" panose="020B0604020202020204" pitchFamily="34" charset="0"/>
              </a:rPr>
              <a:t>Este </a:t>
            </a:r>
            <a:r>
              <a:rPr sz="1200" spc="-29" dirty="0">
                <a:latin typeface="Arial" panose="020B0604020202020204" pitchFamily="34" charset="0"/>
                <a:cs typeface="Arial" panose="020B0604020202020204" pitchFamily="34" charset="0"/>
              </a:rPr>
              <a:t>valor  se modifica  </a:t>
            </a:r>
            <a:r>
              <a:rPr sz="1200" spc="-32" dirty="0">
                <a:latin typeface="Arial" panose="020B0604020202020204" pitchFamily="34" charset="0"/>
                <a:cs typeface="Arial" panose="020B0604020202020204" pitchFamily="34" charset="0"/>
              </a:rPr>
              <a:t>de </a:t>
            </a:r>
            <a:r>
              <a:rPr sz="1200" spc="-26" dirty="0">
                <a:latin typeface="Arial" panose="020B0604020202020204" pitchFamily="34" charset="0"/>
                <a:cs typeface="Arial" panose="020B0604020202020204" pitchFamily="34" charset="0"/>
              </a:rPr>
              <a:t>acuerdo</a:t>
            </a:r>
            <a:r>
              <a:rPr sz="1200" spc="16" dirty="0">
                <a:latin typeface="Arial" panose="020B0604020202020204" pitchFamily="34" charset="0"/>
                <a:cs typeface="Arial" panose="020B0604020202020204" pitchFamily="34" charset="0"/>
              </a:rPr>
              <a:t> </a:t>
            </a:r>
            <a:r>
              <a:rPr sz="1200" spc="-22" dirty="0">
                <a:latin typeface="Arial" panose="020B0604020202020204" pitchFamily="34" charset="0"/>
                <a:cs typeface="Arial" panose="020B0604020202020204" pitchFamily="34" charset="0"/>
              </a:rPr>
              <a:t>con:</a:t>
            </a:r>
            <a:endParaRPr sz="1200" dirty="0">
              <a:latin typeface="Arial" panose="020B0604020202020204" pitchFamily="34" charset="0"/>
              <a:cs typeface="Arial" panose="020B0604020202020204" pitchFamily="34" charset="0"/>
            </a:endParaRPr>
          </a:p>
        </p:txBody>
      </p:sp>
      <p:sp>
        <p:nvSpPr>
          <p:cNvPr id="6" name="object 6"/>
          <p:cNvSpPr txBox="1"/>
          <p:nvPr/>
        </p:nvSpPr>
        <p:spPr>
          <a:xfrm>
            <a:off x="1460030" y="4187491"/>
            <a:ext cx="1255461" cy="481863"/>
          </a:xfrm>
          <a:prstGeom prst="rect">
            <a:avLst/>
          </a:prstGeom>
        </p:spPr>
        <p:txBody>
          <a:bodyPr vert="horz" wrap="square" lIns="0" tIns="0" rIns="0" bIns="0" rtlCol="0">
            <a:spAutoFit/>
          </a:bodyPr>
          <a:lstStyle/>
          <a:p>
            <a:pPr marL="8139">
              <a:lnSpc>
                <a:spcPct val="150000"/>
              </a:lnSpc>
            </a:pPr>
            <a:r>
              <a:rPr sz="1100" b="1" spc="-58" dirty="0">
                <a:latin typeface="Palatino Linotype"/>
                <a:cs typeface="Palatino Linotype"/>
              </a:rPr>
              <a:t>B  </a:t>
            </a:r>
            <a:r>
              <a:rPr sz="1100" b="1" spc="-35" dirty="0">
                <a:latin typeface="Palatino Linotype"/>
                <a:cs typeface="Palatino Linotype"/>
              </a:rPr>
              <a:t>=   </a:t>
            </a:r>
            <a:r>
              <a:rPr sz="1100" b="1" spc="-22" dirty="0">
                <a:latin typeface="Palatino Linotype"/>
                <a:cs typeface="Palatino Linotype"/>
              </a:rPr>
              <a:t>1.4 </a:t>
            </a:r>
            <a:r>
              <a:rPr sz="1100" b="1" spc="-404" dirty="0">
                <a:latin typeface="Palatino Linotype"/>
                <a:cs typeface="Palatino Linotype"/>
              </a:rPr>
              <a:t>—</a:t>
            </a:r>
            <a:r>
              <a:rPr sz="1100" b="1" spc="-38" dirty="0">
                <a:latin typeface="Palatino Linotype"/>
                <a:cs typeface="Palatino Linotype"/>
              </a:rPr>
              <a:t> </a:t>
            </a:r>
            <a:r>
              <a:rPr sz="1100" b="1" spc="-19" dirty="0">
                <a:latin typeface="Palatino Linotype"/>
                <a:cs typeface="Palatino Linotype"/>
              </a:rPr>
              <a:t>1.5</a:t>
            </a:r>
            <a:r>
              <a:rPr sz="1100" b="1" spc="-83" dirty="0">
                <a:latin typeface="Palatino Linotype"/>
                <a:cs typeface="Palatino Linotype"/>
              </a:rPr>
              <a:t> </a:t>
            </a:r>
            <a:r>
              <a:rPr sz="1100" b="1" spc="-45" dirty="0">
                <a:latin typeface="Palatino Linotype"/>
                <a:cs typeface="Palatino Linotype"/>
              </a:rPr>
              <a:t>m</a:t>
            </a:r>
            <a:endParaRPr sz="1100" b="1" dirty="0">
              <a:latin typeface="Palatino Linotype"/>
              <a:cs typeface="Palatino Linotype"/>
            </a:endParaRPr>
          </a:p>
          <a:p>
            <a:pPr marL="8139">
              <a:lnSpc>
                <a:spcPct val="150000"/>
              </a:lnSpc>
            </a:pPr>
            <a:r>
              <a:rPr sz="1100" b="1" spc="-58" dirty="0">
                <a:latin typeface="Palatino Linotype"/>
                <a:cs typeface="Palatino Linotype"/>
              </a:rPr>
              <a:t>B  </a:t>
            </a:r>
            <a:r>
              <a:rPr sz="1100" b="1" spc="-16" dirty="0">
                <a:latin typeface="Palatino Linotype"/>
                <a:cs typeface="Palatino Linotype"/>
              </a:rPr>
              <a:t>&lt;1.4</a:t>
            </a:r>
            <a:r>
              <a:rPr sz="1100" b="1" spc="-48" dirty="0">
                <a:latin typeface="Palatino Linotype"/>
                <a:cs typeface="Palatino Linotype"/>
              </a:rPr>
              <a:t> </a:t>
            </a:r>
            <a:r>
              <a:rPr sz="1100" b="1" spc="-45" dirty="0">
                <a:latin typeface="Palatino Linotype"/>
                <a:cs typeface="Palatino Linotype"/>
              </a:rPr>
              <a:t>m</a:t>
            </a:r>
            <a:endParaRPr sz="1100" b="1" dirty="0">
              <a:latin typeface="Palatino Linotype"/>
              <a:cs typeface="Palatino Linotype"/>
            </a:endParaRPr>
          </a:p>
        </p:txBody>
      </p:sp>
      <p:sp>
        <p:nvSpPr>
          <p:cNvPr id="7" name="object 7"/>
          <p:cNvSpPr txBox="1"/>
          <p:nvPr/>
        </p:nvSpPr>
        <p:spPr>
          <a:xfrm>
            <a:off x="2715491" y="4234858"/>
            <a:ext cx="1598790" cy="481863"/>
          </a:xfrm>
          <a:prstGeom prst="rect">
            <a:avLst/>
          </a:prstGeom>
        </p:spPr>
        <p:txBody>
          <a:bodyPr vert="horz" wrap="square" lIns="0" tIns="0" rIns="0" bIns="0" rtlCol="0">
            <a:spAutoFit/>
          </a:bodyPr>
          <a:lstStyle/>
          <a:p>
            <a:pPr marL="8139">
              <a:lnSpc>
                <a:spcPct val="150000"/>
              </a:lnSpc>
            </a:pPr>
            <a:r>
              <a:rPr sz="1100" b="1" spc="-90" dirty="0">
                <a:latin typeface="Palatino Linotype"/>
                <a:cs typeface="Palatino Linotype"/>
              </a:rPr>
              <a:t>C“  </a:t>
            </a:r>
            <a:r>
              <a:rPr sz="1100" b="1" spc="-35" dirty="0">
                <a:latin typeface="Palatino Linotype"/>
                <a:cs typeface="Palatino Linotype"/>
              </a:rPr>
              <a:t>=   </a:t>
            </a:r>
            <a:r>
              <a:rPr sz="1100" b="1" spc="-42" dirty="0">
                <a:latin typeface="Palatino Linotype"/>
                <a:cs typeface="Palatino Linotype"/>
              </a:rPr>
              <a:t>C </a:t>
            </a:r>
            <a:r>
              <a:rPr sz="1100" b="1" spc="-19" dirty="0">
                <a:latin typeface="Palatino Linotype"/>
                <a:cs typeface="Palatino Linotype"/>
              </a:rPr>
              <a:t>+</a:t>
            </a:r>
            <a:r>
              <a:rPr sz="1100" b="1" spc="42" dirty="0">
                <a:latin typeface="Palatino Linotype"/>
                <a:cs typeface="Palatino Linotype"/>
              </a:rPr>
              <a:t> </a:t>
            </a:r>
            <a:r>
              <a:rPr sz="1100" b="1" spc="-26" dirty="0">
                <a:latin typeface="Palatino Linotype"/>
                <a:cs typeface="Palatino Linotype"/>
              </a:rPr>
              <a:t>0.75</a:t>
            </a:r>
            <a:endParaRPr sz="1100" b="1" dirty="0">
              <a:latin typeface="Palatino Linotype"/>
              <a:cs typeface="Palatino Linotype"/>
            </a:endParaRPr>
          </a:p>
          <a:p>
            <a:pPr marL="8139">
              <a:lnSpc>
                <a:spcPct val="150000"/>
              </a:lnSpc>
            </a:pPr>
            <a:r>
              <a:rPr sz="1100" b="1" spc="-90" dirty="0">
                <a:latin typeface="Palatino Linotype"/>
                <a:cs typeface="Palatino Linotype"/>
              </a:rPr>
              <a:t>C“  </a:t>
            </a:r>
            <a:r>
              <a:rPr sz="1100" b="1" spc="-35" dirty="0">
                <a:latin typeface="Palatino Linotype"/>
                <a:cs typeface="Palatino Linotype"/>
              </a:rPr>
              <a:t>=  </a:t>
            </a:r>
            <a:r>
              <a:rPr sz="1100" b="1" spc="-26" dirty="0">
                <a:latin typeface="Palatino Linotype"/>
                <a:cs typeface="Palatino Linotype"/>
              </a:rPr>
              <a:t>0.07 </a:t>
            </a:r>
            <a:r>
              <a:rPr sz="1100" b="1" spc="61" dirty="0">
                <a:latin typeface="Palatino Linotype"/>
                <a:cs typeface="Palatino Linotype"/>
              </a:rPr>
              <a:t>/ </a:t>
            </a:r>
            <a:r>
              <a:rPr sz="1100" b="1" spc="-58" dirty="0">
                <a:latin typeface="Palatino Linotype"/>
                <a:cs typeface="Palatino Linotype"/>
              </a:rPr>
              <a:t>B  </a:t>
            </a:r>
            <a:r>
              <a:rPr sz="1100" b="1" spc="-35" dirty="0">
                <a:latin typeface="Palatino Linotype"/>
                <a:cs typeface="Palatino Linotype"/>
              </a:rPr>
              <a:t>+</a:t>
            </a:r>
            <a:r>
              <a:rPr sz="1100" b="1" spc="67" dirty="0">
                <a:latin typeface="Palatino Linotype"/>
                <a:cs typeface="Palatino Linotype"/>
              </a:rPr>
              <a:t> </a:t>
            </a:r>
            <a:r>
              <a:rPr sz="1100" b="1" spc="-58" dirty="0">
                <a:latin typeface="Palatino Linotype"/>
                <a:cs typeface="Palatino Linotype"/>
              </a:rPr>
              <a:t>C</a:t>
            </a:r>
            <a:endParaRPr sz="1100" b="1" dirty="0">
              <a:latin typeface="Palatino Linotype"/>
              <a:cs typeface="Palatino Linotype"/>
            </a:endParaRPr>
          </a:p>
        </p:txBody>
      </p:sp>
      <p:sp>
        <p:nvSpPr>
          <p:cNvPr id="8" name="object 8"/>
          <p:cNvSpPr txBox="1"/>
          <p:nvPr/>
        </p:nvSpPr>
        <p:spPr>
          <a:xfrm>
            <a:off x="5957796" y="3961341"/>
            <a:ext cx="4708571" cy="795089"/>
          </a:xfrm>
          <a:prstGeom prst="rect">
            <a:avLst/>
          </a:prstGeom>
          <a:solidFill>
            <a:schemeClr val="accent3">
              <a:lumMod val="40000"/>
              <a:lumOff val="60000"/>
            </a:schemeClr>
          </a:solidFill>
        </p:spPr>
        <p:txBody>
          <a:bodyPr vert="horz" wrap="square" lIns="0" tIns="0" rIns="0" bIns="0" rtlCol="0">
            <a:spAutoFit/>
          </a:bodyPr>
          <a:lstStyle/>
          <a:p>
            <a:pPr marL="8139"/>
            <a:r>
              <a:rPr sz="1200" b="1" spc="-35" dirty="0">
                <a:latin typeface="Palatino Linotype"/>
                <a:cs typeface="Palatino Linotype"/>
              </a:rPr>
              <a:t>EV </a:t>
            </a:r>
            <a:r>
              <a:rPr sz="1200" b="1" spc="-42" dirty="0">
                <a:latin typeface="Palatino Linotype"/>
                <a:cs typeface="Palatino Linotype"/>
              </a:rPr>
              <a:t>: </a:t>
            </a:r>
            <a:r>
              <a:rPr sz="1200" b="1" spc="-29" dirty="0">
                <a:latin typeface="Palatino Linotype"/>
                <a:cs typeface="Palatino Linotype"/>
              </a:rPr>
              <a:t>Relación  </a:t>
            </a:r>
            <a:r>
              <a:rPr sz="1200" b="1" spc="-26" dirty="0">
                <a:latin typeface="Palatino Linotype"/>
                <a:cs typeface="Palatino Linotype"/>
              </a:rPr>
              <a:t>Espaciamiento  </a:t>
            </a:r>
            <a:r>
              <a:rPr sz="1200" b="1" spc="-388" dirty="0">
                <a:latin typeface="Palatino Linotype"/>
                <a:cs typeface="Palatino Linotype"/>
              </a:rPr>
              <a:t>—</a:t>
            </a:r>
            <a:r>
              <a:rPr sz="1200" b="1" spc="-48" dirty="0">
                <a:latin typeface="Palatino Linotype"/>
                <a:cs typeface="Palatino Linotype"/>
              </a:rPr>
              <a:t> </a:t>
            </a:r>
            <a:r>
              <a:rPr sz="1200" b="1" spc="-32" dirty="0">
                <a:latin typeface="Palatino Linotype"/>
                <a:cs typeface="Palatino Linotype"/>
              </a:rPr>
              <a:t>Burden   </a:t>
            </a:r>
            <a:r>
              <a:rPr sz="1200" b="1" spc="-51" dirty="0">
                <a:latin typeface="Palatino Linotype"/>
                <a:cs typeface="Palatino Linotype"/>
              </a:rPr>
              <a:t>y </a:t>
            </a:r>
            <a:r>
              <a:rPr sz="1200" b="1" spc="-32" dirty="0">
                <a:latin typeface="Palatino Linotype"/>
                <a:cs typeface="Palatino Linotype"/>
              </a:rPr>
              <a:t>puede  </a:t>
            </a:r>
            <a:r>
              <a:rPr sz="1200" b="1" spc="-29" dirty="0">
                <a:latin typeface="Palatino Linotype"/>
                <a:cs typeface="Palatino Linotype"/>
              </a:rPr>
              <a:t>estar </a:t>
            </a:r>
            <a:r>
              <a:rPr sz="1200" b="1" spc="-26" dirty="0">
                <a:latin typeface="Palatino Linotype"/>
                <a:cs typeface="Palatino Linotype"/>
              </a:rPr>
              <a:t>entre </a:t>
            </a:r>
            <a:r>
              <a:rPr sz="1200" b="1" spc="3" dirty="0">
                <a:latin typeface="Palatino Linotype"/>
                <a:cs typeface="Palatino Linotype"/>
              </a:rPr>
              <a:t>1 </a:t>
            </a:r>
            <a:r>
              <a:rPr sz="1200" b="1" spc="-22" dirty="0">
                <a:latin typeface="Palatino Linotype"/>
                <a:cs typeface="Palatino Linotype"/>
              </a:rPr>
              <a:t>a</a:t>
            </a:r>
            <a:r>
              <a:rPr sz="1200" b="1" spc="96" dirty="0">
                <a:latin typeface="Palatino Linotype"/>
                <a:cs typeface="Palatino Linotype"/>
              </a:rPr>
              <a:t> </a:t>
            </a:r>
            <a:r>
              <a:rPr sz="1200" b="1" spc="-35" dirty="0">
                <a:latin typeface="Palatino Linotype"/>
                <a:cs typeface="Palatino Linotype"/>
              </a:rPr>
              <a:t>2</a:t>
            </a:r>
            <a:endParaRPr sz="1200" b="1" dirty="0">
              <a:latin typeface="Palatino Linotype"/>
              <a:cs typeface="Palatino Linotype"/>
            </a:endParaRPr>
          </a:p>
          <a:p>
            <a:pPr>
              <a:spcBef>
                <a:spcPts val="29"/>
              </a:spcBef>
            </a:pPr>
            <a:endParaRPr sz="1100" b="1" dirty="0">
              <a:latin typeface="Times New Roman"/>
              <a:cs typeface="Times New Roman"/>
            </a:endParaRPr>
          </a:p>
          <a:p>
            <a:pPr marL="9767">
              <a:lnSpc>
                <a:spcPts val="958"/>
              </a:lnSpc>
            </a:pPr>
            <a:r>
              <a:rPr sz="1200" b="1" spc="-19" dirty="0">
                <a:latin typeface="Palatino Linotype"/>
                <a:cs typeface="Palatino Linotype"/>
              </a:rPr>
              <a:t>Profundidad  </a:t>
            </a:r>
            <a:r>
              <a:rPr sz="1200" b="1" spc="-13" dirty="0">
                <a:latin typeface="Palatino Linotype"/>
                <a:cs typeface="Palatino Linotype"/>
              </a:rPr>
              <a:t>del</a:t>
            </a:r>
            <a:r>
              <a:rPr sz="1200" b="1" spc="-58" dirty="0">
                <a:latin typeface="Palatino Linotype"/>
                <a:cs typeface="Palatino Linotype"/>
              </a:rPr>
              <a:t> </a:t>
            </a:r>
            <a:r>
              <a:rPr lang="es-ES" sz="1200" b="1" spc="-22" dirty="0">
                <a:latin typeface="Palatino Linotype"/>
                <a:cs typeface="Palatino Linotype"/>
              </a:rPr>
              <a:t>taladro </a:t>
            </a:r>
            <a:r>
              <a:rPr sz="1200" b="1" spc="-22" dirty="0">
                <a:latin typeface="Palatino Linotype"/>
                <a:cs typeface="Palatino Linotype"/>
              </a:rPr>
              <a:t>(metros)</a:t>
            </a:r>
            <a:endParaRPr sz="1200" b="1" dirty="0">
              <a:latin typeface="Palatino Linotype"/>
              <a:cs typeface="Palatino Linotype"/>
            </a:endParaRPr>
          </a:p>
          <a:p>
            <a:pPr marL="1324285">
              <a:lnSpc>
                <a:spcPts val="958"/>
              </a:lnSpc>
            </a:pPr>
            <a:r>
              <a:rPr sz="1200" b="1" spc="-42" dirty="0">
                <a:latin typeface="Palatino Linotype"/>
                <a:cs typeface="Palatino Linotype"/>
              </a:rPr>
              <a:t>H </a:t>
            </a:r>
            <a:r>
              <a:rPr sz="1200" b="1" spc="-19" dirty="0">
                <a:latin typeface="Palatino Linotype"/>
                <a:cs typeface="Palatino Linotype"/>
              </a:rPr>
              <a:t>=  </a:t>
            </a:r>
            <a:r>
              <a:rPr sz="1200" b="1" spc="-58" dirty="0">
                <a:latin typeface="Palatino Linotype"/>
                <a:cs typeface="Palatino Linotype"/>
              </a:rPr>
              <a:t>( </a:t>
            </a:r>
            <a:r>
              <a:rPr sz="1200" b="1" spc="-45" dirty="0">
                <a:latin typeface="Palatino Linotype"/>
                <a:cs typeface="Palatino Linotype"/>
              </a:rPr>
              <a:t>L  </a:t>
            </a:r>
            <a:r>
              <a:rPr sz="1200" b="1" spc="-19" dirty="0">
                <a:latin typeface="Palatino Linotype"/>
                <a:cs typeface="Palatino Linotype"/>
              </a:rPr>
              <a:t>+ </a:t>
            </a:r>
            <a:r>
              <a:rPr sz="1200" b="1" spc="-32" dirty="0">
                <a:latin typeface="Palatino Linotype"/>
                <a:cs typeface="Palatino Linotype"/>
              </a:rPr>
              <a:t>J)  </a:t>
            </a:r>
            <a:r>
              <a:rPr sz="1200" b="1" spc="61" dirty="0">
                <a:latin typeface="Palatino Linotype"/>
                <a:cs typeface="Palatino Linotype"/>
              </a:rPr>
              <a:t>/ </a:t>
            </a:r>
            <a:r>
              <a:rPr sz="1200" b="1" spc="-29" dirty="0">
                <a:latin typeface="Palatino Linotype"/>
                <a:cs typeface="Palatino Linotype"/>
              </a:rPr>
              <a:t>Sen</a:t>
            </a:r>
            <a:r>
              <a:rPr sz="1200" b="1" dirty="0">
                <a:latin typeface="Palatino Linotype"/>
                <a:cs typeface="Palatino Linotype"/>
              </a:rPr>
              <a:t> </a:t>
            </a:r>
            <a:r>
              <a:rPr sz="1200" b="1" spc="-48" dirty="0">
                <a:latin typeface="Palatino Linotype"/>
                <a:cs typeface="Palatino Linotype"/>
              </a:rPr>
              <a:t>n</a:t>
            </a:r>
            <a:endParaRPr sz="1200" b="1" dirty="0">
              <a:latin typeface="Palatino Linotype"/>
              <a:cs typeface="Palatino Linotype"/>
            </a:endParaRPr>
          </a:p>
          <a:p>
            <a:pPr marL="8139">
              <a:spcBef>
                <a:spcPts val="38"/>
              </a:spcBef>
            </a:pPr>
            <a:r>
              <a:rPr sz="1200" b="1" spc="-48" dirty="0">
                <a:latin typeface="Palatino Linotype"/>
                <a:cs typeface="Palatino Linotype"/>
              </a:rPr>
              <a:t>n  </a:t>
            </a:r>
            <a:r>
              <a:rPr sz="1200" b="1" spc="-19" dirty="0">
                <a:latin typeface="Palatino Linotype"/>
                <a:cs typeface="Palatino Linotype"/>
              </a:rPr>
              <a:t>= </a:t>
            </a:r>
            <a:r>
              <a:rPr sz="1200" b="1" spc="-22" dirty="0">
                <a:latin typeface="Palatino Linotype"/>
                <a:cs typeface="Palatino Linotype"/>
              </a:rPr>
              <a:t>inclinación  </a:t>
            </a:r>
            <a:r>
              <a:rPr sz="1200" b="1" spc="-35" dirty="0">
                <a:latin typeface="Palatino Linotype"/>
                <a:cs typeface="Palatino Linotype"/>
              </a:rPr>
              <a:t>del </a:t>
            </a:r>
            <a:r>
              <a:rPr lang="es-ES" sz="1200" b="1" spc="-29" dirty="0">
                <a:latin typeface="Palatino Linotype"/>
                <a:cs typeface="Palatino Linotype"/>
              </a:rPr>
              <a:t>taladro</a:t>
            </a:r>
            <a:r>
              <a:rPr sz="1200" b="1" spc="-29" dirty="0">
                <a:latin typeface="Palatino Linotype"/>
                <a:cs typeface="Palatino Linotype"/>
              </a:rPr>
              <a:t> </a:t>
            </a:r>
            <a:r>
              <a:rPr sz="1200" b="1" spc="-26" dirty="0">
                <a:latin typeface="Palatino Linotype"/>
                <a:cs typeface="Palatino Linotype"/>
              </a:rPr>
              <a:t>respecto  </a:t>
            </a:r>
            <a:r>
              <a:rPr sz="1200" b="1" spc="-42" dirty="0">
                <a:latin typeface="Palatino Linotype"/>
                <a:cs typeface="Palatino Linotype"/>
              </a:rPr>
              <a:t>a </a:t>
            </a:r>
            <a:r>
              <a:rPr sz="1200" b="1" spc="-22" dirty="0">
                <a:latin typeface="Palatino Linotype"/>
                <a:cs typeface="Palatino Linotype"/>
              </a:rPr>
              <a:t>la</a:t>
            </a:r>
            <a:r>
              <a:rPr sz="1200" b="1" spc="83" dirty="0">
                <a:latin typeface="Palatino Linotype"/>
                <a:cs typeface="Palatino Linotype"/>
              </a:rPr>
              <a:t> </a:t>
            </a:r>
            <a:r>
              <a:rPr sz="1200" b="1" spc="-29" dirty="0">
                <a:latin typeface="Palatino Linotype"/>
                <a:cs typeface="Palatino Linotype"/>
              </a:rPr>
              <a:t>horizontal</a:t>
            </a:r>
            <a:endParaRPr sz="1200" b="1" dirty="0">
              <a:latin typeface="Palatino Linotype"/>
              <a:cs typeface="Palatino Linotype"/>
            </a:endParaRPr>
          </a:p>
        </p:txBody>
      </p:sp>
      <p:sp>
        <p:nvSpPr>
          <p:cNvPr id="9" name="object 9"/>
          <p:cNvSpPr txBox="1"/>
          <p:nvPr/>
        </p:nvSpPr>
        <p:spPr>
          <a:xfrm>
            <a:off x="962792" y="5224584"/>
            <a:ext cx="2760700" cy="584775"/>
          </a:xfrm>
          <a:prstGeom prst="rect">
            <a:avLst/>
          </a:prstGeom>
        </p:spPr>
        <p:txBody>
          <a:bodyPr vert="horz" wrap="square" lIns="0" tIns="0" rIns="0" bIns="0" rtlCol="0">
            <a:spAutoFit/>
          </a:bodyPr>
          <a:lstStyle/>
          <a:p>
            <a:pPr marL="8139"/>
            <a:r>
              <a:rPr sz="1200" spc="13" dirty="0">
                <a:latin typeface="Arial" panose="020B0604020202020204" pitchFamily="34" charset="0"/>
                <a:cs typeface="Arial" panose="020B0604020202020204" pitchFamily="34" charset="0"/>
              </a:rPr>
              <a:t>Burden  </a:t>
            </a:r>
            <a:r>
              <a:rPr sz="1200" spc="6" dirty="0">
                <a:latin typeface="Arial" panose="020B0604020202020204" pitchFamily="34" charset="0"/>
                <a:cs typeface="Arial" panose="020B0604020202020204" pitchFamily="34" charset="0"/>
              </a:rPr>
              <a:t>Práctico( </a:t>
            </a:r>
            <a:r>
              <a:rPr sz="1200" spc="13" dirty="0">
                <a:latin typeface="Arial" panose="020B0604020202020204" pitchFamily="34" charset="0"/>
                <a:cs typeface="Arial" panose="020B0604020202020204" pitchFamily="34" charset="0"/>
              </a:rPr>
              <a:t>metros</a:t>
            </a:r>
            <a:r>
              <a:rPr sz="1200" spc="16" dirty="0">
                <a:latin typeface="Arial" panose="020B0604020202020204" pitchFamily="34" charset="0"/>
                <a:cs typeface="Arial" panose="020B0604020202020204" pitchFamily="34" charset="0"/>
              </a:rPr>
              <a:t> </a:t>
            </a:r>
            <a:r>
              <a:rPr sz="1200" spc="-13" dirty="0">
                <a:latin typeface="Arial" panose="020B0604020202020204" pitchFamily="34" charset="0"/>
                <a:cs typeface="Arial" panose="020B0604020202020204" pitchFamily="34" charset="0"/>
              </a:rPr>
              <a:t>)</a:t>
            </a:r>
            <a:endParaRPr sz="1200" dirty="0">
              <a:latin typeface="Arial" panose="020B0604020202020204" pitchFamily="34" charset="0"/>
              <a:cs typeface="Arial" panose="020B0604020202020204" pitchFamily="34" charset="0"/>
            </a:endParaRPr>
          </a:p>
          <a:p>
            <a:pPr marL="8139"/>
            <a:r>
              <a:rPr sz="1400" b="1" spc="-32" dirty="0">
                <a:latin typeface="Palatino Linotype"/>
                <a:cs typeface="Palatino Linotype"/>
              </a:rPr>
              <a:t>B1 </a:t>
            </a:r>
            <a:r>
              <a:rPr sz="1400" b="1" spc="-35" dirty="0">
                <a:latin typeface="Palatino Linotype"/>
                <a:cs typeface="Palatino Linotype"/>
              </a:rPr>
              <a:t>=  </a:t>
            </a:r>
            <a:r>
              <a:rPr sz="1400" b="1" spc="-58" dirty="0">
                <a:latin typeface="Palatino Linotype"/>
                <a:cs typeface="Palatino Linotype"/>
              </a:rPr>
              <a:t>B  </a:t>
            </a:r>
            <a:r>
              <a:rPr sz="1400" b="1" spc="-32" dirty="0">
                <a:latin typeface="Palatino Linotype"/>
                <a:cs typeface="Palatino Linotype"/>
              </a:rPr>
              <a:t>* </a:t>
            </a:r>
            <a:r>
              <a:rPr sz="1400" b="1" spc="-35" dirty="0">
                <a:latin typeface="Palatino Linotype"/>
                <a:cs typeface="Palatino Linotype"/>
              </a:rPr>
              <a:t>( </a:t>
            </a:r>
            <a:r>
              <a:rPr sz="1400" b="1" spc="3" dirty="0">
                <a:latin typeface="Palatino Linotype"/>
                <a:cs typeface="Palatino Linotype"/>
              </a:rPr>
              <a:t>1 </a:t>
            </a:r>
            <a:r>
              <a:rPr sz="1400" b="1" spc="-532" dirty="0">
                <a:latin typeface="Palatino Linotype"/>
                <a:cs typeface="Palatino Linotype"/>
              </a:rPr>
              <a:t>—</a:t>
            </a:r>
            <a:r>
              <a:rPr sz="1400" b="1" spc="-19" dirty="0">
                <a:latin typeface="Palatino Linotype"/>
                <a:cs typeface="Palatino Linotype"/>
              </a:rPr>
              <a:t> </a:t>
            </a:r>
            <a:r>
              <a:rPr sz="1400" b="1" spc="-26" dirty="0">
                <a:latin typeface="Palatino Linotype"/>
                <a:cs typeface="Palatino Linotype"/>
              </a:rPr>
              <a:t>0.03 </a:t>
            </a:r>
            <a:r>
              <a:rPr sz="1400" b="1" spc="-51" dirty="0">
                <a:latin typeface="Palatino Linotype"/>
                <a:cs typeface="Palatino Linotype"/>
              </a:rPr>
              <a:t>*</a:t>
            </a:r>
            <a:r>
              <a:rPr sz="1400" b="1" spc="29" dirty="0">
                <a:latin typeface="Palatino Linotype"/>
                <a:cs typeface="Palatino Linotype"/>
              </a:rPr>
              <a:t> </a:t>
            </a:r>
            <a:r>
              <a:rPr sz="1400" b="1" spc="-35" dirty="0">
                <a:latin typeface="Palatino Linotype"/>
                <a:cs typeface="Palatino Linotype"/>
              </a:rPr>
              <a:t>L)</a:t>
            </a:r>
            <a:endParaRPr sz="1400" b="1" dirty="0">
              <a:latin typeface="Palatino Linotype"/>
              <a:cs typeface="Palatino Linotype"/>
            </a:endParaRPr>
          </a:p>
          <a:p>
            <a:pPr marL="8139">
              <a:spcBef>
                <a:spcPts val="38"/>
              </a:spcBef>
            </a:pPr>
            <a:r>
              <a:rPr sz="1200" b="1" spc="-16" dirty="0">
                <a:latin typeface="Palatino Linotype"/>
                <a:cs typeface="Palatino Linotype"/>
              </a:rPr>
              <a:t>B1 = </a:t>
            </a:r>
            <a:r>
              <a:rPr sz="1200" b="1" spc="-35" dirty="0">
                <a:latin typeface="Palatino Linotype"/>
                <a:cs typeface="Palatino Linotype"/>
              </a:rPr>
              <a:t>B </a:t>
            </a:r>
            <a:r>
              <a:rPr sz="1200" b="1" spc="-26" dirty="0">
                <a:latin typeface="Palatino Linotype"/>
                <a:cs typeface="Palatino Linotype"/>
              </a:rPr>
              <a:t>- </a:t>
            </a:r>
            <a:r>
              <a:rPr sz="1200" b="1" spc="-16" dirty="0">
                <a:latin typeface="Palatino Linotype"/>
                <a:cs typeface="Palatino Linotype"/>
              </a:rPr>
              <a:t>0.5 </a:t>
            </a:r>
            <a:r>
              <a:rPr sz="1200" b="1" spc="-22" dirty="0">
                <a:latin typeface="Palatino Linotype"/>
                <a:cs typeface="Palatino Linotype"/>
              </a:rPr>
              <a:t>* </a:t>
            </a:r>
            <a:r>
              <a:rPr sz="1200" b="1" spc="128" dirty="0">
                <a:latin typeface="Palatino Linotype"/>
                <a:cs typeface="Palatino Linotype"/>
              </a:rPr>
              <a:t> </a:t>
            </a:r>
            <a:r>
              <a:rPr sz="1200" b="1" spc="-26" dirty="0">
                <a:latin typeface="Palatino Linotype"/>
                <a:cs typeface="Palatino Linotype"/>
              </a:rPr>
              <a:t>L</a:t>
            </a:r>
            <a:endParaRPr sz="1200" b="1" dirty="0">
              <a:latin typeface="Palatino Linotype"/>
              <a:cs typeface="Palatino Linotype"/>
            </a:endParaRPr>
          </a:p>
        </p:txBody>
      </p:sp>
      <p:sp>
        <p:nvSpPr>
          <p:cNvPr id="10" name="object 10"/>
          <p:cNvSpPr txBox="1"/>
          <p:nvPr/>
        </p:nvSpPr>
        <p:spPr>
          <a:xfrm>
            <a:off x="3066922" y="5422010"/>
            <a:ext cx="2405587" cy="369332"/>
          </a:xfrm>
          <a:prstGeom prst="rect">
            <a:avLst/>
          </a:prstGeom>
        </p:spPr>
        <p:txBody>
          <a:bodyPr vert="horz" wrap="square" lIns="0" tIns="0" rIns="0" bIns="0" rtlCol="0">
            <a:spAutoFit/>
          </a:bodyPr>
          <a:lstStyle/>
          <a:p>
            <a:pPr marL="25639" marR="3256" indent="-17907"/>
            <a:r>
              <a:rPr sz="1200" spc="-29" dirty="0">
                <a:latin typeface="Arial" panose="020B0604020202020204" pitchFamily="34" charset="0"/>
                <a:cs typeface="Arial" panose="020B0604020202020204" pitchFamily="34" charset="0"/>
              </a:rPr>
              <a:t>Para </a:t>
            </a:r>
            <a:r>
              <a:rPr lang="es-ES" sz="1200" spc="-26" dirty="0">
                <a:latin typeface="Arial" panose="020B0604020202020204" pitchFamily="34" charset="0"/>
                <a:cs typeface="Arial" panose="020B0604020202020204" pitchFamily="34" charset="0"/>
              </a:rPr>
              <a:t>voladuras</a:t>
            </a:r>
            <a:r>
              <a:rPr sz="1200" spc="-26" dirty="0">
                <a:latin typeface="Arial" panose="020B0604020202020204" pitchFamily="34" charset="0"/>
                <a:cs typeface="Arial" panose="020B0604020202020204" pitchFamily="34" charset="0"/>
              </a:rPr>
              <a:t> </a:t>
            </a:r>
            <a:r>
              <a:rPr sz="1200" spc="-29" dirty="0">
                <a:latin typeface="Arial" panose="020B0604020202020204" pitchFamily="34" charset="0"/>
                <a:cs typeface="Arial" panose="020B0604020202020204" pitchFamily="34" charset="0"/>
              </a:rPr>
              <a:t>con </a:t>
            </a:r>
            <a:r>
              <a:rPr sz="1200" spc="-19" dirty="0">
                <a:latin typeface="Arial" panose="020B0604020202020204" pitchFamily="34" charset="0"/>
                <a:cs typeface="Arial" panose="020B0604020202020204" pitchFamily="34" charset="0"/>
              </a:rPr>
              <a:t>filas </a:t>
            </a:r>
            <a:r>
              <a:rPr sz="1200" spc="-29" dirty="0">
                <a:latin typeface="Arial" panose="020B0604020202020204" pitchFamily="34" charset="0"/>
                <a:cs typeface="Arial" panose="020B0604020202020204" pitchFamily="34" charset="0"/>
              </a:rPr>
              <a:t>múltiples  Para </a:t>
            </a:r>
            <a:r>
              <a:rPr lang="es-ES" sz="1200" spc="-29" dirty="0">
                <a:latin typeface="Arial" panose="020B0604020202020204" pitchFamily="34" charset="0"/>
                <a:cs typeface="Arial" panose="020B0604020202020204" pitchFamily="34" charset="0"/>
              </a:rPr>
              <a:t>voladuras</a:t>
            </a:r>
            <a:r>
              <a:rPr sz="1200" spc="-29" dirty="0">
                <a:latin typeface="Arial" panose="020B0604020202020204" pitchFamily="34" charset="0"/>
                <a:cs typeface="Arial" panose="020B0604020202020204" pitchFamily="34" charset="0"/>
              </a:rPr>
              <a:t>  </a:t>
            </a:r>
            <a:r>
              <a:rPr sz="1200" spc="-22" dirty="0">
                <a:latin typeface="Arial" panose="020B0604020202020204" pitchFamily="34" charset="0"/>
                <a:cs typeface="Arial" panose="020B0604020202020204" pitchFamily="34" charset="0"/>
              </a:rPr>
              <a:t>con </a:t>
            </a:r>
            <a:r>
              <a:rPr sz="1200" spc="-38" dirty="0">
                <a:latin typeface="Arial" panose="020B0604020202020204" pitchFamily="34" charset="0"/>
                <a:cs typeface="Arial" panose="020B0604020202020204" pitchFamily="34" charset="0"/>
              </a:rPr>
              <a:t>una</a:t>
            </a:r>
            <a:r>
              <a:rPr sz="1200" spc="61" dirty="0">
                <a:latin typeface="Arial" panose="020B0604020202020204" pitchFamily="34" charset="0"/>
                <a:cs typeface="Arial" panose="020B0604020202020204" pitchFamily="34" charset="0"/>
              </a:rPr>
              <a:t> </a:t>
            </a:r>
            <a:r>
              <a:rPr sz="1200" spc="-22" dirty="0">
                <a:latin typeface="Arial" panose="020B0604020202020204" pitchFamily="34" charset="0"/>
                <a:cs typeface="Arial" panose="020B0604020202020204" pitchFamily="34" charset="0"/>
              </a:rPr>
              <a:t>fila</a:t>
            </a:r>
            <a:endParaRPr sz="1200" dirty="0">
              <a:latin typeface="Arial" panose="020B0604020202020204" pitchFamily="34" charset="0"/>
              <a:cs typeface="Arial" panose="020B0604020202020204" pitchFamily="34" charset="0"/>
            </a:endParaRPr>
          </a:p>
        </p:txBody>
      </p:sp>
      <p:sp>
        <p:nvSpPr>
          <p:cNvPr id="11" name="object 11"/>
          <p:cNvSpPr txBox="1"/>
          <p:nvPr/>
        </p:nvSpPr>
        <p:spPr>
          <a:xfrm>
            <a:off x="5957797" y="5086085"/>
            <a:ext cx="4708570" cy="1231106"/>
          </a:xfrm>
          <a:prstGeom prst="rect">
            <a:avLst/>
          </a:prstGeom>
          <a:solidFill>
            <a:schemeClr val="accent3">
              <a:lumMod val="40000"/>
              <a:lumOff val="60000"/>
            </a:schemeClr>
          </a:solidFill>
        </p:spPr>
        <p:txBody>
          <a:bodyPr vert="horz" wrap="square" lIns="0" tIns="0" rIns="0" bIns="0" rtlCol="0">
            <a:spAutoFit/>
          </a:bodyPr>
          <a:lstStyle/>
          <a:p>
            <a:pPr marL="9767"/>
            <a:r>
              <a:rPr sz="1100" b="1" spc="16" dirty="0">
                <a:latin typeface="Palatino Linotype"/>
                <a:cs typeface="Palatino Linotype"/>
              </a:rPr>
              <a:t>Concentración  </a:t>
            </a:r>
            <a:r>
              <a:rPr sz="1100" b="1" spc="3" dirty="0">
                <a:latin typeface="Palatino Linotype"/>
                <a:cs typeface="Palatino Linotype"/>
              </a:rPr>
              <a:t>de </a:t>
            </a:r>
            <a:r>
              <a:rPr sz="1100" b="1" spc="6" dirty="0">
                <a:latin typeface="Palatino Linotype"/>
                <a:cs typeface="Palatino Linotype"/>
              </a:rPr>
              <a:t>Carga </a:t>
            </a:r>
            <a:r>
              <a:rPr sz="1100" b="1" spc="3" dirty="0">
                <a:latin typeface="Palatino Linotype"/>
                <a:cs typeface="Palatino Linotype"/>
              </a:rPr>
              <a:t>de </a:t>
            </a:r>
            <a:r>
              <a:rPr sz="1100" b="1" spc="10" dirty="0">
                <a:latin typeface="Palatino Linotype"/>
                <a:cs typeface="Palatino Linotype"/>
              </a:rPr>
              <a:t>Fondo  </a:t>
            </a:r>
            <a:r>
              <a:rPr sz="1100" b="1" spc="-35" dirty="0">
                <a:latin typeface="Palatino Linotype"/>
                <a:cs typeface="Palatino Linotype"/>
              </a:rPr>
              <a:t>( </a:t>
            </a:r>
            <a:r>
              <a:rPr sz="1100" b="1" spc="16" dirty="0">
                <a:latin typeface="Palatino Linotype"/>
                <a:cs typeface="Palatino Linotype"/>
              </a:rPr>
              <a:t>kilogramos </a:t>
            </a:r>
            <a:r>
              <a:rPr sz="1100" b="1" spc="96" dirty="0">
                <a:latin typeface="Palatino Linotype"/>
                <a:cs typeface="Palatino Linotype"/>
              </a:rPr>
              <a:t>/</a:t>
            </a:r>
            <a:r>
              <a:rPr sz="1100" b="1" spc="3" dirty="0">
                <a:latin typeface="Palatino Linotype"/>
                <a:cs typeface="Palatino Linotype"/>
              </a:rPr>
              <a:t> </a:t>
            </a:r>
            <a:r>
              <a:rPr sz="1100" b="1" spc="10" dirty="0">
                <a:latin typeface="Palatino Linotype"/>
                <a:cs typeface="Palatino Linotype"/>
              </a:rPr>
              <a:t>metro)</a:t>
            </a:r>
            <a:endParaRPr sz="1100" b="1" dirty="0">
              <a:latin typeface="Palatino Linotype"/>
              <a:cs typeface="Palatino Linotype"/>
            </a:endParaRPr>
          </a:p>
          <a:p>
            <a:pPr marL="1310448"/>
            <a:r>
              <a:rPr sz="1200" b="1" spc="-42" dirty="0">
                <a:latin typeface="Palatino Linotype"/>
                <a:cs typeface="Palatino Linotype"/>
              </a:rPr>
              <a:t>Qbk  </a:t>
            </a:r>
            <a:r>
              <a:rPr sz="1200" b="1" spc="-35" dirty="0">
                <a:latin typeface="Palatino Linotype"/>
                <a:cs typeface="Palatino Linotype"/>
              </a:rPr>
              <a:t>=  </a:t>
            </a:r>
            <a:r>
              <a:rPr sz="1200" b="1" spc="-45" dirty="0">
                <a:latin typeface="Palatino Linotype"/>
                <a:cs typeface="Palatino Linotype"/>
              </a:rPr>
              <a:t>P </a:t>
            </a:r>
            <a:r>
              <a:rPr sz="1200" b="1" spc="-51" dirty="0">
                <a:latin typeface="Palatino Linotype"/>
                <a:cs typeface="Palatino Linotype"/>
              </a:rPr>
              <a:t>*  </a:t>
            </a:r>
            <a:r>
              <a:rPr sz="1200" b="1" spc="-35" dirty="0">
                <a:latin typeface="Palatino Linotype"/>
                <a:cs typeface="Palatino Linotype"/>
              </a:rPr>
              <a:t>( </a:t>
            </a:r>
            <a:r>
              <a:rPr sz="1200" b="1" spc="-70" dirty="0">
                <a:latin typeface="Palatino Linotype"/>
                <a:cs typeface="Palatino Linotype"/>
              </a:rPr>
              <a:t>D  </a:t>
            </a:r>
            <a:r>
              <a:rPr sz="1200" b="1" spc="61" dirty="0">
                <a:latin typeface="Palatino Linotype"/>
                <a:cs typeface="Palatino Linotype"/>
              </a:rPr>
              <a:t>/</a:t>
            </a:r>
            <a:r>
              <a:rPr sz="1200" b="1" spc="-19" dirty="0">
                <a:latin typeface="Palatino Linotype"/>
                <a:cs typeface="Palatino Linotype"/>
              </a:rPr>
              <a:t> </a:t>
            </a:r>
            <a:r>
              <a:rPr sz="1200" b="1" spc="-22" dirty="0">
                <a:latin typeface="Palatino Linotype"/>
                <a:cs typeface="Palatino Linotype"/>
              </a:rPr>
              <a:t>36)2</a:t>
            </a:r>
            <a:endParaRPr sz="1200" b="1" dirty="0">
              <a:latin typeface="Palatino Linotype"/>
              <a:cs typeface="Palatino Linotype"/>
            </a:endParaRPr>
          </a:p>
          <a:p>
            <a:pPr marL="9767"/>
            <a:r>
              <a:rPr lang="es-PE" sz="1100" b="1" spc="16" dirty="0">
                <a:latin typeface="Palatino Linotype"/>
                <a:cs typeface="Palatino Linotype"/>
              </a:rPr>
              <a:t>Espaciamiento</a:t>
            </a:r>
            <a:r>
              <a:rPr sz="1100" b="1" spc="106" dirty="0">
                <a:latin typeface="Palatino Linotype"/>
                <a:cs typeface="Palatino Linotype"/>
              </a:rPr>
              <a:t> </a:t>
            </a:r>
            <a:r>
              <a:rPr sz="1100" b="1" spc="10" dirty="0">
                <a:latin typeface="Palatino Linotype"/>
                <a:cs typeface="Palatino Linotype"/>
              </a:rPr>
              <a:t>(metros)</a:t>
            </a:r>
            <a:endParaRPr sz="1100" b="1" dirty="0">
              <a:latin typeface="Palatino Linotype"/>
              <a:cs typeface="Palatino Linotype"/>
            </a:endParaRPr>
          </a:p>
          <a:p>
            <a:pPr marL="1519632">
              <a:spcBef>
                <a:spcPts val="22"/>
              </a:spcBef>
            </a:pPr>
            <a:r>
              <a:rPr sz="1100" b="1" spc="-3" dirty="0">
                <a:latin typeface="Palatino Linotype"/>
                <a:cs typeface="Palatino Linotype"/>
              </a:rPr>
              <a:t>S </a:t>
            </a:r>
            <a:r>
              <a:rPr sz="1100" b="1" spc="-16" dirty="0">
                <a:latin typeface="Palatino Linotype"/>
                <a:cs typeface="Palatino Linotype"/>
              </a:rPr>
              <a:t>= </a:t>
            </a:r>
            <a:r>
              <a:rPr sz="1100" b="1" spc="-13" dirty="0">
                <a:latin typeface="Palatino Linotype"/>
                <a:cs typeface="Palatino Linotype"/>
              </a:rPr>
              <a:t>EV </a:t>
            </a:r>
            <a:r>
              <a:rPr sz="1100" b="1" spc="-22" dirty="0">
                <a:latin typeface="Palatino Linotype"/>
                <a:cs typeface="Palatino Linotype"/>
              </a:rPr>
              <a:t>*</a:t>
            </a:r>
            <a:r>
              <a:rPr sz="1100" b="1" spc="112" dirty="0">
                <a:latin typeface="Palatino Linotype"/>
                <a:cs typeface="Palatino Linotype"/>
              </a:rPr>
              <a:t> </a:t>
            </a:r>
            <a:r>
              <a:rPr sz="1100" b="1" spc="-16" dirty="0">
                <a:latin typeface="Palatino Linotype"/>
                <a:cs typeface="Palatino Linotype"/>
              </a:rPr>
              <a:t>B</a:t>
            </a:r>
            <a:endParaRPr sz="1100" b="1" dirty="0">
              <a:latin typeface="Palatino Linotype"/>
              <a:cs typeface="Palatino Linotype"/>
            </a:endParaRPr>
          </a:p>
          <a:p>
            <a:pPr>
              <a:spcBef>
                <a:spcPts val="19"/>
              </a:spcBef>
            </a:pPr>
            <a:endParaRPr sz="1200" b="1" dirty="0">
              <a:latin typeface="Times New Roman"/>
              <a:cs typeface="Times New Roman"/>
            </a:endParaRPr>
          </a:p>
          <a:p>
            <a:pPr marL="8139">
              <a:spcBef>
                <a:spcPts val="3"/>
              </a:spcBef>
            </a:pPr>
            <a:r>
              <a:rPr sz="1100" b="1" spc="3" dirty="0">
                <a:latin typeface="Palatino Linotype"/>
                <a:cs typeface="Palatino Linotype"/>
              </a:rPr>
              <a:t>Largo </a:t>
            </a:r>
            <a:r>
              <a:rPr sz="1100" b="1" spc="10" dirty="0">
                <a:latin typeface="Palatino Linotype"/>
                <a:cs typeface="Palatino Linotype"/>
              </a:rPr>
              <a:t>carga </a:t>
            </a:r>
            <a:r>
              <a:rPr sz="1100" b="1" spc="3" dirty="0">
                <a:latin typeface="Palatino Linotype"/>
                <a:cs typeface="Palatino Linotype"/>
              </a:rPr>
              <a:t>de </a:t>
            </a:r>
            <a:r>
              <a:rPr sz="1100" b="1" spc="6" dirty="0">
                <a:latin typeface="Palatino Linotype"/>
                <a:cs typeface="Palatino Linotype"/>
              </a:rPr>
              <a:t>Fondo </a:t>
            </a:r>
            <a:r>
              <a:rPr sz="1100" b="1" spc="16" dirty="0">
                <a:latin typeface="Palatino Linotype"/>
                <a:cs typeface="Palatino Linotype"/>
              </a:rPr>
              <a:t> </a:t>
            </a:r>
            <a:r>
              <a:rPr sz="1100" b="1" spc="6" dirty="0">
                <a:latin typeface="Palatino Linotype"/>
                <a:cs typeface="Palatino Linotype"/>
              </a:rPr>
              <a:t>(metros)</a:t>
            </a:r>
            <a:endParaRPr sz="1100" b="1" dirty="0">
              <a:latin typeface="Palatino Linotype"/>
              <a:cs typeface="Palatino Linotype"/>
            </a:endParaRPr>
          </a:p>
          <a:p>
            <a:pPr marL="1482597"/>
            <a:r>
              <a:rPr sz="1200" b="1" spc="-35" dirty="0">
                <a:latin typeface="Palatino Linotype"/>
                <a:cs typeface="Palatino Linotype"/>
              </a:rPr>
              <a:t>Hb </a:t>
            </a:r>
            <a:r>
              <a:rPr sz="1200" b="1" spc="-19" dirty="0">
                <a:latin typeface="Palatino Linotype"/>
                <a:cs typeface="Palatino Linotype"/>
              </a:rPr>
              <a:t>= 1.3 </a:t>
            </a:r>
            <a:r>
              <a:rPr sz="1200" b="1" spc="-32" dirty="0">
                <a:latin typeface="Palatino Linotype"/>
                <a:cs typeface="Palatino Linotype"/>
              </a:rPr>
              <a:t>*</a:t>
            </a:r>
            <a:r>
              <a:rPr sz="1200" b="1" spc="128" dirty="0">
                <a:latin typeface="Palatino Linotype"/>
                <a:cs typeface="Palatino Linotype"/>
              </a:rPr>
              <a:t> </a:t>
            </a:r>
            <a:r>
              <a:rPr sz="1200" b="1" spc="-58" dirty="0">
                <a:latin typeface="Palatino Linotype"/>
                <a:cs typeface="Palatino Linotype"/>
              </a:rPr>
              <a:t>B</a:t>
            </a:r>
            <a:endParaRPr sz="1200" b="1" dirty="0">
              <a:latin typeface="Palatino Linotype"/>
              <a:cs typeface="Palatino Linotype"/>
            </a:endParaRPr>
          </a:p>
        </p:txBody>
      </p:sp>
      <p:sp>
        <p:nvSpPr>
          <p:cNvPr id="13" name="CuadroTexto 12">
            <a:extLst>
              <a:ext uri="{FF2B5EF4-FFF2-40B4-BE49-F238E27FC236}">
                <a16:creationId xmlns:a16="http://schemas.microsoft.com/office/drawing/2014/main" id="{D6C93F36-2D03-49B6-B4B5-EBAAEBACF0AB}"/>
              </a:ext>
            </a:extLst>
          </p:cNvPr>
          <p:cNvSpPr txBox="1"/>
          <p:nvPr/>
        </p:nvSpPr>
        <p:spPr>
          <a:xfrm>
            <a:off x="1352283" y="356143"/>
            <a:ext cx="8033764" cy="369332"/>
          </a:xfrm>
          <a:prstGeom prst="rect">
            <a:avLst/>
          </a:prstGeom>
          <a:solidFill>
            <a:srgbClr val="006666"/>
          </a:solidFill>
        </p:spPr>
        <p:txBody>
          <a:bodyPr wrap="square">
            <a:spAutoFit/>
          </a:bodyPr>
          <a:lstStyle/>
          <a:p>
            <a:pPr marL="9767">
              <a:tabLst>
                <a:tab pos="238485" algn="l"/>
              </a:tabLst>
            </a:pPr>
            <a:r>
              <a:rPr lang="es-PE" b="1" spc="-3" dirty="0">
                <a:solidFill>
                  <a:schemeClr val="bg1"/>
                </a:solidFill>
                <a:latin typeface="Palatino Linotype"/>
                <a:cs typeface="Palatino Linotype"/>
              </a:rPr>
              <a:t>METODOS  </a:t>
            </a:r>
            <a:r>
              <a:rPr lang="es-PE" b="1" spc="-22" dirty="0">
                <a:solidFill>
                  <a:schemeClr val="bg1"/>
                </a:solidFill>
                <a:latin typeface="Palatino Linotype"/>
                <a:cs typeface="Palatino Linotype"/>
              </a:rPr>
              <a:t>DE </a:t>
            </a:r>
            <a:r>
              <a:rPr lang="es-PE" b="1" spc="-10" dirty="0">
                <a:solidFill>
                  <a:schemeClr val="bg1"/>
                </a:solidFill>
                <a:latin typeface="Palatino Linotype"/>
                <a:cs typeface="Palatino Linotype"/>
              </a:rPr>
              <a:t>DISEÑO  </a:t>
            </a:r>
            <a:r>
              <a:rPr lang="es-PE" b="1" spc="-16" dirty="0">
                <a:solidFill>
                  <a:schemeClr val="bg1"/>
                </a:solidFill>
                <a:latin typeface="Palatino Linotype"/>
                <a:cs typeface="Palatino Linotype"/>
              </a:rPr>
              <a:t>DE</a:t>
            </a:r>
            <a:r>
              <a:rPr lang="es-PE" b="1" spc="-122" dirty="0">
                <a:solidFill>
                  <a:schemeClr val="bg1"/>
                </a:solidFill>
                <a:latin typeface="Palatino Linotype"/>
                <a:cs typeface="Palatino Linotype"/>
              </a:rPr>
              <a:t> </a:t>
            </a:r>
            <a:r>
              <a:rPr lang="es-PE" b="1" spc="-16" dirty="0">
                <a:solidFill>
                  <a:schemeClr val="bg1"/>
                </a:solidFill>
                <a:latin typeface="Palatino Linotype"/>
                <a:cs typeface="Palatino Linotype"/>
              </a:rPr>
              <a:t>VOLADURA POR MÉTODOS EMPERICOS</a:t>
            </a:r>
            <a:endParaRPr lang="es-PE" b="1" dirty="0">
              <a:solidFill>
                <a:schemeClr val="bg1"/>
              </a:solidFill>
              <a:latin typeface="Palatino Linotype"/>
              <a:cs typeface="Palatino Linotype"/>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71284" y="1047218"/>
            <a:ext cx="967843" cy="169277"/>
          </a:xfrm>
          <a:prstGeom prst="rect">
            <a:avLst/>
          </a:prstGeom>
        </p:spPr>
        <p:txBody>
          <a:bodyPr vert="horz" wrap="square" lIns="0" tIns="0" rIns="0" bIns="0" rtlCol="0">
            <a:spAutoFit/>
          </a:bodyPr>
          <a:lstStyle/>
          <a:p>
            <a:pPr marL="8139"/>
            <a:r>
              <a:rPr sz="1100" spc="-22" dirty="0">
                <a:latin typeface="Arial" panose="020B0604020202020204" pitchFamily="34" charset="0"/>
                <a:cs typeface="Arial" panose="020B0604020202020204" pitchFamily="34" charset="0"/>
              </a:rPr>
              <a:t>Taco</a:t>
            </a:r>
            <a:r>
              <a:rPr sz="1100" spc="32" dirty="0">
                <a:latin typeface="Arial" panose="020B0604020202020204" pitchFamily="34" charset="0"/>
                <a:cs typeface="Arial" panose="020B0604020202020204" pitchFamily="34" charset="0"/>
              </a:rPr>
              <a:t> </a:t>
            </a:r>
            <a:r>
              <a:rPr sz="1100" spc="-19" dirty="0">
                <a:latin typeface="Arial" panose="020B0604020202020204" pitchFamily="34" charset="0"/>
                <a:cs typeface="Arial" panose="020B0604020202020204" pitchFamily="34" charset="0"/>
              </a:rPr>
              <a:t>(metros)</a:t>
            </a:r>
            <a:endParaRPr sz="1100" dirty="0">
              <a:latin typeface="Arial" panose="020B0604020202020204" pitchFamily="34" charset="0"/>
              <a:cs typeface="Arial" panose="020B0604020202020204" pitchFamily="34" charset="0"/>
            </a:endParaRPr>
          </a:p>
        </p:txBody>
      </p:sp>
      <p:sp>
        <p:nvSpPr>
          <p:cNvPr id="3" name="object 3"/>
          <p:cNvSpPr txBox="1"/>
          <p:nvPr/>
        </p:nvSpPr>
        <p:spPr>
          <a:xfrm>
            <a:off x="3639126" y="1054685"/>
            <a:ext cx="967843" cy="169277"/>
          </a:xfrm>
          <a:prstGeom prst="rect">
            <a:avLst/>
          </a:prstGeom>
        </p:spPr>
        <p:txBody>
          <a:bodyPr vert="horz" wrap="square" lIns="0" tIns="0" rIns="0" bIns="0" rtlCol="0">
            <a:spAutoFit/>
          </a:bodyPr>
          <a:lstStyle/>
          <a:p>
            <a:pPr marL="8139"/>
            <a:r>
              <a:rPr sz="1100" spc="-6" dirty="0">
                <a:latin typeface="Arial" panose="020B0604020202020204" pitchFamily="34" charset="0"/>
                <a:cs typeface="Arial" panose="020B0604020202020204" pitchFamily="34" charset="0"/>
              </a:rPr>
              <a:t>T</a:t>
            </a:r>
            <a:r>
              <a:rPr sz="1100" spc="-442" dirty="0">
                <a:latin typeface="Arial" panose="020B0604020202020204" pitchFamily="34" charset="0"/>
                <a:cs typeface="Arial" panose="020B0604020202020204" pitchFamily="34" charset="0"/>
              </a:rPr>
              <a:t> </a:t>
            </a:r>
            <a:r>
              <a:rPr sz="1100" spc="-131" dirty="0">
                <a:latin typeface="Arial" panose="020B0604020202020204" pitchFamily="34" charset="0"/>
                <a:cs typeface="Arial" panose="020B0604020202020204" pitchFamily="34" charset="0"/>
              </a:rPr>
              <a:t>=</a:t>
            </a:r>
            <a:r>
              <a:rPr sz="1100" spc="-394" dirty="0">
                <a:latin typeface="Arial" panose="020B0604020202020204" pitchFamily="34" charset="0"/>
                <a:cs typeface="Arial" panose="020B0604020202020204" pitchFamily="34" charset="0"/>
              </a:rPr>
              <a:t> </a:t>
            </a:r>
            <a:r>
              <a:rPr sz="1100" spc="-131" dirty="0">
                <a:latin typeface="Arial" panose="020B0604020202020204" pitchFamily="34" charset="0"/>
                <a:cs typeface="Arial" panose="020B0604020202020204" pitchFamily="34" charset="0"/>
              </a:rPr>
              <a:t>B1</a:t>
            </a:r>
            <a:endParaRPr sz="1100" dirty="0">
              <a:latin typeface="Arial" panose="020B0604020202020204" pitchFamily="34" charset="0"/>
              <a:cs typeface="Arial" panose="020B0604020202020204" pitchFamily="34" charset="0"/>
            </a:endParaRPr>
          </a:p>
        </p:txBody>
      </p:sp>
      <p:sp>
        <p:nvSpPr>
          <p:cNvPr id="4" name="object 4"/>
          <p:cNvSpPr txBox="1"/>
          <p:nvPr/>
        </p:nvSpPr>
        <p:spPr>
          <a:xfrm>
            <a:off x="2671284" y="1255125"/>
            <a:ext cx="4235563" cy="1061829"/>
          </a:xfrm>
          <a:prstGeom prst="rect">
            <a:avLst/>
          </a:prstGeom>
          <a:noFill/>
        </p:spPr>
        <p:txBody>
          <a:bodyPr vert="horz" wrap="square" lIns="0" tIns="0" rIns="0" bIns="0" rtlCol="0">
            <a:spAutoFit/>
          </a:bodyPr>
          <a:lstStyle/>
          <a:p>
            <a:pPr marL="8139"/>
            <a:r>
              <a:rPr sz="1100" b="1" spc="16" dirty="0">
                <a:latin typeface="Palatino Linotype"/>
                <a:cs typeface="Palatino Linotype"/>
              </a:rPr>
              <a:t>Concentración </a:t>
            </a:r>
            <a:r>
              <a:rPr sz="1100" b="1" spc="6" dirty="0">
                <a:latin typeface="Palatino Linotype"/>
                <a:cs typeface="Palatino Linotype"/>
              </a:rPr>
              <a:t>carga </a:t>
            </a:r>
            <a:r>
              <a:rPr sz="1100" b="1" spc="19" dirty="0">
                <a:latin typeface="Palatino Linotype"/>
                <a:cs typeface="Palatino Linotype"/>
              </a:rPr>
              <a:t>Columna </a:t>
            </a:r>
            <a:r>
              <a:rPr sz="1100" b="1" spc="-13" dirty="0">
                <a:latin typeface="Palatino Linotype"/>
                <a:cs typeface="Palatino Linotype"/>
              </a:rPr>
              <a:t>( </a:t>
            </a:r>
            <a:r>
              <a:rPr sz="1100" b="1" spc="22" dirty="0">
                <a:latin typeface="Palatino Linotype"/>
                <a:cs typeface="Palatino Linotype"/>
              </a:rPr>
              <a:t>Kilogramos </a:t>
            </a:r>
            <a:r>
              <a:rPr sz="1100" b="1" spc="112" dirty="0">
                <a:latin typeface="Palatino Linotype"/>
                <a:cs typeface="Palatino Linotype"/>
              </a:rPr>
              <a:t>/</a:t>
            </a:r>
            <a:r>
              <a:rPr sz="1100" b="1" spc="138" dirty="0">
                <a:latin typeface="Palatino Linotype"/>
                <a:cs typeface="Palatino Linotype"/>
              </a:rPr>
              <a:t> </a:t>
            </a:r>
            <a:r>
              <a:rPr sz="1100" b="1" spc="6" dirty="0">
                <a:latin typeface="Palatino Linotype"/>
                <a:cs typeface="Palatino Linotype"/>
              </a:rPr>
              <a:t>metro)</a:t>
            </a:r>
            <a:endParaRPr sz="1100" b="1" dirty="0">
              <a:latin typeface="Palatino Linotype"/>
              <a:cs typeface="Palatino Linotype"/>
            </a:endParaRPr>
          </a:p>
          <a:p>
            <a:pPr marL="1390622"/>
            <a:r>
              <a:rPr sz="1200" b="1" spc="-38" dirty="0">
                <a:latin typeface="Palatino Linotype"/>
                <a:cs typeface="Palatino Linotype"/>
              </a:rPr>
              <a:t>Qpk  </a:t>
            </a:r>
            <a:r>
              <a:rPr sz="1200" b="1" spc="-35" dirty="0">
                <a:latin typeface="Palatino Linotype"/>
                <a:cs typeface="Palatino Linotype"/>
              </a:rPr>
              <a:t>=  </a:t>
            </a:r>
            <a:r>
              <a:rPr sz="1200" b="1" spc="-29" dirty="0">
                <a:latin typeface="Palatino Linotype"/>
                <a:cs typeface="Palatino Linotype"/>
              </a:rPr>
              <a:t>0.5 </a:t>
            </a:r>
            <a:r>
              <a:rPr sz="1200" b="1" spc="-32" dirty="0">
                <a:latin typeface="Palatino Linotype"/>
                <a:cs typeface="Palatino Linotype"/>
              </a:rPr>
              <a:t>*</a:t>
            </a:r>
            <a:r>
              <a:rPr sz="1200" b="1" spc="-90" dirty="0">
                <a:latin typeface="Palatino Linotype"/>
                <a:cs typeface="Palatino Linotype"/>
              </a:rPr>
              <a:t> </a:t>
            </a:r>
            <a:r>
              <a:rPr sz="1200" b="1" spc="-38" dirty="0">
                <a:latin typeface="Palatino Linotype"/>
                <a:cs typeface="Palatino Linotype"/>
              </a:rPr>
              <a:t>Qbk</a:t>
            </a:r>
            <a:endParaRPr sz="1200" b="1" dirty="0">
              <a:latin typeface="Palatino Linotype"/>
              <a:cs typeface="Palatino Linotype"/>
            </a:endParaRPr>
          </a:p>
          <a:p>
            <a:pPr marL="8139"/>
            <a:r>
              <a:rPr sz="1100" b="1" spc="6" dirty="0">
                <a:latin typeface="Palatino Linotype"/>
                <a:cs typeface="Palatino Linotype"/>
              </a:rPr>
              <a:t>Carga </a:t>
            </a:r>
            <a:r>
              <a:rPr sz="1100" b="1" spc="3" dirty="0">
                <a:latin typeface="Palatino Linotype"/>
                <a:cs typeface="Palatino Linotype"/>
              </a:rPr>
              <a:t>de </a:t>
            </a:r>
            <a:r>
              <a:rPr sz="1100" b="1" spc="6" dirty="0">
                <a:latin typeface="Palatino Linotype"/>
                <a:cs typeface="Palatino Linotype"/>
              </a:rPr>
              <a:t>Fondo  </a:t>
            </a:r>
            <a:r>
              <a:rPr sz="1100" b="1" spc="-35" dirty="0">
                <a:latin typeface="Palatino Linotype"/>
                <a:cs typeface="Palatino Linotype"/>
              </a:rPr>
              <a:t>(</a:t>
            </a:r>
            <a:r>
              <a:rPr sz="1100" b="1" dirty="0">
                <a:latin typeface="Palatino Linotype"/>
                <a:cs typeface="Palatino Linotype"/>
              </a:rPr>
              <a:t> </a:t>
            </a:r>
            <a:r>
              <a:rPr sz="1100" b="1" spc="19" dirty="0">
                <a:latin typeface="Palatino Linotype"/>
                <a:cs typeface="Palatino Linotype"/>
              </a:rPr>
              <a:t>kilogramos)</a:t>
            </a:r>
            <a:endParaRPr sz="1100" b="1" dirty="0">
              <a:latin typeface="Palatino Linotype"/>
              <a:cs typeface="Palatino Linotype"/>
            </a:endParaRPr>
          </a:p>
          <a:p>
            <a:pPr marL="1414226"/>
            <a:r>
              <a:rPr sz="1200" b="1" spc="-64" dirty="0">
                <a:latin typeface="Palatino Linotype"/>
                <a:cs typeface="Palatino Linotype"/>
              </a:rPr>
              <a:t>Qb  </a:t>
            </a:r>
            <a:r>
              <a:rPr sz="1200" b="1" spc="-35" dirty="0">
                <a:latin typeface="Palatino Linotype"/>
                <a:cs typeface="Palatino Linotype"/>
              </a:rPr>
              <a:t>= </a:t>
            </a:r>
            <a:r>
              <a:rPr sz="1200" b="1" spc="-61" dirty="0">
                <a:latin typeface="Palatino Linotype"/>
                <a:cs typeface="Palatino Linotype"/>
              </a:rPr>
              <a:t>Hb </a:t>
            </a:r>
            <a:r>
              <a:rPr sz="1200" b="1" spc="-48" dirty="0">
                <a:latin typeface="Palatino Linotype"/>
                <a:cs typeface="Palatino Linotype"/>
              </a:rPr>
              <a:t>*</a:t>
            </a:r>
            <a:r>
              <a:rPr sz="1200" b="1" spc="54" dirty="0">
                <a:latin typeface="Palatino Linotype"/>
                <a:cs typeface="Palatino Linotype"/>
              </a:rPr>
              <a:t> </a:t>
            </a:r>
            <a:r>
              <a:rPr sz="1200" b="1" spc="-61" dirty="0">
                <a:latin typeface="Palatino Linotype"/>
                <a:cs typeface="Palatino Linotype"/>
              </a:rPr>
              <a:t>Qbk</a:t>
            </a:r>
            <a:endParaRPr sz="1200" b="1" dirty="0">
              <a:latin typeface="Palatino Linotype"/>
              <a:cs typeface="Palatino Linotype"/>
            </a:endParaRPr>
          </a:p>
          <a:p>
            <a:pPr marL="8139"/>
            <a:r>
              <a:rPr sz="1100" b="1" spc="-13" dirty="0">
                <a:latin typeface="Palatino Linotype"/>
                <a:cs typeface="Palatino Linotype"/>
              </a:rPr>
              <a:t>Carga </a:t>
            </a:r>
            <a:r>
              <a:rPr sz="1100" b="1" spc="-16" dirty="0">
                <a:latin typeface="Palatino Linotype"/>
                <a:cs typeface="Palatino Linotype"/>
              </a:rPr>
              <a:t>de </a:t>
            </a:r>
            <a:r>
              <a:rPr sz="1100" b="1" spc="-3" dirty="0">
                <a:latin typeface="Palatino Linotype"/>
                <a:cs typeface="Palatino Linotype"/>
              </a:rPr>
              <a:t>Columna  </a:t>
            </a:r>
            <a:r>
              <a:rPr sz="1100" b="1" spc="-26" dirty="0">
                <a:latin typeface="Palatino Linotype"/>
                <a:cs typeface="Palatino Linotype"/>
              </a:rPr>
              <a:t>(</a:t>
            </a:r>
            <a:r>
              <a:rPr sz="1100" b="1" spc="-6" dirty="0">
                <a:latin typeface="Palatino Linotype"/>
                <a:cs typeface="Palatino Linotype"/>
              </a:rPr>
              <a:t> </a:t>
            </a:r>
            <a:r>
              <a:rPr sz="1100" b="1" spc="3" dirty="0">
                <a:latin typeface="Palatino Linotype"/>
                <a:cs typeface="Palatino Linotype"/>
              </a:rPr>
              <a:t>kilogramos)</a:t>
            </a:r>
            <a:endParaRPr sz="1100" b="1" dirty="0">
              <a:latin typeface="Palatino Linotype"/>
              <a:cs typeface="Palatino Linotype"/>
            </a:endParaRPr>
          </a:p>
          <a:p>
            <a:pPr marL="1406494"/>
            <a:r>
              <a:rPr sz="1200" b="1" spc="-61" dirty="0">
                <a:latin typeface="Palatino Linotype"/>
                <a:cs typeface="Palatino Linotype"/>
              </a:rPr>
              <a:t>Qp  </a:t>
            </a:r>
            <a:r>
              <a:rPr sz="1200" b="1" spc="-51" dirty="0">
                <a:latin typeface="Palatino Linotype"/>
                <a:cs typeface="Palatino Linotype"/>
              </a:rPr>
              <a:t>=  </a:t>
            </a:r>
            <a:r>
              <a:rPr sz="1200" b="1" spc="-61" dirty="0">
                <a:latin typeface="Palatino Linotype"/>
                <a:cs typeface="Palatino Linotype"/>
              </a:rPr>
              <a:t>Hp </a:t>
            </a:r>
            <a:r>
              <a:rPr sz="1200" b="1" spc="-48" dirty="0">
                <a:latin typeface="Palatino Linotype"/>
                <a:cs typeface="Palatino Linotype"/>
              </a:rPr>
              <a:t>*</a:t>
            </a:r>
            <a:r>
              <a:rPr sz="1200" b="1" spc="-80" dirty="0">
                <a:latin typeface="Palatino Linotype"/>
                <a:cs typeface="Palatino Linotype"/>
              </a:rPr>
              <a:t> </a:t>
            </a:r>
            <a:r>
              <a:rPr sz="1200" b="1" spc="-54" dirty="0">
                <a:latin typeface="Palatino Linotype"/>
                <a:cs typeface="Palatino Linotype"/>
              </a:rPr>
              <a:t>Qpk</a:t>
            </a:r>
            <a:endParaRPr sz="1200" b="1" dirty="0">
              <a:latin typeface="Palatino Linotype"/>
              <a:cs typeface="Palatino Linotype"/>
            </a:endParaRPr>
          </a:p>
        </p:txBody>
      </p:sp>
      <p:sp>
        <p:nvSpPr>
          <p:cNvPr id="5" name="object 5"/>
          <p:cNvSpPr txBox="1"/>
          <p:nvPr/>
        </p:nvSpPr>
        <p:spPr>
          <a:xfrm>
            <a:off x="1453738" y="2309487"/>
            <a:ext cx="7690262" cy="2276201"/>
          </a:xfrm>
          <a:prstGeom prst="rect">
            <a:avLst/>
          </a:prstGeom>
          <a:noFill/>
        </p:spPr>
        <p:txBody>
          <a:bodyPr vert="horz" wrap="square" lIns="0" tIns="0" rIns="0" bIns="0" rtlCol="0">
            <a:spAutoFit/>
          </a:bodyPr>
          <a:lstStyle/>
          <a:p>
            <a:pPr marL="8139">
              <a:tabLst>
                <a:tab pos="376856" algn="l"/>
              </a:tabLst>
            </a:pPr>
            <a:r>
              <a:rPr lang="es-ES" sz="1400" b="1" u="sng" spc="-22" dirty="0">
                <a:solidFill>
                  <a:schemeClr val="accent6">
                    <a:lumMod val="50000"/>
                  </a:schemeClr>
                </a:solidFill>
                <a:latin typeface="Palatino Linotype"/>
                <a:cs typeface="Palatino Linotype"/>
              </a:rPr>
              <a:t>2</a:t>
            </a:r>
            <a:r>
              <a:rPr sz="1400" b="1" u="sng" spc="-22" dirty="0">
                <a:solidFill>
                  <a:schemeClr val="accent6">
                    <a:lumMod val="50000"/>
                  </a:schemeClr>
                </a:solidFill>
                <a:latin typeface="Palatino Linotype"/>
                <a:cs typeface="Palatino Linotype"/>
              </a:rPr>
              <a:t>	</a:t>
            </a:r>
            <a:r>
              <a:rPr sz="1400" b="1" u="sng" spc="-38" dirty="0">
                <a:solidFill>
                  <a:schemeClr val="accent6">
                    <a:lumMod val="50000"/>
                  </a:schemeClr>
                </a:solidFill>
                <a:latin typeface="Palatino Linotype"/>
                <a:cs typeface="Palatino Linotype"/>
              </a:rPr>
              <a:t>METODO </a:t>
            </a:r>
            <a:r>
              <a:rPr sz="1400" b="1" u="sng" spc="-42" dirty="0">
                <a:solidFill>
                  <a:schemeClr val="accent6">
                    <a:lumMod val="50000"/>
                  </a:schemeClr>
                </a:solidFill>
                <a:latin typeface="Palatino Linotype"/>
                <a:cs typeface="Palatino Linotype"/>
              </a:rPr>
              <a:t>DE</a:t>
            </a:r>
            <a:r>
              <a:rPr sz="1400" b="1" u="sng" spc="90" dirty="0">
                <a:solidFill>
                  <a:schemeClr val="accent6">
                    <a:lumMod val="50000"/>
                  </a:schemeClr>
                </a:solidFill>
                <a:latin typeface="Palatino Linotype"/>
                <a:cs typeface="Palatino Linotype"/>
              </a:rPr>
              <a:t> </a:t>
            </a:r>
            <a:r>
              <a:rPr sz="1400" b="1" u="sng" spc="-42" dirty="0">
                <a:solidFill>
                  <a:schemeClr val="accent6">
                    <a:lumMod val="50000"/>
                  </a:schemeClr>
                </a:solidFill>
                <a:latin typeface="Palatino Linotype"/>
                <a:cs typeface="Palatino Linotype"/>
              </a:rPr>
              <a:t>ASH</a:t>
            </a:r>
            <a:endParaRPr sz="1400" b="1" u="sng" dirty="0">
              <a:solidFill>
                <a:schemeClr val="accent6">
                  <a:lumMod val="50000"/>
                </a:schemeClr>
              </a:solidFill>
              <a:latin typeface="Palatino Linotype"/>
              <a:cs typeface="Palatino Linotype"/>
            </a:endParaRPr>
          </a:p>
          <a:p>
            <a:pPr>
              <a:spcBef>
                <a:spcPts val="13"/>
              </a:spcBef>
            </a:pPr>
            <a:endParaRPr sz="1400" b="1" dirty="0">
              <a:latin typeface="Times New Roman"/>
              <a:cs typeface="Times New Roman"/>
            </a:endParaRPr>
          </a:p>
          <a:p>
            <a:pPr marL="8139" marR="3256" indent="1628">
              <a:spcBef>
                <a:spcPts val="3"/>
              </a:spcBef>
            </a:pPr>
            <a:r>
              <a:rPr sz="1200" b="1" spc="-42" dirty="0">
                <a:latin typeface="Palatino Linotype"/>
                <a:cs typeface="Palatino Linotype"/>
              </a:rPr>
              <a:t>Consiste </a:t>
            </a:r>
            <a:r>
              <a:rPr sz="1200" b="1" spc="-45" dirty="0">
                <a:latin typeface="Palatino Linotype"/>
                <a:cs typeface="Palatino Linotype"/>
              </a:rPr>
              <a:t>en </a:t>
            </a:r>
            <a:r>
              <a:rPr sz="1200" b="1" spc="-35" dirty="0">
                <a:latin typeface="Palatino Linotype"/>
                <a:cs typeface="Palatino Linotype"/>
              </a:rPr>
              <a:t>aplicar, </a:t>
            </a:r>
            <a:r>
              <a:rPr sz="1200" b="1" spc="-45" dirty="0">
                <a:latin typeface="Palatino Linotype"/>
                <a:cs typeface="Palatino Linotype"/>
              </a:rPr>
              <a:t>para </a:t>
            </a:r>
            <a:r>
              <a:rPr sz="1200" b="1" spc="-42" dirty="0">
                <a:latin typeface="Palatino Linotype"/>
                <a:cs typeface="Palatino Linotype"/>
              </a:rPr>
              <a:t>el </a:t>
            </a:r>
            <a:r>
              <a:rPr sz="1200" b="1" spc="-48" dirty="0">
                <a:latin typeface="Palatino Linotype"/>
                <a:cs typeface="Palatino Linotype"/>
              </a:rPr>
              <a:t>diseno </a:t>
            </a:r>
            <a:r>
              <a:rPr sz="1200" b="1" spc="-51" dirty="0">
                <a:latin typeface="Palatino Linotype"/>
                <a:cs typeface="Palatino Linotype"/>
              </a:rPr>
              <a:t>de </a:t>
            </a:r>
            <a:r>
              <a:rPr sz="1200" b="1" spc="-58" dirty="0">
                <a:latin typeface="Palatino Linotype"/>
                <a:cs typeface="Palatino Linotype"/>
              </a:rPr>
              <a:t>una </a:t>
            </a:r>
            <a:r>
              <a:rPr sz="1200" b="1" spc="-45" dirty="0">
                <a:latin typeface="Palatino Linotype"/>
                <a:cs typeface="Palatino Linotype"/>
              </a:rPr>
              <a:t>voladura </a:t>
            </a:r>
            <a:r>
              <a:rPr sz="1200" b="1" spc="-54" dirty="0">
                <a:latin typeface="Palatino Linotype"/>
                <a:cs typeface="Palatino Linotype"/>
              </a:rPr>
              <a:t>en </a:t>
            </a:r>
            <a:r>
              <a:rPr sz="1200" b="1" spc="-45" dirty="0">
                <a:latin typeface="Palatino Linotype"/>
                <a:cs typeface="Palatino Linotype"/>
              </a:rPr>
              <a:t>banco, </a:t>
            </a:r>
            <a:r>
              <a:rPr sz="1200" b="1" spc="-42" dirty="0">
                <a:latin typeface="Palatino Linotype"/>
                <a:cs typeface="Palatino Linotype"/>
              </a:rPr>
              <a:t>cinco </a:t>
            </a:r>
            <a:r>
              <a:rPr sz="1200" b="1" spc="-38" dirty="0">
                <a:latin typeface="Palatino Linotype"/>
                <a:cs typeface="Palatino Linotype"/>
              </a:rPr>
              <a:t>relaciones  </a:t>
            </a:r>
            <a:r>
              <a:rPr sz="1200" b="1" spc="-48" dirty="0">
                <a:latin typeface="Palatino Linotype"/>
                <a:cs typeface="Palatino Linotype"/>
              </a:rPr>
              <a:t>que</a:t>
            </a:r>
            <a:r>
              <a:rPr sz="1200" b="1" spc="-26" dirty="0">
                <a:latin typeface="Palatino Linotype"/>
                <a:cs typeface="Palatino Linotype"/>
              </a:rPr>
              <a:t> </a:t>
            </a:r>
            <a:r>
              <a:rPr sz="1200" b="1" spc="-45" dirty="0">
                <a:latin typeface="Palatino Linotype"/>
                <a:cs typeface="Palatino Linotype"/>
              </a:rPr>
              <a:t>son:</a:t>
            </a:r>
            <a:endParaRPr sz="1200" b="1" dirty="0">
              <a:latin typeface="Palatino Linotype"/>
              <a:cs typeface="Palatino Linotype"/>
            </a:endParaRPr>
          </a:p>
          <a:p>
            <a:pPr>
              <a:spcBef>
                <a:spcPts val="10"/>
              </a:spcBef>
            </a:pPr>
            <a:endParaRPr sz="1200" b="1" dirty="0">
              <a:solidFill>
                <a:srgbClr val="0070C0"/>
              </a:solidFill>
              <a:latin typeface="Times New Roman"/>
              <a:cs typeface="Times New Roman"/>
            </a:endParaRPr>
          </a:p>
          <a:p>
            <a:pPr marL="8139"/>
            <a:r>
              <a:rPr lang="es-ES" sz="1400" b="1" u="sng" spc="-10" dirty="0">
                <a:solidFill>
                  <a:srgbClr val="0070C0"/>
                </a:solidFill>
                <a:latin typeface="Palatino Linotype"/>
                <a:cs typeface="Palatino Linotype"/>
              </a:rPr>
              <a:t>a). Relación</a:t>
            </a:r>
            <a:r>
              <a:rPr sz="1400" b="1" u="sng" spc="-10" dirty="0">
                <a:solidFill>
                  <a:srgbClr val="0070C0"/>
                </a:solidFill>
                <a:latin typeface="Palatino Linotype"/>
                <a:cs typeface="Palatino Linotype"/>
              </a:rPr>
              <a:t> </a:t>
            </a:r>
            <a:r>
              <a:rPr sz="1400" b="1" u="sng" spc="-32" dirty="0">
                <a:solidFill>
                  <a:srgbClr val="0070C0"/>
                </a:solidFill>
                <a:latin typeface="Palatino Linotype"/>
                <a:cs typeface="Palatino Linotype"/>
              </a:rPr>
              <a:t>de </a:t>
            </a:r>
            <a:r>
              <a:rPr sz="1400" b="1" u="sng" spc="-19" dirty="0">
                <a:solidFill>
                  <a:srgbClr val="0070C0"/>
                </a:solidFill>
                <a:latin typeface="Palatino Linotype"/>
                <a:cs typeface="Palatino Linotype"/>
              </a:rPr>
              <a:t>Burden </a:t>
            </a:r>
            <a:r>
              <a:rPr sz="1400" b="1" u="sng" spc="3" dirty="0">
                <a:solidFill>
                  <a:srgbClr val="0070C0"/>
                </a:solidFill>
                <a:latin typeface="Palatino Linotype"/>
                <a:cs typeface="Palatino Linotype"/>
              </a:rPr>
              <a:t> </a:t>
            </a:r>
            <a:r>
              <a:rPr sz="1400" b="1" u="sng" spc="-42" dirty="0">
                <a:solidFill>
                  <a:srgbClr val="0070C0"/>
                </a:solidFill>
                <a:latin typeface="Palatino Linotype"/>
                <a:cs typeface="Palatino Linotype"/>
              </a:rPr>
              <a:t>:</a:t>
            </a:r>
            <a:endParaRPr sz="1400" b="1" u="sng" dirty="0">
              <a:solidFill>
                <a:srgbClr val="0070C0"/>
              </a:solidFill>
              <a:latin typeface="Palatino Linotype"/>
              <a:cs typeface="Palatino Linotype"/>
            </a:endParaRPr>
          </a:p>
          <a:p>
            <a:pPr marL="4477" algn="ctr">
              <a:tabLst>
                <a:tab pos="360170" algn="l"/>
              </a:tabLst>
            </a:pPr>
            <a:r>
              <a:rPr sz="1200" b="1" spc="-29" dirty="0">
                <a:latin typeface="Palatino Linotype"/>
                <a:cs typeface="Palatino Linotype"/>
              </a:rPr>
              <a:t>Kb </a:t>
            </a:r>
            <a:r>
              <a:rPr sz="1200" b="1" spc="58" dirty="0">
                <a:latin typeface="Palatino Linotype"/>
                <a:cs typeface="Palatino Linotype"/>
              </a:rPr>
              <a:t> </a:t>
            </a:r>
            <a:r>
              <a:rPr sz="1200" b="1" spc="-35" dirty="0">
                <a:latin typeface="Palatino Linotype"/>
                <a:cs typeface="Palatino Linotype"/>
              </a:rPr>
              <a:t>=	B </a:t>
            </a:r>
            <a:r>
              <a:rPr sz="1200" b="1" spc="73" dirty="0">
                <a:latin typeface="Palatino Linotype"/>
                <a:cs typeface="Palatino Linotype"/>
              </a:rPr>
              <a:t>/ </a:t>
            </a:r>
            <a:r>
              <a:rPr sz="1200" b="1" spc="-35" dirty="0">
                <a:latin typeface="Palatino Linotype"/>
                <a:cs typeface="Palatino Linotype"/>
              </a:rPr>
              <a:t>( </a:t>
            </a:r>
            <a:r>
              <a:rPr sz="1200" b="1" spc="-51" dirty="0">
                <a:latin typeface="Palatino Linotype"/>
                <a:cs typeface="Palatino Linotype"/>
              </a:rPr>
              <a:t>D </a:t>
            </a:r>
            <a:r>
              <a:rPr sz="1200" b="1" spc="-32" dirty="0">
                <a:latin typeface="Palatino Linotype"/>
                <a:cs typeface="Palatino Linotype"/>
              </a:rPr>
              <a:t>* </a:t>
            </a:r>
            <a:r>
              <a:rPr sz="1200" b="1" spc="-10" dirty="0">
                <a:latin typeface="Palatino Linotype"/>
                <a:cs typeface="Palatino Linotype"/>
              </a:rPr>
              <a:t> </a:t>
            </a:r>
            <a:r>
              <a:rPr sz="1200" b="1" spc="-26" dirty="0">
                <a:latin typeface="Palatino Linotype"/>
                <a:cs typeface="Palatino Linotype"/>
              </a:rPr>
              <a:t>0.0254)</a:t>
            </a:r>
            <a:endParaRPr sz="1200" b="1" dirty="0">
              <a:latin typeface="Palatino Linotype"/>
              <a:cs typeface="Palatino Linotype"/>
            </a:endParaRPr>
          </a:p>
          <a:p>
            <a:pPr marL="8139"/>
            <a:r>
              <a:rPr sz="1200" b="1" spc="-73" dirty="0">
                <a:latin typeface="Palatino Linotype"/>
                <a:cs typeface="Palatino Linotype"/>
              </a:rPr>
              <a:t>B  </a:t>
            </a:r>
            <a:r>
              <a:rPr sz="1200" b="1" spc="-51" dirty="0">
                <a:latin typeface="Palatino Linotype"/>
                <a:cs typeface="Palatino Linotype"/>
              </a:rPr>
              <a:t>=  </a:t>
            </a:r>
            <a:r>
              <a:rPr sz="1200" b="1" spc="-48" dirty="0">
                <a:latin typeface="Palatino Linotype"/>
                <a:cs typeface="Palatino Linotype"/>
              </a:rPr>
              <a:t>Burden </a:t>
            </a:r>
            <a:r>
              <a:rPr sz="1200" b="1" spc="-54" dirty="0">
                <a:latin typeface="Palatino Linotype"/>
                <a:cs typeface="Palatino Linotype"/>
              </a:rPr>
              <a:t>Máximo  </a:t>
            </a:r>
            <a:r>
              <a:rPr sz="1200" b="1" spc="-45" dirty="0">
                <a:latin typeface="Palatino Linotype"/>
                <a:cs typeface="Palatino Linotype"/>
              </a:rPr>
              <a:t>en metros</a:t>
            </a:r>
            <a:endParaRPr sz="1200" b="1" dirty="0">
              <a:latin typeface="Palatino Linotype"/>
              <a:cs typeface="Palatino Linotype"/>
            </a:endParaRPr>
          </a:p>
          <a:p>
            <a:pPr marL="8139"/>
            <a:r>
              <a:rPr sz="1200" b="1" spc="-80" dirty="0">
                <a:latin typeface="Palatino Linotype"/>
                <a:cs typeface="Palatino Linotype"/>
              </a:rPr>
              <a:t>D  </a:t>
            </a:r>
            <a:r>
              <a:rPr sz="1200" b="1" spc="-35" dirty="0">
                <a:latin typeface="Palatino Linotype"/>
                <a:cs typeface="Palatino Linotype"/>
              </a:rPr>
              <a:t>= </a:t>
            </a:r>
            <a:r>
              <a:rPr sz="1200" b="1" spc="-45" dirty="0">
                <a:latin typeface="Palatino Linotype"/>
                <a:cs typeface="Palatino Linotype"/>
              </a:rPr>
              <a:t>diámetro  del </a:t>
            </a:r>
            <a:r>
              <a:rPr lang="es-ES" sz="1200" b="1" spc="-54" dirty="0">
                <a:latin typeface="Palatino Linotype"/>
                <a:cs typeface="Palatino Linotype"/>
              </a:rPr>
              <a:t>taladro</a:t>
            </a:r>
            <a:r>
              <a:rPr sz="1200" b="1" spc="-54" dirty="0">
                <a:latin typeface="Palatino Linotype"/>
                <a:cs typeface="Palatino Linotype"/>
              </a:rPr>
              <a:t>  </a:t>
            </a:r>
            <a:r>
              <a:rPr sz="1200" b="1" spc="-45" dirty="0">
                <a:latin typeface="Palatino Linotype"/>
                <a:cs typeface="Palatino Linotype"/>
              </a:rPr>
              <a:t>en</a:t>
            </a:r>
            <a:r>
              <a:rPr sz="1200" b="1" spc="10" dirty="0">
                <a:latin typeface="Palatino Linotype"/>
                <a:cs typeface="Palatino Linotype"/>
              </a:rPr>
              <a:t> </a:t>
            </a:r>
            <a:r>
              <a:rPr sz="1200" b="1" spc="-45" dirty="0">
                <a:latin typeface="Palatino Linotype"/>
                <a:cs typeface="Palatino Linotype"/>
              </a:rPr>
              <a:t>pulgadas</a:t>
            </a:r>
            <a:endParaRPr sz="1200" b="1" dirty="0">
              <a:latin typeface="Palatino Linotype"/>
              <a:cs typeface="Palatino Linotype"/>
            </a:endParaRPr>
          </a:p>
          <a:p>
            <a:pPr>
              <a:spcBef>
                <a:spcPts val="29"/>
              </a:spcBef>
            </a:pPr>
            <a:endParaRPr sz="1400" b="1" dirty="0">
              <a:latin typeface="Times New Roman"/>
              <a:cs typeface="Times New Roman"/>
            </a:endParaRPr>
          </a:p>
          <a:p>
            <a:pPr marL="9767"/>
            <a:r>
              <a:rPr lang="es-ES" sz="1200" b="1" u="sng" spc="19" dirty="0">
                <a:solidFill>
                  <a:srgbClr val="0070C0"/>
                </a:solidFill>
                <a:latin typeface="Palatino Linotype"/>
                <a:cs typeface="Palatino Linotype"/>
              </a:rPr>
              <a:t>b). </a:t>
            </a:r>
            <a:r>
              <a:rPr sz="1200" b="1" u="sng" spc="19" dirty="0" err="1">
                <a:solidFill>
                  <a:srgbClr val="0070C0"/>
                </a:solidFill>
                <a:latin typeface="Palatino Linotype"/>
                <a:cs typeface="Palatino Linotype"/>
              </a:rPr>
              <a:t>Relación</a:t>
            </a:r>
            <a:r>
              <a:rPr sz="1200" b="1" u="sng" spc="19" dirty="0">
                <a:solidFill>
                  <a:srgbClr val="0070C0"/>
                </a:solidFill>
                <a:latin typeface="Palatino Linotype"/>
                <a:cs typeface="Palatino Linotype"/>
              </a:rPr>
              <a:t>  </a:t>
            </a:r>
            <a:r>
              <a:rPr sz="1200" b="1" u="sng" spc="3" dirty="0">
                <a:solidFill>
                  <a:srgbClr val="0070C0"/>
                </a:solidFill>
                <a:latin typeface="Palatino Linotype"/>
                <a:cs typeface="Palatino Linotype"/>
              </a:rPr>
              <a:t>de </a:t>
            </a:r>
            <a:r>
              <a:rPr sz="1200" b="1" u="sng" spc="16" dirty="0">
                <a:solidFill>
                  <a:srgbClr val="0070C0"/>
                </a:solidFill>
                <a:latin typeface="Palatino Linotype"/>
                <a:cs typeface="Palatino Linotype"/>
              </a:rPr>
              <a:t>Profundidad  </a:t>
            </a:r>
            <a:r>
              <a:rPr sz="1200" b="1" u="sng" spc="13" dirty="0">
                <a:solidFill>
                  <a:srgbClr val="0070C0"/>
                </a:solidFill>
                <a:latin typeface="Palatino Linotype"/>
                <a:cs typeface="Palatino Linotype"/>
              </a:rPr>
              <a:t>del </a:t>
            </a:r>
            <a:r>
              <a:rPr lang="es-ES" sz="1200" b="1" u="sng" spc="10" dirty="0">
                <a:solidFill>
                  <a:srgbClr val="0070C0"/>
                </a:solidFill>
                <a:latin typeface="Palatino Linotype"/>
                <a:cs typeface="Palatino Linotype"/>
              </a:rPr>
              <a:t>taladro</a:t>
            </a:r>
            <a:r>
              <a:rPr sz="1200" b="1" u="sng" spc="-26" dirty="0">
                <a:solidFill>
                  <a:srgbClr val="0070C0"/>
                </a:solidFill>
                <a:latin typeface="Palatino Linotype"/>
                <a:cs typeface="Palatino Linotype"/>
              </a:rPr>
              <a:t> </a:t>
            </a:r>
            <a:r>
              <a:rPr sz="1200" b="1" u="sng" spc="42" dirty="0">
                <a:solidFill>
                  <a:srgbClr val="0070C0"/>
                </a:solidFill>
                <a:latin typeface="Palatino Linotype"/>
                <a:cs typeface="Palatino Linotype"/>
              </a:rPr>
              <a:t>:</a:t>
            </a:r>
            <a:endParaRPr lang="es-ES" sz="1200" b="1" u="sng" spc="42" dirty="0">
              <a:solidFill>
                <a:srgbClr val="0070C0"/>
              </a:solidFill>
              <a:latin typeface="Palatino Linotype"/>
              <a:cs typeface="Palatino Linotype"/>
            </a:endParaRPr>
          </a:p>
          <a:p>
            <a:pPr marL="9767"/>
            <a:endParaRPr sz="1100" b="1" dirty="0">
              <a:latin typeface="Palatino Linotype"/>
              <a:cs typeface="Palatino Linotype"/>
            </a:endParaRPr>
          </a:p>
          <a:p>
            <a:pPr marL="8139" marR="1478120" indent="1487888">
              <a:lnSpc>
                <a:spcPts val="955"/>
              </a:lnSpc>
              <a:spcBef>
                <a:spcPts val="32"/>
              </a:spcBef>
            </a:pPr>
            <a:r>
              <a:rPr sz="1200" b="1" spc="-38" dirty="0">
                <a:latin typeface="Palatino Linotype"/>
                <a:cs typeface="Palatino Linotype"/>
              </a:rPr>
              <a:t>Kh </a:t>
            </a:r>
            <a:r>
              <a:rPr sz="1200" b="1" spc="-19" dirty="0">
                <a:latin typeface="Palatino Linotype"/>
                <a:cs typeface="Palatino Linotype"/>
              </a:rPr>
              <a:t>= </a:t>
            </a:r>
            <a:r>
              <a:rPr sz="1200" b="1" spc="-61" dirty="0">
                <a:latin typeface="Palatino Linotype"/>
                <a:cs typeface="Palatino Linotype"/>
              </a:rPr>
              <a:t>H </a:t>
            </a:r>
            <a:r>
              <a:rPr sz="1200" b="1" spc="73" dirty="0">
                <a:latin typeface="Palatino Linotype"/>
                <a:cs typeface="Palatino Linotype"/>
              </a:rPr>
              <a:t>/ </a:t>
            </a:r>
            <a:r>
              <a:rPr sz="1200" b="1" spc="-35" dirty="0">
                <a:latin typeface="Palatino Linotype"/>
                <a:cs typeface="Palatino Linotype"/>
              </a:rPr>
              <a:t>B  </a:t>
            </a:r>
            <a:r>
              <a:rPr sz="1200" b="1" spc="-61" dirty="0">
                <a:latin typeface="Palatino Linotype"/>
                <a:cs typeface="Palatino Linotype"/>
              </a:rPr>
              <a:t>H  </a:t>
            </a:r>
            <a:r>
              <a:rPr sz="1200" b="1" spc="-42" dirty="0">
                <a:latin typeface="Palatino Linotype"/>
                <a:cs typeface="Palatino Linotype"/>
              </a:rPr>
              <a:t>: </a:t>
            </a:r>
            <a:r>
              <a:rPr sz="1200" b="1" spc="-26" dirty="0">
                <a:latin typeface="Palatino Linotype"/>
                <a:cs typeface="Palatino Linotype"/>
              </a:rPr>
              <a:t>Profundidad  </a:t>
            </a:r>
            <a:r>
              <a:rPr sz="1200" b="1" spc="-29" dirty="0">
                <a:latin typeface="Palatino Linotype"/>
                <a:cs typeface="Palatino Linotype"/>
              </a:rPr>
              <a:t>del </a:t>
            </a:r>
            <a:r>
              <a:rPr lang="es-ES" sz="1200" b="1" spc="-29" dirty="0">
                <a:latin typeface="Palatino Linotype"/>
                <a:cs typeface="Palatino Linotype"/>
              </a:rPr>
              <a:t> taladro</a:t>
            </a:r>
            <a:r>
              <a:rPr sz="1200" b="1" spc="-29" dirty="0">
                <a:latin typeface="Palatino Linotype"/>
                <a:cs typeface="Palatino Linotype"/>
              </a:rPr>
              <a:t> </a:t>
            </a:r>
            <a:r>
              <a:rPr sz="1200" b="1" spc="-32" dirty="0">
                <a:latin typeface="Palatino Linotype"/>
                <a:cs typeface="Palatino Linotype"/>
              </a:rPr>
              <a:t>en</a:t>
            </a:r>
            <a:r>
              <a:rPr sz="1200" b="1" spc="45" dirty="0">
                <a:latin typeface="Palatino Linotype"/>
                <a:cs typeface="Palatino Linotype"/>
              </a:rPr>
              <a:t> </a:t>
            </a:r>
            <a:r>
              <a:rPr sz="1200" b="1" spc="-32" dirty="0">
                <a:latin typeface="Palatino Linotype"/>
                <a:cs typeface="Palatino Linotype"/>
              </a:rPr>
              <a:t>metros</a:t>
            </a:r>
            <a:endParaRPr sz="1200" b="1" dirty="0">
              <a:latin typeface="Palatino Linotype"/>
              <a:cs typeface="Palatino Linotype"/>
            </a:endParaRPr>
          </a:p>
        </p:txBody>
      </p:sp>
      <p:sp>
        <p:nvSpPr>
          <p:cNvPr id="6" name="object 6"/>
          <p:cNvSpPr txBox="1"/>
          <p:nvPr/>
        </p:nvSpPr>
        <p:spPr>
          <a:xfrm>
            <a:off x="1381449" y="5128095"/>
            <a:ext cx="6348717" cy="215444"/>
          </a:xfrm>
          <a:prstGeom prst="rect">
            <a:avLst/>
          </a:prstGeom>
          <a:noFill/>
        </p:spPr>
        <p:txBody>
          <a:bodyPr vert="horz" wrap="square" lIns="0" tIns="0" rIns="0" bIns="0" rtlCol="0">
            <a:spAutoFit/>
          </a:bodyPr>
          <a:lstStyle/>
          <a:p>
            <a:pPr marL="8139"/>
            <a:r>
              <a:rPr lang="es-ES" sz="1400" b="1" spc="-13" dirty="0">
                <a:solidFill>
                  <a:srgbClr val="0070C0"/>
                </a:solidFill>
                <a:latin typeface="Palatino Linotype"/>
                <a:cs typeface="Palatino Linotype"/>
              </a:rPr>
              <a:t>d</a:t>
            </a:r>
            <a:r>
              <a:rPr lang="es-ES" sz="1400" b="1" u="sng" spc="-13" dirty="0">
                <a:solidFill>
                  <a:srgbClr val="0070C0"/>
                </a:solidFill>
                <a:latin typeface="Palatino Linotype"/>
                <a:cs typeface="Palatino Linotype"/>
              </a:rPr>
              <a:t>). Relación</a:t>
            </a:r>
            <a:r>
              <a:rPr sz="1400" b="1" u="sng" spc="-13" dirty="0">
                <a:solidFill>
                  <a:srgbClr val="0070C0"/>
                </a:solidFill>
                <a:latin typeface="Palatino Linotype"/>
                <a:cs typeface="Palatino Linotype"/>
              </a:rPr>
              <a:t>  </a:t>
            </a:r>
            <a:r>
              <a:rPr sz="1400" b="1" u="sng" spc="-32" dirty="0">
                <a:solidFill>
                  <a:srgbClr val="0070C0"/>
                </a:solidFill>
                <a:latin typeface="Palatino Linotype"/>
                <a:cs typeface="Palatino Linotype"/>
              </a:rPr>
              <a:t>de </a:t>
            </a:r>
            <a:r>
              <a:rPr sz="1400" b="1" u="sng" spc="-22" dirty="0">
                <a:solidFill>
                  <a:srgbClr val="0070C0"/>
                </a:solidFill>
                <a:latin typeface="Palatino Linotype"/>
                <a:cs typeface="Palatino Linotype"/>
              </a:rPr>
              <a:t>Taco</a:t>
            </a:r>
            <a:r>
              <a:rPr sz="1400" b="1" u="sng" spc="6" dirty="0">
                <a:solidFill>
                  <a:srgbClr val="0070C0"/>
                </a:solidFill>
                <a:latin typeface="Palatino Linotype"/>
                <a:cs typeface="Palatino Linotype"/>
              </a:rPr>
              <a:t> </a:t>
            </a:r>
            <a:r>
              <a:rPr sz="1000" b="1" u="sng" spc="26" dirty="0">
                <a:solidFill>
                  <a:srgbClr val="0070C0"/>
                </a:solidFill>
                <a:latin typeface="Palatino Linotype"/>
                <a:cs typeface="Palatino Linotype"/>
              </a:rPr>
              <a:t>:</a:t>
            </a:r>
            <a:endParaRPr sz="1000" b="1" u="sng" dirty="0">
              <a:solidFill>
                <a:srgbClr val="0070C0"/>
              </a:solidFill>
              <a:latin typeface="Palatino Linotype"/>
              <a:cs typeface="Palatino Linotype"/>
            </a:endParaRPr>
          </a:p>
        </p:txBody>
      </p:sp>
      <p:sp>
        <p:nvSpPr>
          <p:cNvPr id="7" name="object 7"/>
          <p:cNvSpPr txBox="1"/>
          <p:nvPr/>
        </p:nvSpPr>
        <p:spPr>
          <a:xfrm>
            <a:off x="1453738" y="4549977"/>
            <a:ext cx="6306462" cy="390171"/>
          </a:xfrm>
          <a:prstGeom prst="rect">
            <a:avLst/>
          </a:prstGeom>
          <a:noFill/>
          <a:ln>
            <a:solidFill>
              <a:schemeClr val="tx2">
                <a:lumMod val="10000"/>
                <a:lumOff val="90000"/>
              </a:schemeClr>
            </a:solidFill>
          </a:ln>
        </p:spPr>
        <p:txBody>
          <a:bodyPr vert="horz" wrap="square" lIns="0" tIns="0" rIns="0" bIns="0" rtlCol="0">
            <a:spAutoFit/>
          </a:bodyPr>
          <a:lstStyle/>
          <a:p>
            <a:pPr marL="11802">
              <a:lnSpc>
                <a:spcPts val="952"/>
              </a:lnSpc>
            </a:pPr>
            <a:r>
              <a:rPr lang="es-ES" sz="1100" b="1" spc="-10" dirty="0">
                <a:solidFill>
                  <a:srgbClr val="0070C0"/>
                </a:solidFill>
                <a:latin typeface="Palatino Linotype"/>
                <a:cs typeface="Palatino Linotype"/>
              </a:rPr>
              <a:t>c</a:t>
            </a:r>
            <a:r>
              <a:rPr lang="es-ES" sz="1200" b="1" spc="-10" dirty="0">
                <a:solidFill>
                  <a:srgbClr val="0070C0"/>
                </a:solidFill>
                <a:latin typeface="Palatino Linotype"/>
                <a:cs typeface="Palatino Linotype"/>
              </a:rPr>
              <a:t>). Relación</a:t>
            </a:r>
            <a:r>
              <a:rPr sz="1200" b="1" spc="-10" dirty="0">
                <a:solidFill>
                  <a:srgbClr val="0070C0"/>
                </a:solidFill>
                <a:latin typeface="Palatino Linotype"/>
                <a:cs typeface="Palatino Linotype"/>
              </a:rPr>
              <a:t> </a:t>
            </a:r>
            <a:r>
              <a:rPr sz="1200" b="1" spc="-32" dirty="0">
                <a:solidFill>
                  <a:srgbClr val="0070C0"/>
                </a:solidFill>
                <a:latin typeface="Palatino Linotype"/>
                <a:cs typeface="Palatino Linotype"/>
              </a:rPr>
              <a:t>de </a:t>
            </a:r>
            <a:r>
              <a:rPr lang="es-ES" sz="1200" b="1" spc="-26" dirty="0" err="1">
                <a:solidFill>
                  <a:srgbClr val="0070C0"/>
                </a:solidFill>
                <a:latin typeface="Palatino Linotype"/>
                <a:cs typeface="Palatino Linotype"/>
              </a:rPr>
              <a:t>Sobreperforacion</a:t>
            </a:r>
            <a:r>
              <a:rPr sz="1200" b="1" spc="-26" dirty="0">
                <a:solidFill>
                  <a:srgbClr val="0070C0"/>
                </a:solidFill>
                <a:latin typeface="Palatino Linotype"/>
                <a:cs typeface="Palatino Linotype"/>
              </a:rPr>
              <a:t> </a:t>
            </a:r>
            <a:r>
              <a:rPr sz="1200" b="1" spc="42" dirty="0">
                <a:solidFill>
                  <a:srgbClr val="0070C0"/>
                </a:solidFill>
                <a:latin typeface="Palatino Linotype"/>
                <a:cs typeface="Palatino Linotype"/>
              </a:rPr>
              <a:t> </a:t>
            </a:r>
            <a:r>
              <a:rPr sz="1200" b="1" spc="-6" dirty="0">
                <a:solidFill>
                  <a:srgbClr val="0070C0"/>
                </a:solidFill>
                <a:latin typeface="Palatino Linotype"/>
                <a:cs typeface="Palatino Linotype"/>
              </a:rPr>
              <a:t>:</a:t>
            </a:r>
            <a:endParaRPr lang="es-ES" sz="1200" b="1" dirty="0">
              <a:solidFill>
                <a:srgbClr val="0070C0"/>
              </a:solidFill>
              <a:latin typeface="Palatino Linotype"/>
              <a:cs typeface="Palatino Linotype"/>
            </a:endParaRPr>
          </a:p>
          <a:p>
            <a:pPr marL="11802" algn="ctr">
              <a:lnSpc>
                <a:spcPts val="952"/>
              </a:lnSpc>
            </a:pPr>
            <a:r>
              <a:rPr lang="es-PE" sz="1100" b="1" spc="29" dirty="0">
                <a:latin typeface="Palatino Linotype"/>
                <a:cs typeface="Palatino Linotype"/>
              </a:rPr>
              <a:t>                                </a:t>
            </a:r>
            <a:r>
              <a:rPr sz="1050" b="1" spc="29" dirty="0" err="1">
                <a:latin typeface="Palatino Linotype"/>
                <a:cs typeface="Palatino Linotype"/>
              </a:rPr>
              <a:t>Kj</a:t>
            </a:r>
            <a:r>
              <a:rPr sz="1050" b="1" spc="29" dirty="0">
                <a:latin typeface="Palatino Linotype"/>
                <a:cs typeface="Palatino Linotype"/>
              </a:rPr>
              <a:t> </a:t>
            </a:r>
            <a:r>
              <a:rPr sz="1050" b="1" spc="-3" dirty="0">
                <a:latin typeface="Palatino Linotype"/>
                <a:cs typeface="Palatino Linotype"/>
              </a:rPr>
              <a:t>= </a:t>
            </a:r>
            <a:r>
              <a:rPr sz="1050" b="1" spc="10" dirty="0">
                <a:latin typeface="Palatino Linotype"/>
                <a:cs typeface="Palatino Linotype"/>
              </a:rPr>
              <a:t>J </a:t>
            </a:r>
            <a:r>
              <a:rPr sz="1050" b="1" spc="83" dirty="0">
                <a:latin typeface="Palatino Linotype"/>
                <a:cs typeface="Palatino Linotype"/>
              </a:rPr>
              <a:t>/</a:t>
            </a:r>
            <a:r>
              <a:rPr sz="1050" b="1" spc="-32" dirty="0">
                <a:latin typeface="Palatino Linotype"/>
                <a:cs typeface="Palatino Linotype"/>
              </a:rPr>
              <a:t> </a:t>
            </a:r>
            <a:r>
              <a:rPr sz="1050" b="1" spc="-3" dirty="0">
                <a:latin typeface="Palatino Linotype"/>
                <a:cs typeface="Palatino Linotype"/>
              </a:rPr>
              <a:t>B</a:t>
            </a:r>
            <a:endParaRPr sz="1050" b="1" dirty="0">
              <a:latin typeface="Palatino Linotype"/>
              <a:cs typeface="Palatino Linotype"/>
            </a:endParaRPr>
          </a:p>
          <a:p>
            <a:pPr marL="8139">
              <a:lnSpc>
                <a:spcPts val="984"/>
              </a:lnSpc>
            </a:pPr>
            <a:r>
              <a:rPr sz="1100" b="1" spc="-45" dirty="0">
                <a:latin typeface="Palatino Linotype"/>
                <a:cs typeface="Palatino Linotype"/>
              </a:rPr>
              <a:t>J  </a:t>
            </a:r>
            <a:r>
              <a:rPr sz="1100" b="1" spc="-48" dirty="0">
                <a:latin typeface="Palatino Linotype"/>
                <a:cs typeface="Palatino Linotype"/>
              </a:rPr>
              <a:t>: </a:t>
            </a:r>
            <a:r>
              <a:rPr sz="1100" b="1" spc="-45" dirty="0">
                <a:latin typeface="Palatino Linotype"/>
                <a:cs typeface="Palatino Linotype"/>
              </a:rPr>
              <a:t>pasadura  del </a:t>
            </a:r>
            <a:r>
              <a:rPr lang="es-ES" sz="1100" b="1" spc="-54" dirty="0">
                <a:latin typeface="Palatino Linotype"/>
                <a:cs typeface="Palatino Linotype"/>
              </a:rPr>
              <a:t>taladro</a:t>
            </a:r>
            <a:r>
              <a:rPr sz="1100" b="1" spc="-54" dirty="0">
                <a:latin typeface="Palatino Linotype"/>
                <a:cs typeface="Palatino Linotype"/>
              </a:rPr>
              <a:t> en</a:t>
            </a:r>
            <a:r>
              <a:rPr sz="1100" b="1" spc="-67" dirty="0">
                <a:latin typeface="Palatino Linotype"/>
                <a:cs typeface="Palatino Linotype"/>
              </a:rPr>
              <a:t> </a:t>
            </a:r>
            <a:r>
              <a:rPr sz="1100" b="1" spc="-45" dirty="0">
                <a:latin typeface="Palatino Linotype"/>
                <a:cs typeface="Palatino Linotype"/>
              </a:rPr>
              <a:t>metros</a:t>
            </a:r>
            <a:endParaRPr sz="1100" b="1" dirty="0">
              <a:latin typeface="Palatino Linotype"/>
              <a:cs typeface="Palatino Linotype"/>
            </a:endParaRPr>
          </a:p>
        </p:txBody>
      </p:sp>
      <p:sp>
        <p:nvSpPr>
          <p:cNvPr id="8" name="object 8"/>
          <p:cNvSpPr txBox="1"/>
          <p:nvPr/>
        </p:nvSpPr>
        <p:spPr>
          <a:xfrm>
            <a:off x="1413140" y="5415241"/>
            <a:ext cx="6306462" cy="268600"/>
          </a:xfrm>
          <a:prstGeom prst="rect">
            <a:avLst/>
          </a:prstGeom>
          <a:noFill/>
        </p:spPr>
        <p:txBody>
          <a:bodyPr vert="horz" wrap="square" lIns="0" tIns="0" rIns="0" bIns="0" rtlCol="0">
            <a:spAutoFit/>
          </a:bodyPr>
          <a:lstStyle/>
          <a:p>
            <a:pPr marR="3256" algn="ctr">
              <a:lnSpc>
                <a:spcPts val="1064"/>
              </a:lnSpc>
            </a:pPr>
            <a:r>
              <a:rPr lang="es-ES" sz="1200" b="1" spc="-141" dirty="0">
                <a:latin typeface="Courier New"/>
                <a:cs typeface="Courier New"/>
              </a:rPr>
              <a:t>                  </a:t>
            </a:r>
            <a:r>
              <a:rPr sz="1200" b="1" spc="-141" dirty="0">
                <a:latin typeface="Courier New"/>
                <a:cs typeface="Courier New"/>
              </a:rPr>
              <a:t>Kt</a:t>
            </a:r>
            <a:r>
              <a:rPr sz="1200" b="1" spc="-308" dirty="0">
                <a:latin typeface="Courier New"/>
                <a:cs typeface="Courier New"/>
              </a:rPr>
              <a:t> </a:t>
            </a:r>
            <a:r>
              <a:rPr sz="1200" b="1" spc="-157" dirty="0">
                <a:latin typeface="Courier New"/>
                <a:cs typeface="Courier New"/>
              </a:rPr>
              <a:t>=</a:t>
            </a:r>
            <a:r>
              <a:rPr sz="1200" b="1" spc="-320" dirty="0">
                <a:latin typeface="Courier New"/>
                <a:cs typeface="Courier New"/>
              </a:rPr>
              <a:t> </a:t>
            </a:r>
            <a:r>
              <a:rPr sz="1200" b="1" spc="-6" dirty="0">
                <a:latin typeface="Courier New"/>
                <a:cs typeface="Courier New"/>
              </a:rPr>
              <a:t>T/B</a:t>
            </a:r>
            <a:endParaRPr sz="1200" b="1" dirty="0">
              <a:latin typeface="Courier New"/>
              <a:cs typeface="Courier New"/>
            </a:endParaRPr>
          </a:p>
          <a:p>
            <a:pPr marL="8139">
              <a:lnSpc>
                <a:spcPts val="949"/>
              </a:lnSpc>
            </a:pPr>
            <a:r>
              <a:rPr sz="1200" b="1" spc="-61" dirty="0">
                <a:latin typeface="Palatino Linotype"/>
                <a:cs typeface="Palatino Linotype"/>
              </a:rPr>
              <a:t>T  </a:t>
            </a:r>
            <a:r>
              <a:rPr sz="1200" b="1" spc="-42" dirty="0">
                <a:latin typeface="Palatino Linotype"/>
                <a:cs typeface="Palatino Linotype"/>
              </a:rPr>
              <a:t>: </a:t>
            </a:r>
            <a:r>
              <a:rPr sz="1200" b="1" spc="-29" dirty="0">
                <a:latin typeface="Palatino Linotype"/>
                <a:cs typeface="Palatino Linotype"/>
              </a:rPr>
              <a:t>taco </a:t>
            </a:r>
            <a:r>
              <a:rPr sz="1200" b="1" spc="-35" dirty="0">
                <a:latin typeface="Palatino Linotype"/>
                <a:cs typeface="Palatino Linotype"/>
              </a:rPr>
              <a:t>en</a:t>
            </a:r>
            <a:r>
              <a:rPr sz="1200" b="1" spc="70" dirty="0">
                <a:latin typeface="Palatino Linotype"/>
                <a:cs typeface="Palatino Linotype"/>
              </a:rPr>
              <a:t> </a:t>
            </a:r>
            <a:r>
              <a:rPr sz="1200" b="1" spc="-32" dirty="0">
                <a:latin typeface="Palatino Linotype"/>
                <a:cs typeface="Palatino Linotype"/>
              </a:rPr>
              <a:t>metros</a:t>
            </a:r>
            <a:endParaRPr sz="1200" b="1" dirty="0">
              <a:latin typeface="Palatino Linotype"/>
              <a:cs typeface="Palatino Linotype"/>
            </a:endParaRPr>
          </a:p>
        </p:txBody>
      </p:sp>
      <p:sp>
        <p:nvSpPr>
          <p:cNvPr id="9" name="object 9"/>
          <p:cNvSpPr txBox="1"/>
          <p:nvPr/>
        </p:nvSpPr>
        <p:spPr>
          <a:xfrm>
            <a:off x="1291102" y="5683841"/>
            <a:ext cx="6348717" cy="1064394"/>
          </a:xfrm>
          <a:prstGeom prst="rect">
            <a:avLst/>
          </a:prstGeom>
          <a:noFill/>
        </p:spPr>
        <p:txBody>
          <a:bodyPr vert="horz" wrap="square" lIns="0" tIns="0" rIns="0" bIns="0" rtlCol="0">
            <a:spAutoFit/>
          </a:bodyPr>
          <a:lstStyle/>
          <a:p>
            <a:pPr marL="11802">
              <a:lnSpc>
                <a:spcPts val="916"/>
              </a:lnSpc>
            </a:pPr>
            <a:endParaRPr lang="es-ES" sz="1200" b="1" u="sng" spc="-13" dirty="0">
              <a:solidFill>
                <a:srgbClr val="0070C0"/>
              </a:solidFill>
              <a:latin typeface="Palatino Linotype"/>
              <a:cs typeface="Palatino Linotype"/>
            </a:endParaRPr>
          </a:p>
          <a:p>
            <a:pPr marL="11802">
              <a:lnSpc>
                <a:spcPts val="916"/>
              </a:lnSpc>
            </a:pPr>
            <a:r>
              <a:rPr lang="es-ES" sz="1200" b="1" u="sng" spc="-13" dirty="0">
                <a:solidFill>
                  <a:srgbClr val="0070C0"/>
                </a:solidFill>
                <a:latin typeface="Palatino Linotype"/>
                <a:cs typeface="Palatino Linotype"/>
              </a:rPr>
              <a:t>e).</a:t>
            </a:r>
            <a:r>
              <a:rPr lang="es-ES" sz="1600" b="1" u="sng" spc="-13" dirty="0">
                <a:solidFill>
                  <a:srgbClr val="0070C0"/>
                </a:solidFill>
                <a:latin typeface="Palatino Linotype"/>
                <a:cs typeface="Palatino Linotype"/>
              </a:rPr>
              <a:t>Relación</a:t>
            </a:r>
            <a:r>
              <a:rPr sz="1600" b="1" u="sng" spc="-13" dirty="0">
                <a:solidFill>
                  <a:srgbClr val="0070C0"/>
                </a:solidFill>
                <a:latin typeface="Palatino Linotype"/>
                <a:cs typeface="Palatino Linotype"/>
              </a:rPr>
              <a:t>  </a:t>
            </a:r>
            <a:r>
              <a:rPr sz="1600" b="1" u="sng" spc="-32" dirty="0">
                <a:solidFill>
                  <a:srgbClr val="0070C0"/>
                </a:solidFill>
                <a:latin typeface="Palatino Linotype"/>
                <a:cs typeface="Palatino Linotype"/>
              </a:rPr>
              <a:t>de</a:t>
            </a:r>
            <a:r>
              <a:rPr sz="1600" b="1" u="sng" spc="-73" dirty="0">
                <a:solidFill>
                  <a:srgbClr val="0070C0"/>
                </a:solidFill>
                <a:latin typeface="Palatino Linotype"/>
                <a:cs typeface="Palatino Linotype"/>
              </a:rPr>
              <a:t> </a:t>
            </a:r>
            <a:r>
              <a:rPr sz="1600" b="1" u="sng" spc="-13" dirty="0">
                <a:solidFill>
                  <a:srgbClr val="0070C0"/>
                </a:solidFill>
                <a:latin typeface="Palatino Linotype"/>
                <a:cs typeface="Palatino Linotype"/>
              </a:rPr>
              <a:t>espaciamiento:</a:t>
            </a:r>
            <a:endParaRPr sz="1600" b="1" u="sng" dirty="0">
              <a:solidFill>
                <a:srgbClr val="0070C0"/>
              </a:solidFill>
              <a:latin typeface="Palatino Linotype"/>
              <a:cs typeface="Palatino Linotype"/>
            </a:endParaRPr>
          </a:p>
          <a:p>
            <a:pPr marL="1032894" algn="ctr">
              <a:lnSpc>
                <a:spcPts val="977"/>
              </a:lnSpc>
            </a:pPr>
            <a:r>
              <a:rPr sz="1400" b="1" spc="26" dirty="0">
                <a:latin typeface="Courier New"/>
                <a:cs typeface="Courier New"/>
              </a:rPr>
              <a:t>Ks=S/B</a:t>
            </a:r>
            <a:endParaRPr sz="1400" b="1" dirty="0">
              <a:latin typeface="Courier New"/>
              <a:cs typeface="Courier New"/>
            </a:endParaRPr>
          </a:p>
          <a:p>
            <a:pPr marL="8139">
              <a:lnSpc>
                <a:spcPts val="923"/>
              </a:lnSpc>
            </a:pPr>
            <a:r>
              <a:rPr sz="1100" b="1" spc="-19" dirty="0">
                <a:latin typeface="Palatino Linotype"/>
                <a:cs typeface="Palatino Linotype"/>
              </a:rPr>
              <a:t>S </a:t>
            </a:r>
            <a:r>
              <a:rPr sz="1100" b="1" spc="-73" dirty="0">
                <a:latin typeface="Palatino Linotype"/>
                <a:cs typeface="Palatino Linotype"/>
              </a:rPr>
              <a:t>:  </a:t>
            </a:r>
            <a:r>
              <a:rPr sz="1100" b="1" spc="-26" dirty="0">
                <a:latin typeface="Palatino Linotype"/>
                <a:cs typeface="Palatino Linotype"/>
              </a:rPr>
              <a:t>espaciamiento  </a:t>
            </a:r>
            <a:r>
              <a:rPr sz="1100" b="1" spc="-32" dirty="0">
                <a:latin typeface="Palatino Linotype"/>
                <a:cs typeface="Palatino Linotype"/>
              </a:rPr>
              <a:t>en</a:t>
            </a:r>
            <a:r>
              <a:rPr sz="1100" b="1" spc="-29" dirty="0">
                <a:latin typeface="Palatino Linotype"/>
                <a:cs typeface="Palatino Linotype"/>
              </a:rPr>
              <a:t> </a:t>
            </a:r>
            <a:r>
              <a:rPr sz="1100" b="1" spc="-32" dirty="0">
                <a:latin typeface="Palatino Linotype"/>
                <a:cs typeface="Palatino Linotype"/>
              </a:rPr>
              <a:t>metros</a:t>
            </a:r>
            <a:endParaRPr sz="1100" b="1" dirty="0">
              <a:latin typeface="Palatino Linotype"/>
              <a:cs typeface="Palatino Linotype"/>
            </a:endParaRPr>
          </a:p>
          <a:p>
            <a:pPr marL="11802">
              <a:lnSpc>
                <a:spcPts val="981"/>
              </a:lnSpc>
            </a:pPr>
            <a:r>
              <a:rPr sz="1100" b="1" spc="-48" dirty="0">
                <a:latin typeface="Palatino Linotype"/>
                <a:cs typeface="Palatino Linotype"/>
              </a:rPr>
              <a:t>donde</a:t>
            </a:r>
            <a:r>
              <a:rPr sz="1100" b="1" spc="-10" dirty="0">
                <a:latin typeface="Palatino Linotype"/>
                <a:cs typeface="Palatino Linotype"/>
              </a:rPr>
              <a:t> </a:t>
            </a:r>
            <a:r>
              <a:rPr sz="1100" b="1" spc="-48" dirty="0">
                <a:latin typeface="Palatino Linotype"/>
                <a:cs typeface="Palatino Linotype"/>
              </a:rPr>
              <a:t>:</a:t>
            </a:r>
            <a:endParaRPr sz="1100" b="1" dirty="0">
              <a:latin typeface="Palatino Linotype"/>
              <a:cs typeface="Palatino Linotype"/>
            </a:endParaRPr>
          </a:p>
          <a:p>
            <a:pPr algn="ctr">
              <a:spcBef>
                <a:spcPts val="3"/>
              </a:spcBef>
            </a:pPr>
            <a:endParaRPr sz="1400" b="1" dirty="0">
              <a:highlight>
                <a:srgbClr val="FFFF00"/>
              </a:highlight>
              <a:latin typeface="Times New Roman"/>
              <a:cs typeface="Times New Roman"/>
            </a:endParaRPr>
          </a:p>
          <a:p>
            <a:pPr marL="1042661" algn="ctr"/>
            <a:r>
              <a:rPr sz="1600" b="1" spc="-3" dirty="0">
                <a:latin typeface="Palatino Linotype"/>
                <a:cs typeface="Palatino Linotype"/>
              </a:rPr>
              <a:t>KB </a:t>
            </a:r>
            <a:r>
              <a:rPr sz="1600" b="1" spc="-19" dirty="0">
                <a:latin typeface="Palatino Linotype"/>
                <a:cs typeface="Palatino Linotype"/>
              </a:rPr>
              <a:t>= </a:t>
            </a:r>
            <a:r>
              <a:rPr sz="1600" b="1" spc="-22" dirty="0">
                <a:latin typeface="Palatino Linotype"/>
                <a:cs typeface="Palatino Linotype"/>
              </a:rPr>
              <a:t>0.1573*(de/dr)1/3* </a:t>
            </a:r>
            <a:r>
              <a:rPr sz="1600" b="1" spc="131" dirty="0">
                <a:latin typeface="Palatino Linotype"/>
                <a:cs typeface="Palatino Linotype"/>
              </a:rPr>
              <a:t> </a:t>
            </a:r>
            <a:r>
              <a:rPr sz="1600" b="1" spc="38" dirty="0">
                <a:latin typeface="Palatino Linotype"/>
                <a:cs typeface="Palatino Linotype"/>
              </a:rPr>
              <a:t>(VE)</a:t>
            </a:r>
            <a:r>
              <a:rPr lang="es-ES" sz="1600" b="1" spc="38" dirty="0">
                <a:latin typeface="Palatino Linotype"/>
                <a:cs typeface="Palatino Linotype"/>
              </a:rPr>
              <a:t>2/</a:t>
            </a:r>
            <a:r>
              <a:rPr sz="1600" b="1" spc="38" dirty="0">
                <a:latin typeface="Palatino Linotype"/>
                <a:cs typeface="Palatino Linotype"/>
              </a:rPr>
              <a:t>3</a:t>
            </a:r>
            <a:endParaRPr sz="1600" b="1" dirty="0">
              <a:latin typeface="Palatino Linotype"/>
              <a:cs typeface="Palatino Linotype"/>
            </a:endParaRPr>
          </a:p>
        </p:txBody>
      </p:sp>
      <p:sp>
        <p:nvSpPr>
          <p:cNvPr id="10" name="CuadroTexto 9">
            <a:extLst>
              <a:ext uri="{FF2B5EF4-FFF2-40B4-BE49-F238E27FC236}">
                <a16:creationId xmlns:a16="http://schemas.microsoft.com/office/drawing/2014/main" id="{9906F24B-A256-4F27-9E5F-03B6A72AC9DB}"/>
              </a:ext>
            </a:extLst>
          </p:cNvPr>
          <p:cNvSpPr txBox="1"/>
          <p:nvPr/>
        </p:nvSpPr>
        <p:spPr>
          <a:xfrm>
            <a:off x="1059291" y="628379"/>
            <a:ext cx="8317791" cy="369332"/>
          </a:xfrm>
          <a:prstGeom prst="rect">
            <a:avLst/>
          </a:prstGeom>
          <a:solidFill>
            <a:srgbClr val="006666"/>
          </a:solidFill>
        </p:spPr>
        <p:txBody>
          <a:bodyPr wrap="square">
            <a:spAutoFit/>
          </a:bodyPr>
          <a:lstStyle/>
          <a:p>
            <a:pPr marL="9767">
              <a:tabLst>
                <a:tab pos="238485" algn="l"/>
              </a:tabLst>
            </a:pPr>
            <a:r>
              <a:rPr lang="es-PE" b="1" spc="-3" dirty="0">
                <a:solidFill>
                  <a:schemeClr val="bg1"/>
                </a:solidFill>
                <a:latin typeface="Palatino Linotype"/>
                <a:cs typeface="Palatino Linotype"/>
              </a:rPr>
              <a:t>METODOS  </a:t>
            </a:r>
            <a:r>
              <a:rPr lang="es-PE" b="1" spc="-22" dirty="0">
                <a:solidFill>
                  <a:schemeClr val="bg1"/>
                </a:solidFill>
                <a:latin typeface="Palatino Linotype"/>
                <a:cs typeface="Palatino Linotype"/>
              </a:rPr>
              <a:t>DE </a:t>
            </a:r>
            <a:r>
              <a:rPr lang="es-PE" b="1" spc="-10" dirty="0">
                <a:solidFill>
                  <a:schemeClr val="bg1"/>
                </a:solidFill>
                <a:latin typeface="Palatino Linotype"/>
                <a:cs typeface="Palatino Linotype"/>
              </a:rPr>
              <a:t>DISEÑO  </a:t>
            </a:r>
            <a:r>
              <a:rPr lang="es-PE" b="1" spc="-16" dirty="0">
                <a:solidFill>
                  <a:schemeClr val="bg1"/>
                </a:solidFill>
                <a:latin typeface="Palatino Linotype"/>
                <a:cs typeface="Palatino Linotype"/>
              </a:rPr>
              <a:t>DE</a:t>
            </a:r>
            <a:r>
              <a:rPr lang="es-PE" b="1" spc="-122" dirty="0">
                <a:solidFill>
                  <a:schemeClr val="bg1"/>
                </a:solidFill>
                <a:latin typeface="Palatino Linotype"/>
                <a:cs typeface="Palatino Linotype"/>
              </a:rPr>
              <a:t> </a:t>
            </a:r>
            <a:r>
              <a:rPr lang="es-PE" b="1" spc="-16" dirty="0">
                <a:solidFill>
                  <a:schemeClr val="bg1"/>
                </a:solidFill>
                <a:latin typeface="Palatino Linotype"/>
                <a:cs typeface="Palatino Linotype"/>
              </a:rPr>
              <a:t>VOLADURA POR METODOS EMPERICOS</a:t>
            </a:r>
            <a:endParaRPr lang="es-PE" b="1" dirty="0">
              <a:solidFill>
                <a:schemeClr val="bg1"/>
              </a:solidFill>
              <a:latin typeface="Palatino Linotype"/>
              <a:cs typeface="Palatino Linotype"/>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1265" y="603845"/>
            <a:ext cx="10361842" cy="6093976"/>
          </a:xfrm>
          <a:prstGeom prst="rect">
            <a:avLst/>
          </a:prstGeom>
          <a:noFill/>
          <a:ln>
            <a:noFill/>
          </a:ln>
        </p:spPr>
        <p:txBody>
          <a:bodyPr vert="horz" wrap="square" lIns="0" tIns="0" rIns="0" bIns="0" rtlCol="0">
            <a:spAutoFit/>
          </a:bodyPr>
          <a:lstStyle/>
          <a:p>
            <a:pPr marL="11802" algn="just"/>
            <a:r>
              <a:rPr sz="1200" b="1" u="sng" spc="16" dirty="0">
                <a:solidFill>
                  <a:srgbClr val="0070C0"/>
                </a:solidFill>
                <a:latin typeface="Arial" panose="020B0604020202020204" pitchFamily="34" charset="0"/>
                <a:cs typeface="Arial" panose="020B0604020202020204" pitchFamily="34" charset="0"/>
              </a:rPr>
              <a:t>Espaciamiento:</a:t>
            </a:r>
            <a:endParaRPr sz="1200" b="1" u="sng" dirty="0">
              <a:solidFill>
                <a:srgbClr val="0070C0"/>
              </a:solidFill>
              <a:latin typeface="Arial" panose="020B0604020202020204" pitchFamily="34" charset="0"/>
              <a:cs typeface="Arial" panose="020B0604020202020204" pitchFamily="34" charset="0"/>
            </a:endParaRPr>
          </a:p>
          <a:p>
            <a:pPr>
              <a:spcBef>
                <a:spcPts val="3"/>
              </a:spcBef>
            </a:pPr>
            <a:endParaRPr sz="1200" b="1" dirty="0">
              <a:latin typeface="Arial" panose="020B0604020202020204" pitchFamily="34" charset="0"/>
              <a:cs typeface="Arial" panose="020B0604020202020204" pitchFamily="34" charset="0"/>
            </a:endParaRPr>
          </a:p>
          <a:p>
            <a:pPr marL="9767" algn="just">
              <a:spcBef>
                <a:spcPts val="3"/>
              </a:spcBef>
            </a:pPr>
            <a:r>
              <a:rPr sz="1200" b="1" spc="-45" dirty="0">
                <a:latin typeface="Arial" panose="020B0604020202020204" pitchFamily="34" charset="0"/>
                <a:cs typeface="Arial" panose="020B0604020202020204" pitchFamily="34" charset="0"/>
              </a:rPr>
              <a:t>Para </a:t>
            </a:r>
            <a:r>
              <a:rPr sz="1200" b="1" spc="-42" dirty="0">
                <a:latin typeface="Arial" panose="020B0604020202020204" pitchFamily="34" charset="0"/>
                <a:cs typeface="Arial" panose="020B0604020202020204" pitchFamily="34" charset="0"/>
              </a:rPr>
              <a:t>disparos  simultáneos  </a:t>
            </a:r>
            <a:r>
              <a:rPr sz="1200" b="1" spc="-51" dirty="0">
                <a:latin typeface="Arial" panose="020B0604020202020204" pitchFamily="34" charset="0"/>
                <a:cs typeface="Arial" panose="020B0604020202020204" pitchFamily="34" charset="0"/>
              </a:rPr>
              <a:t>de </a:t>
            </a:r>
            <a:r>
              <a:rPr lang="es-ES" sz="1200" b="1" spc="-51" dirty="0">
                <a:latin typeface="Arial" panose="020B0604020202020204" pitchFamily="34" charset="0"/>
                <a:cs typeface="Arial" panose="020B0604020202020204" pitchFamily="34" charset="0"/>
              </a:rPr>
              <a:t>taladros</a:t>
            </a:r>
            <a:r>
              <a:rPr sz="1200" b="1" spc="-51" dirty="0">
                <a:latin typeface="Arial" panose="020B0604020202020204" pitchFamily="34" charset="0"/>
                <a:cs typeface="Arial" panose="020B0604020202020204" pitchFamily="34" charset="0"/>
              </a:rPr>
              <a:t>  </a:t>
            </a:r>
            <a:r>
              <a:rPr sz="1200" b="1" spc="-54" dirty="0">
                <a:latin typeface="Arial" panose="020B0604020202020204" pitchFamily="34" charset="0"/>
                <a:cs typeface="Arial" panose="020B0604020202020204" pitchFamily="34" charset="0"/>
              </a:rPr>
              <a:t>en </a:t>
            </a:r>
            <a:r>
              <a:rPr sz="1200" b="1" spc="-35" dirty="0">
                <a:latin typeface="Arial" panose="020B0604020202020204" pitchFamily="34" charset="0"/>
                <a:cs typeface="Arial" panose="020B0604020202020204" pitchFamily="34" charset="0"/>
              </a:rPr>
              <a:t>la </a:t>
            </a:r>
            <a:r>
              <a:rPr sz="1200" b="1" spc="-51" dirty="0">
                <a:latin typeface="Arial" panose="020B0604020202020204" pitchFamily="34" charset="0"/>
                <a:cs typeface="Arial" panose="020B0604020202020204" pitchFamily="34" charset="0"/>
              </a:rPr>
              <a:t>misma  </a:t>
            </a:r>
            <a:r>
              <a:rPr sz="1200" b="1" spc="-29" dirty="0">
                <a:latin typeface="Arial" panose="020B0604020202020204" pitchFamily="34" charset="0"/>
                <a:cs typeface="Arial" panose="020B0604020202020204" pitchFamily="34" charset="0"/>
              </a:rPr>
              <a:t>fila, </a:t>
            </a:r>
            <a:r>
              <a:rPr sz="1200" b="1" spc="-61" dirty="0">
                <a:latin typeface="Arial" panose="020B0604020202020204" pitchFamily="34" charset="0"/>
                <a:cs typeface="Arial" panose="020B0604020202020204" pitchFamily="34" charset="0"/>
              </a:rPr>
              <a:t>o </a:t>
            </a:r>
            <a:r>
              <a:rPr sz="1200" b="1" spc="-45" dirty="0">
                <a:latin typeface="Arial" panose="020B0604020202020204" pitchFamily="34" charset="0"/>
                <a:cs typeface="Arial" panose="020B0604020202020204" pitchFamily="34" charset="0"/>
              </a:rPr>
              <a:t>para  </a:t>
            </a:r>
            <a:r>
              <a:rPr sz="1200" b="1" spc="-42" dirty="0">
                <a:latin typeface="Arial" panose="020B0604020202020204" pitchFamily="34" charset="0"/>
                <a:cs typeface="Arial" panose="020B0604020202020204" pitchFamily="34" charset="0"/>
              </a:rPr>
              <a:t>disparos  </a:t>
            </a:r>
            <a:r>
              <a:rPr sz="1200" b="1" spc="-45" dirty="0">
                <a:latin typeface="Arial" panose="020B0604020202020204" pitchFamily="34" charset="0"/>
                <a:cs typeface="Arial" panose="020B0604020202020204" pitchFamily="34" charset="0"/>
              </a:rPr>
              <a:t>por </a:t>
            </a:r>
            <a:r>
              <a:rPr sz="1200" b="1" spc="-29" dirty="0">
                <a:latin typeface="Arial" panose="020B0604020202020204" pitchFamily="34" charset="0"/>
                <a:cs typeface="Arial" panose="020B0604020202020204" pitchFamily="34" charset="0"/>
              </a:rPr>
              <a:t>fila,</a:t>
            </a:r>
            <a:r>
              <a:rPr sz="1200" b="1" spc="96" dirty="0">
                <a:latin typeface="Arial" panose="020B0604020202020204" pitchFamily="34" charset="0"/>
                <a:cs typeface="Arial" panose="020B0604020202020204" pitchFamily="34" charset="0"/>
              </a:rPr>
              <a:t> </a:t>
            </a:r>
            <a:r>
              <a:rPr sz="1200" b="1" spc="-42" dirty="0">
                <a:latin typeface="Arial" panose="020B0604020202020204" pitchFamily="34" charset="0"/>
                <a:cs typeface="Arial" panose="020B0604020202020204" pitchFamily="34" charset="0"/>
              </a:rPr>
              <a:t>el</a:t>
            </a:r>
            <a:r>
              <a:rPr lang="es-ES" sz="1200" b="1" spc="-42" dirty="0">
                <a:latin typeface="Arial" panose="020B0604020202020204" pitchFamily="34" charset="0"/>
                <a:cs typeface="Arial" panose="020B0604020202020204" pitchFamily="34" charset="0"/>
              </a:rPr>
              <a:t>  </a:t>
            </a:r>
            <a:r>
              <a:rPr sz="1200" b="1" spc="-26" dirty="0" err="1">
                <a:latin typeface="Arial" panose="020B0604020202020204" pitchFamily="34" charset="0"/>
                <a:cs typeface="Arial" panose="020B0604020202020204" pitchFamily="34" charset="0"/>
              </a:rPr>
              <a:t>espaciamiento</a:t>
            </a:r>
            <a:r>
              <a:rPr sz="1200" b="1" spc="-26" dirty="0">
                <a:latin typeface="Arial" panose="020B0604020202020204" pitchFamily="34" charset="0"/>
                <a:cs typeface="Arial" panose="020B0604020202020204" pitchFamily="34" charset="0"/>
              </a:rPr>
              <a:t>  </a:t>
            </a:r>
            <a:r>
              <a:rPr sz="1200" b="1" spc="-35" dirty="0">
                <a:latin typeface="Arial" panose="020B0604020202020204" pitchFamily="34" charset="0"/>
                <a:cs typeface="Arial" panose="020B0604020202020204" pitchFamily="34" charset="0"/>
              </a:rPr>
              <a:t>es</a:t>
            </a:r>
            <a:r>
              <a:rPr sz="1200" b="1" spc="-38" dirty="0">
                <a:latin typeface="Arial" panose="020B0604020202020204" pitchFamily="34" charset="0"/>
                <a:cs typeface="Arial" panose="020B0604020202020204" pitchFamily="34" charset="0"/>
              </a:rPr>
              <a:t> </a:t>
            </a:r>
            <a:r>
              <a:rPr sz="1200" b="1" spc="-42" dirty="0">
                <a:latin typeface="Arial" panose="020B0604020202020204" pitchFamily="34" charset="0"/>
                <a:cs typeface="Arial" panose="020B0604020202020204" pitchFamily="34" charset="0"/>
              </a:rPr>
              <a:t>:</a:t>
            </a:r>
            <a:endParaRPr sz="1200" b="1" dirty="0">
              <a:latin typeface="Arial" panose="020B0604020202020204" pitchFamily="34" charset="0"/>
              <a:cs typeface="Arial" panose="020B0604020202020204" pitchFamily="34" charset="0"/>
            </a:endParaRPr>
          </a:p>
          <a:p>
            <a:pPr algn="ctr"/>
            <a:r>
              <a:rPr sz="1200" b="1" spc="-19" dirty="0">
                <a:latin typeface="Arial" panose="020B0604020202020204" pitchFamily="34" charset="0"/>
                <a:cs typeface="Arial" panose="020B0604020202020204" pitchFamily="34" charset="0"/>
              </a:rPr>
              <a:t>S </a:t>
            </a:r>
            <a:r>
              <a:rPr sz="1200" b="1" spc="-35" dirty="0">
                <a:latin typeface="Arial" panose="020B0604020202020204" pitchFamily="34" charset="0"/>
                <a:cs typeface="Arial" panose="020B0604020202020204" pitchFamily="34" charset="0"/>
              </a:rPr>
              <a:t>=   </a:t>
            </a:r>
            <a:r>
              <a:rPr sz="1200" b="1" spc="-29" dirty="0">
                <a:latin typeface="Arial" panose="020B0604020202020204" pitchFamily="34" charset="0"/>
                <a:cs typeface="Arial" panose="020B0604020202020204" pitchFamily="34" charset="0"/>
              </a:rPr>
              <a:t>(1.8 </a:t>
            </a:r>
            <a:r>
              <a:rPr sz="1200" b="1" spc="-404" dirty="0">
                <a:latin typeface="Arial" panose="020B0604020202020204" pitchFamily="34" charset="0"/>
                <a:cs typeface="Arial" panose="020B0604020202020204" pitchFamily="34" charset="0"/>
              </a:rPr>
              <a:t>—</a:t>
            </a:r>
            <a:r>
              <a:rPr sz="1200" b="1" spc="-54" dirty="0">
                <a:latin typeface="Arial" panose="020B0604020202020204" pitchFamily="34" charset="0"/>
                <a:cs typeface="Arial" panose="020B0604020202020204" pitchFamily="34" charset="0"/>
              </a:rPr>
              <a:t> </a:t>
            </a:r>
            <a:r>
              <a:rPr sz="1200" b="1" spc="-35" dirty="0">
                <a:latin typeface="Arial" panose="020B0604020202020204" pitchFamily="34" charset="0"/>
                <a:cs typeface="Arial" panose="020B0604020202020204" pitchFamily="34" charset="0"/>
              </a:rPr>
              <a:t>2 </a:t>
            </a:r>
            <a:r>
              <a:rPr sz="1200" b="1" spc="-58" dirty="0">
                <a:latin typeface="Arial" panose="020B0604020202020204" pitchFamily="34" charset="0"/>
                <a:cs typeface="Arial" panose="020B0604020202020204" pitchFamily="34" charset="0"/>
              </a:rPr>
              <a:t>) </a:t>
            </a:r>
            <a:r>
              <a:rPr sz="1200" b="1" spc="-16" dirty="0">
                <a:latin typeface="Arial" panose="020B0604020202020204" pitchFamily="34" charset="0"/>
                <a:cs typeface="Arial" panose="020B0604020202020204" pitchFamily="34" charset="0"/>
              </a:rPr>
              <a:t>* </a:t>
            </a:r>
            <a:r>
              <a:rPr sz="1200" b="1" dirty="0">
                <a:latin typeface="Arial" panose="020B0604020202020204" pitchFamily="34" charset="0"/>
                <a:cs typeface="Arial" panose="020B0604020202020204" pitchFamily="34" charset="0"/>
              </a:rPr>
              <a:t> </a:t>
            </a:r>
            <a:r>
              <a:rPr sz="1200" b="1" spc="-35" dirty="0">
                <a:latin typeface="Arial" panose="020B0604020202020204" pitchFamily="34" charset="0"/>
                <a:cs typeface="Arial" panose="020B0604020202020204" pitchFamily="34" charset="0"/>
              </a:rPr>
              <a:t>B</a:t>
            </a:r>
            <a:endParaRPr sz="1200" b="1" dirty="0">
              <a:latin typeface="Arial" panose="020B0604020202020204" pitchFamily="34" charset="0"/>
              <a:cs typeface="Arial" panose="020B0604020202020204" pitchFamily="34" charset="0"/>
            </a:endParaRPr>
          </a:p>
          <a:p>
            <a:pPr marL="9767" algn="just"/>
            <a:r>
              <a:rPr sz="1200" b="1" spc="-48" dirty="0">
                <a:latin typeface="Arial" panose="020B0604020202020204" pitchFamily="34" charset="0"/>
                <a:cs typeface="Arial" panose="020B0604020202020204" pitchFamily="34" charset="0"/>
              </a:rPr>
              <a:t>Normalmente  </a:t>
            </a:r>
            <a:r>
              <a:rPr sz="1200" b="1" spc="-42" dirty="0">
                <a:latin typeface="Arial" panose="020B0604020202020204" pitchFamily="34" charset="0"/>
                <a:cs typeface="Arial" panose="020B0604020202020204" pitchFamily="34" charset="0"/>
              </a:rPr>
              <a:t>esto sería </a:t>
            </a:r>
            <a:r>
              <a:rPr sz="1200" b="1" spc="-61" dirty="0">
                <a:latin typeface="Arial" panose="020B0604020202020204" pitchFamily="34" charset="0"/>
                <a:cs typeface="Arial" panose="020B0604020202020204" pitchFamily="34" charset="0"/>
              </a:rPr>
              <a:t>un  </a:t>
            </a:r>
            <a:r>
              <a:rPr sz="1200" b="1" spc="-48" dirty="0">
                <a:latin typeface="Arial" panose="020B0604020202020204" pitchFamily="34" charset="0"/>
                <a:cs typeface="Arial" panose="020B0604020202020204" pitchFamily="34" charset="0"/>
              </a:rPr>
              <a:t>diseño  </a:t>
            </a:r>
            <a:r>
              <a:rPr sz="1200" b="1" spc="-42" dirty="0">
                <a:latin typeface="Arial" panose="020B0604020202020204" pitchFamily="34" charset="0"/>
                <a:cs typeface="Arial" panose="020B0604020202020204" pitchFamily="34" charset="0"/>
              </a:rPr>
              <a:t>trabado  </a:t>
            </a:r>
            <a:r>
              <a:rPr sz="1200" b="1" spc="-38" dirty="0">
                <a:latin typeface="Arial" panose="020B0604020202020204" pitchFamily="34" charset="0"/>
                <a:cs typeface="Arial" panose="020B0604020202020204" pitchFamily="34" charset="0"/>
              </a:rPr>
              <a:t>si </a:t>
            </a:r>
            <a:r>
              <a:rPr sz="1200" b="1" spc="-45" dirty="0">
                <a:latin typeface="Arial" panose="020B0604020202020204" pitchFamily="34" charset="0"/>
                <a:cs typeface="Arial" panose="020B0604020202020204" pitchFamily="34" charset="0"/>
              </a:rPr>
              <a:t>fuera </a:t>
            </a:r>
            <a:r>
              <a:rPr sz="1200" b="1" spc="-61" dirty="0">
                <a:latin typeface="Arial" panose="020B0604020202020204" pitchFamily="34" charset="0"/>
                <a:cs typeface="Arial" panose="020B0604020202020204" pitchFamily="34" charset="0"/>
              </a:rPr>
              <a:t>un  </a:t>
            </a:r>
            <a:r>
              <a:rPr sz="1200" b="1" spc="-45" dirty="0">
                <a:latin typeface="Arial" panose="020B0604020202020204" pitchFamily="34" charset="0"/>
                <a:cs typeface="Arial" panose="020B0604020202020204" pitchFamily="34" charset="0"/>
              </a:rPr>
              <a:t>disparo </a:t>
            </a:r>
            <a:r>
              <a:rPr sz="1200" b="1" spc="-42" dirty="0">
                <a:latin typeface="Arial" panose="020B0604020202020204" pitchFamily="34" charset="0"/>
                <a:cs typeface="Arial" panose="020B0604020202020204" pitchFamily="34" charset="0"/>
              </a:rPr>
              <a:t>con </a:t>
            </a:r>
            <a:r>
              <a:rPr sz="1200" b="1" spc="-51" dirty="0">
                <a:latin typeface="Arial" panose="020B0604020202020204" pitchFamily="34" charset="0"/>
                <a:cs typeface="Arial" panose="020B0604020202020204" pitchFamily="34" charset="0"/>
              </a:rPr>
              <a:t>muchas  </a:t>
            </a:r>
            <a:r>
              <a:rPr sz="1200" b="1" spc="-32" dirty="0">
                <a:latin typeface="Arial" panose="020B0604020202020204" pitchFamily="34" charset="0"/>
                <a:cs typeface="Arial" panose="020B0604020202020204" pitchFamily="34" charset="0"/>
              </a:rPr>
              <a:t> filas.</a:t>
            </a:r>
            <a:endParaRPr sz="1200" b="1" dirty="0">
              <a:latin typeface="Arial" panose="020B0604020202020204" pitchFamily="34" charset="0"/>
              <a:cs typeface="Arial" panose="020B0604020202020204" pitchFamily="34" charset="0"/>
            </a:endParaRPr>
          </a:p>
          <a:p>
            <a:pPr marL="9767" algn="just"/>
            <a:r>
              <a:rPr sz="1200" b="1" spc="-42" dirty="0">
                <a:latin typeface="Arial" panose="020B0604020202020204" pitchFamily="34" charset="0"/>
                <a:cs typeface="Arial" panose="020B0604020202020204" pitchFamily="34" charset="0"/>
              </a:rPr>
              <a:t>La </a:t>
            </a:r>
            <a:r>
              <a:rPr sz="1200" b="1" spc="-26" dirty="0">
                <a:latin typeface="Arial" panose="020B0604020202020204" pitchFamily="34" charset="0"/>
                <a:cs typeface="Arial" panose="020B0604020202020204" pitchFamily="34" charset="0"/>
              </a:rPr>
              <a:t>fragmentación  </a:t>
            </a:r>
            <a:r>
              <a:rPr sz="1200" b="1" spc="-42" dirty="0">
                <a:latin typeface="Arial" panose="020B0604020202020204" pitchFamily="34" charset="0"/>
                <a:cs typeface="Arial" panose="020B0604020202020204" pitchFamily="34" charset="0"/>
              </a:rPr>
              <a:t>no  </a:t>
            </a:r>
            <a:r>
              <a:rPr sz="1200" b="1" spc="-29" dirty="0">
                <a:latin typeface="Arial" panose="020B0604020202020204" pitchFamily="34" charset="0"/>
                <a:cs typeface="Arial" panose="020B0604020202020204" pitchFamily="34" charset="0"/>
              </a:rPr>
              <a:t>es tan </a:t>
            </a:r>
            <a:r>
              <a:rPr sz="1200" b="1" spc="-35" dirty="0">
                <a:latin typeface="Arial" panose="020B0604020202020204" pitchFamily="34" charset="0"/>
                <a:cs typeface="Arial" panose="020B0604020202020204" pitchFamily="34" charset="0"/>
              </a:rPr>
              <a:t>buena  </a:t>
            </a:r>
            <a:r>
              <a:rPr sz="1200" b="1" spc="-32" dirty="0">
                <a:latin typeface="Arial" panose="020B0604020202020204" pitchFamily="34" charset="0"/>
                <a:cs typeface="Arial" panose="020B0604020202020204" pitchFamily="34" charset="0"/>
              </a:rPr>
              <a:t>como </a:t>
            </a:r>
            <a:r>
              <a:rPr sz="1200" b="1" spc="-29" dirty="0">
                <a:latin typeface="Arial" panose="020B0604020202020204" pitchFamily="34" charset="0"/>
                <a:cs typeface="Arial" panose="020B0604020202020204" pitchFamily="34" charset="0"/>
              </a:rPr>
              <a:t>con </a:t>
            </a:r>
            <a:r>
              <a:rPr sz="1200" b="1" spc="-22" dirty="0">
                <a:latin typeface="Arial" panose="020B0604020202020204" pitchFamily="34" charset="0"/>
                <a:cs typeface="Arial" panose="020B0604020202020204" pitchFamily="34" charset="0"/>
              </a:rPr>
              <a:t>retardos </a:t>
            </a:r>
            <a:r>
              <a:rPr sz="1200" b="1" spc="-13" dirty="0">
                <a:latin typeface="Arial" panose="020B0604020202020204" pitchFamily="34" charset="0"/>
                <a:cs typeface="Arial" panose="020B0604020202020204" pitchFamily="34" charset="0"/>
              </a:rPr>
              <a:t> </a:t>
            </a:r>
            <a:r>
              <a:rPr sz="1200" b="1" spc="-22" dirty="0">
                <a:latin typeface="Arial" panose="020B0604020202020204" pitchFamily="34" charset="0"/>
                <a:cs typeface="Arial" panose="020B0604020202020204" pitchFamily="34" charset="0"/>
              </a:rPr>
              <a:t>secuenciales.</a:t>
            </a:r>
            <a:endParaRPr sz="1200" b="1" dirty="0">
              <a:latin typeface="Arial" panose="020B0604020202020204" pitchFamily="34" charset="0"/>
              <a:cs typeface="Arial" panose="020B0604020202020204" pitchFamily="34" charset="0"/>
            </a:endParaRPr>
          </a:p>
          <a:p>
            <a:pPr marL="9767" algn="just"/>
            <a:r>
              <a:rPr sz="1200" b="1" spc="-38" dirty="0">
                <a:latin typeface="Arial" panose="020B0604020202020204" pitchFamily="34" charset="0"/>
                <a:cs typeface="Arial" panose="020B0604020202020204" pitchFamily="34" charset="0"/>
              </a:rPr>
              <a:t>El </a:t>
            </a:r>
            <a:r>
              <a:rPr sz="1200" b="1" spc="-35" dirty="0">
                <a:latin typeface="Arial" panose="020B0604020202020204" pitchFamily="34" charset="0"/>
                <a:cs typeface="Arial" panose="020B0604020202020204" pitchFamily="34" charset="0"/>
              </a:rPr>
              <a:t>corte </a:t>
            </a:r>
            <a:r>
              <a:rPr sz="1200" b="1" spc="-42" dirty="0">
                <a:latin typeface="Arial" panose="020B0604020202020204" pitchFamily="34" charset="0"/>
                <a:cs typeface="Arial" panose="020B0604020202020204" pitchFamily="34" charset="0"/>
              </a:rPr>
              <a:t>será </a:t>
            </a:r>
            <a:r>
              <a:rPr sz="1200" b="1" spc="-51" dirty="0">
                <a:latin typeface="Arial" panose="020B0604020202020204" pitchFamily="34" charset="0"/>
                <a:cs typeface="Arial" panose="020B0604020202020204" pitchFamily="34" charset="0"/>
              </a:rPr>
              <a:t>más </a:t>
            </a:r>
            <a:r>
              <a:rPr sz="1200" b="1" spc="-35" dirty="0">
                <a:latin typeface="Arial" panose="020B0604020202020204" pitchFamily="34" charset="0"/>
                <a:cs typeface="Arial" panose="020B0604020202020204" pitchFamily="34" charset="0"/>
              </a:rPr>
              <a:t>alto </a:t>
            </a:r>
            <a:r>
              <a:rPr sz="1200" b="1" spc="-70" dirty="0">
                <a:latin typeface="Arial" panose="020B0604020202020204" pitchFamily="34" charset="0"/>
                <a:cs typeface="Arial" panose="020B0604020202020204" pitchFamily="34" charset="0"/>
              </a:rPr>
              <a:t>y  </a:t>
            </a:r>
            <a:r>
              <a:rPr sz="1200" b="1" spc="-42" dirty="0">
                <a:latin typeface="Arial" panose="020B0604020202020204" pitchFamily="34" charset="0"/>
                <a:cs typeface="Arial" panose="020B0604020202020204" pitchFamily="34" charset="0"/>
              </a:rPr>
              <a:t>el </a:t>
            </a:r>
            <a:r>
              <a:rPr sz="1200" b="1" spc="-45" dirty="0">
                <a:latin typeface="Arial" panose="020B0604020202020204" pitchFamily="34" charset="0"/>
                <a:cs typeface="Arial" panose="020B0604020202020204" pitchFamily="34" charset="0"/>
              </a:rPr>
              <a:t>lanzamiento  </a:t>
            </a:r>
            <a:r>
              <a:rPr sz="1200" b="1" spc="-51" dirty="0">
                <a:latin typeface="Arial" panose="020B0604020202020204" pitchFamily="34" charset="0"/>
                <a:cs typeface="Arial" panose="020B0604020202020204" pitchFamily="34" charset="0"/>
              </a:rPr>
              <a:t>de </a:t>
            </a:r>
            <a:r>
              <a:rPr sz="1200" b="1" spc="-38" dirty="0">
                <a:latin typeface="Arial" panose="020B0604020202020204" pitchFamily="34" charset="0"/>
                <a:cs typeface="Arial" panose="020B0604020202020204" pitchFamily="34" charset="0"/>
              </a:rPr>
              <a:t>material  </a:t>
            </a:r>
            <a:r>
              <a:rPr sz="1200" b="1" spc="-48" dirty="0">
                <a:latin typeface="Arial" panose="020B0604020202020204" pitchFamily="34" charset="0"/>
                <a:cs typeface="Arial" panose="020B0604020202020204" pitchFamily="34" charset="0"/>
              </a:rPr>
              <a:t>hacia  </a:t>
            </a:r>
            <a:r>
              <a:rPr sz="1200" b="1" spc="-35" dirty="0">
                <a:latin typeface="Arial" panose="020B0604020202020204" pitchFamily="34" charset="0"/>
                <a:cs typeface="Arial" panose="020B0604020202020204" pitchFamily="34" charset="0"/>
              </a:rPr>
              <a:t>atrás </a:t>
            </a:r>
            <a:r>
              <a:rPr sz="1200" b="1" spc="-45" dirty="0">
                <a:latin typeface="Arial" panose="020B0604020202020204" pitchFamily="34" charset="0"/>
                <a:cs typeface="Arial" panose="020B0604020202020204" pitchFamily="34" charset="0"/>
              </a:rPr>
              <a:t>mayor,  </a:t>
            </a:r>
            <a:r>
              <a:rPr sz="1200" b="1" spc="-42" dirty="0">
                <a:latin typeface="Arial" panose="020B0604020202020204" pitchFamily="34" charset="0"/>
                <a:cs typeface="Arial" panose="020B0604020202020204" pitchFamily="34" charset="0"/>
              </a:rPr>
              <a:t>ocurre </a:t>
            </a:r>
            <a:r>
              <a:rPr sz="1200" b="1" spc="83" dirty="0">
                <a:latin typeface="Arial" panose="020B0604020202020204" pitchFamily="34" charset="0"/>
                <a:cs typeface="Arial" panose="020B0604020202020204" pitchFamily="34" charset="0"/>
              </a:rPr>
              <a:t> </a:t>
            </a:r>
            <a:r>
              <a:rPr sz="1200" b="1" spc="-35" dirty="0">
                <a:latin typeface="Arial" panose="020B0604020202020204" pitchFamily="34" charset="0"/>
                <a:cs typeface="Arial" panose="020B0604020202020204" pitchFamily="34" charset="0"/>
              </a:rPr>
              <a:t>si:</a:t>
            </a:r>
            <a:endParaRPr sz="1200" b="1" dirty="0">
              <a:latin typeface="Arial" panose="020B0604020202020204" pitchFamily="34" charset="0"/>
              <a:cs typeface="Arial" panose="020B0604020202020204" pitchFamily="34" charset="0"/>
            </a:endParaRPr>
          </a:p>
          <a:p>
            <a:pPr algn="ctr"/>
            <a:r>
              <a:rPr sz="1200" b="1" spc="-19" dirty="0">
                <a:latin typeface="Arial" panose="020B0604020202020204" pitchFamily="34" charset="0"/>
                <a:cs typeface="Arial" panose="020B0604020202020204" pitchFamily="34" charset="0"/>
              </a:rPr>
              <a:t>S </a:t>
            </a:r>
            <a:r>
              <a:rPr sz="1200" b="1" spc="-35" dirty="0">
                <a:latin typeface="Arial" panose="020B0604020202020204" pitchFamily="34" charset="0"/>
                <a:cs typeface="Arial" panose="020B0604020202020204" pitchFamily="34" charset="0"/>
              </a:rPr>
              <a:t>=  </a:t>
            </a:r>
            <a:r>
              <a:rPr sz="1200" b="1" spc="-29" dirty="0">
                <a:latin typeface="Arial" panose="020B0604020202020204" pitchFamily="34" charset="0"/>
                <a:cs typeface="Arial" panose="020B0604020202020204" pitchFamily="34" charset="0"/>
              </a:rPr>
              <a:t>(1.0 </a:t>
            </a:r>
            <a:r>
              <a:rPr sz="1200" b="1" spc="-388" dirty="0">
                <a:latin typeface="Arial" panose="020B0604020202020204" pitchFamily="34" charset="0"/>
                <a:cs typeface="Arial" panose="020B0604020202020204" pitchFamily="34" charset="0"/>
              </a:rPr>
              <a:t>—</a:t>
            </a:r>
            <a:r>
              <a:rPr sz="1200" b="1" spc="-54" dirty="0">
                <a:latin typeface="Arial" panose="020B0604020202020204" pitchFamily="34" charset="0"/>
                <a:cs typeface="Arial" panose="020B0604020202020204" pitchFamily="34" charset="0"/>
              </a:rPr>
              <a:t> </a:t>
            </a:r>
            <a:r>
              <a:rPr sz="1200" b="1" spc="-19" dirty="0">
                <a:latin typeface="Arial" panose="020B0604020202020204" pitchFamily="34" charset="0"/>
                <a:cs typeface="Arial" panose="020B0604020202020204" pitchFamily="34" charset="0"/>
              </a:rPr>
              <a:t>1.2) </a:t>
            </a:r>
            <a:r>
              <a:rPr sz="1200" b="1" spc="-32" dirty="0">
                <a:latin typeface="Arial" panose="020B0604020202020204" pitchFamily="34" charset="0"/>
                <a:cs typeface="Arial" panose="020B0604020202020204" pitchFamily="34" charset="0"/>
              </a:rPr>
              <a:t>*</a:t>
            </a:r>
            <a:r>
              <a:rPr sz="1200" b="1" spc="67" dirty="0">
                <a:latin typeface="Arial" panose="020B0604020202020204" pitchFamily="34" charset="0"/>
                <a:cs typeface="Arial" panose="020B0604020202020204" pitchFamily="34" charset="0"/>
              </a:rPr>
              <a:t> </a:t>
            </a:r>
            <a:r>
              <a:rPr sz="1200" b="1" spc="-58" dirty="0">
                <a:latin typeface="Arial" panose="020B0604020202020204" pitchFamily="34" charset="0"/>
                <a:cs typeface="Arial" panose="020B0604020202020204" pitchFamily="34" charset="0"/>
              </a:rPr>
              <a:t>B</a:t>
            </a:r>
            <a:endParaRPr sz="1200" b="1" dirty="0">
              <a:latin typeface="Arial" panose="020B0604020202020204" pitchFamily="34" charset="0"/>
              <a:cs typeface="Arial" panose="020B0604020202020204" pitchFamily="34" charset="0"/>
            </a:endParaRPr>
          </a:p>
          <a:p>
            <a:pPr marL="9767" algn="just"/>
            <a:r>
              <a:rPr sz="1200" b="1" spc="-51" dirty="0">
                <a:latin typeface="Arial" panose="020B0604020202020204" pitchFamily="34" charset="0"/>
                <a:cs typeface="Arial" panose="020B0604020202020204" pitchFamily="34" charset="0"/>
              </a:rPr>
              <a:t>Donde  </a:t>
            </a:r>
            <a:r>
              <a:rPr sz="1200" b="1" spc="-42" dirty="0">
                <a:latin typeface="Arial" panose="020B0604020202020204" pitchFamily="34" charset="0"/>
                <a:cs typeface="Arial" panose="020B0604020202020204" pitchFamily="34" charset="0"/>
              </a:rPr>
              <a:t>el </a:t>
            </a:r>
            <a:r>
              <a:rPr sz="1200" b="1" spc="-45" dirty="0">
                <a:latin typeface="Arial" panose="020B0604020202020204" pitchFamily="34" charset="0"/>
                <a:cs typeface="Arial" panose="020B0604020202020204" pitchFamily="34" charset="0"/>
              </a:rPr>
              <a:t>encendido  </a:t>
            </a:r>
            <a:r>
              <a:rPr sz="1200" b="1" spc="-51" dirty="0">
                <a:latin typeface="Arial" panose="020B0604020202020204" pitchFamily="34" charset="0"/>
                <a:cs typeface="Arial" panose="020B0604020202020204" pitchFamily="34" charset="0"/>
              </a:rPr>
              <a:t>de </a:t>
            </a:r>
            <a:r>
              <a:rPr sz="1200" b="1" spc="-45" dirty="0">
                <a:latin typeface="Arial" panose="020B0604020202020204" pitchFamily="34" charset="0"/>
                <a:cs typeface="Arial" panose="020B0604020202020204" pitchFamily="34" charset="0"/>
              </a:rPr>
              <a:t>los  </a:t>
            </a:r>
            <a:r>
              <a:rPr sz="1200" b="1" spc="-51" dirty="0">
                <a:latin typeface="Arial" panose="020B0604020202020204" pitchFamily="34" charset="0"/>
                <a:cs typeface="Arial" panose="020B0604020202020204" pitchFamily="34" charset="0"/>
              </a:rPr>
              <a:t>hoyos  </a:t>
            </a:r>
            <a:r>
              <a:rPr sz="1200" b="1" spc="-48" dirty="0">
                <a:latin typeface="Arial" panose="020B0604020202020204" pitchFamily="34" charset="0"/>
                <a:cs typeface="Arial" panose="020B0604020202020204" pitchFamily="34" charset="0"/>
              </a:rPr>
              <a:t>es  </a:t>
            </a:r>
            <a:r>
              <a:rPr sz="1200" b="1" spc="-42" dirty="0">
                <a:latin typeface="Arial" panose="020B0604020202020204" pitchFamily="34" charset="0"/>
                <a:cs typeface="Arial" panose="020B0604020202020204" pitchFamily="34" charset="0"/>
              </a:rPr>
              <a:t>secuencial.  Esto debería  </a:t>
            </a:r>
            <a:r>
              <a:rPr sz="1200" b="1" spc="-48" dirty="0">
                <a:latin typeface="Arial" panose="020B0604020202020204" pitchFamily="34" charset="0"/>
                <a:cs typeface="Arial" panose="020B0604020202020204" pitchFamily="34" charset="0"/>
              </a:rPr>
              <a:t>ser  para  </a:t>
            </a:r>
            <a:r>
              <a:rPr sz="1200" b="1" spc="-61" dirty="0">
                <a:latin typeface="Arial" panose="020B0604020202020204" pitchFamily="34" charset="0"/>
                <a:cs typeface="Arial" panose="020B0604020202020204" pitchFamily="34" charset="0"/>
              </a:rPr>
              <a:t>un</a:t>
            </a:r>
            <a:r>
              <a:rPr sz="1200" b="1" spc="61" dirty="0">
                <a:latin typeface="Arial" panose="020B0604020202020204" pitchFamily="34" charset="0"/>
                <a:cs typeface="Arial" panose="020B0604020202020204" pitchFamily="34" charset="0"/>
              </a:rPr>
              <a:t> </a:t>
            </a:r>
            <a:r>
              <a:rPr sz="1200" b="1" spc="-48" dirty="0" err="1">
                <a:latin typeface="Arial" panose="020B0604020202020204" pitchFamily="34" charset="0"/>
                <a:cs typeface="Arial" panose="020B0604020202020204" pitchFamily="34" charset="0"/>
              </a:rPr>
              <a:t>diseño</a:t>
            </a:r>
            <a:r>
              <a:rPr lang="es-ES" sz="1200" b="1" spc="-48" dirty="0">
                <a:latin typeface="Arial" panose="020B0604020202020204" pitchFamily="34" charset="0"/>
                <a:cs typeface="Arial" panose="020B0604020202020204" pitchFamily="34" charset="0"/>
              </a:rPr>
              <a:t> </a:t>
            </a:r>
            <a:r>
              <a:rPr sz="1200" b="1" spc="-29" dirty="0" err="1">
                <a:latin typeface="Arial" panose="020B0604020202020204" pitchFamily="34" charset="0"/>
                <a:cs typeface="Arial" panose="020B0604020202020204" pitchFamily="34" charset="0"/>
              </a:rPr>
              <a:t>cuadrado</a:t>
            </a:r>
            <a:r>
              <a:rPr sz="1200" b="1" spc="-29" dirty="0">
                <a:latin typeface="Arial" panose="020B0604020202020204" pitchFamily="34" charset="0"/>
                <a:cs typeface="Arial" panose="020B0604020202020204" pitchFamily="34" charset="0"/>
              </a:rPr>
              <a:t> </a:t>
            </a:r>
            <a:r>
              <a:rPr sz="1200" b="1" spc="-45" dirty="0">
                <a:latin typeface="Arial" panose="020B0604020202020204" pitchFamily="34" charset="0"/>
                <a:cs typeface="Arial" panose="020B0604020202020204" pitchFamily="34" charset="0"/>
              </a:rPr>
              <a:t>o </a:t>
            </a:r>
            <a:r>
              <a:rPr sz="1200" b="1" spc="-22" dirty="0">
                <a:latin typeface="Arial" panose="020B0604020202020204" pitchFamily="34" charset="0"/>
                <a:cs typeface="Arial" panose="020B0604020202020204" pitchFamily="34" charset="0"/>
              </a:rPr>
              <a:t>rectangular  </a:t>
            </a:r>
            <a:r>
              <a:rPr sz="1200" b="1" spc="-32" dirty="0">
                <a:latin typeface="Arial" panose="020B0604020202020204" pitchFamily="34" charset="0"/>
                <a:cs typeface="Arial" panose="020B0604020202020204" pitchFamily="34" charset="0"/>
              </a:rPr>
              <a:t>de </a:t>
            </a:r>
            <a:r>
              <a:rPr sz="1200" b="1" spc="-22" dirty="0">
                <a:latin typeface="Arial" panose="020B0604020202020204" pitchFamily="34" charset="0"/>
                <a:cs typeface="Arial" panose="020B0604020202020204" pitchFamily="34" charset="0"/>
              </a:rPr>
              <a:t>varias</a:t>
            </a:r>
            <a:r>
              <a:rPr sz="1200" b="1" spc="119" dirty="0">
                <a:latin typeface="Arial" panose="020B0604020202020204" pitchFamily="34" charset="0"/>
                <a:cs typeface="Arial" panose="020B0604020202020204" pitchFamily="34" charset="0"/>
              </a:rPr>
              <a:t> </a:t>
            </a:r>
            <a:r>
              <a:rPr sz="1200" b="1" spc="-19" dirty="0">
                <a:latin typeface="Arial" panose="020B0604020202020204" pitchFamily="34" charset="0"/>
                <a:cs typeface="Arial" panose="020B0604020202020204" pitchFamily="34" charset="0"/>
              </a:rPr>
              <a:t>filas.</a:t>
            </a:r>
            <a:endParaRPr sz="1200" b="1" dirty="0">
              <a:latin typeface="Arial" panose="020B0604020202020204" pitchFamily="34" charset="0"/>
              <a:cs typeface="Arial" panose="020B0604020202020204" pitchFamily="34" charset="0"/>
            </a:endParaRPr>
          </a:p>
          <a:p>
            <a:pPr marL="11802" algn="just"/>
            <a:r>
              <a:rPr lang="es-ES" sz="1200" b="1" u="sng" spc="-32" dirty="0">
                <a:solidFill>
                  <a:srgbClr val="0070C0"/>
                </a:solidFill>
                <a:latin typeface="Arial" panose="020B0604020202020204" pitchFamily="34" charset="0"/>
                <a:cs typeface="Arial" panose="020B0604020202020204" pitchFamily="34" charset="0"/>
              </a:rPr>
              <a:t>Sobre Perforación</a:t>
            </a:r>
            <a:r>
              <a:rPr sz="1200" b="1" u="sng" spc="73" dirty="0">
                <a:solidFill>
                  <a:srgbClr val="0070C0"/>
                </a:solidFill>
                <a:latin typeface="Arial" panose="020B0604020202020204" pitchFamily="34" charset="0"/>
                <a:cs typeface="Arial" panose="020B0604020202020204" pitchFamily="34" charset="0"/>
              </a:rPr>
              <a:t> </a:t>
            </a:r>
            <a:r>
              <a:rPr sz="1200" b="1" u="sng" spc="-6" dirty="0">
                <a:solidFill>
                  <a:srgbClr val="0070C0"/>
                </a:solidFill>
                <a:latin typeface="Arial" panose="020B0604020202020204" pitchFamily="34" charset="0"/>
                <a:cs typeface="Arial" panose="020B0604020202020204" pitchFamily="34" charset="0"/>
              </a:rPr>
              <a:t>:</a:t>
            </a:r>
            <a:endParaRPr sz="1200" b="1" u="sng" dirty="0">
              <a:solidFill>
                <a:srgbClr val="0070C0"/>
              </a:solidFill>
              <a:latin typeface="Arial" panose="020B0604020202020204" pitchFamily="34" charset="0"/>
              <a:cs typeface="Arial" panose="020B0604020202020204" pitchFamily="34" charset="0"/>
            </a:endParaRPr>
          </a:p>
          <a:p>
            <a:pPr>
              <a:spcBef>
                <a:spcPts val="29"/>
              </a:spcBef>
            </a:pPr>
            <a:endParaRPr sz="1200" b="1" dirty="0">
              <a:latin typeface="Arial" panose="020B0604020202020204" pitchFamily="34" charset="0"/>
              <a:cs typeface="Arial" panose="020B0604020202020204" pitchFamily="34" charset="0"/>
            </a:endParaRPr>
          </a:p>
          <a:p>
            <a:pPr marL="9767" algn="just"/>
            <a:r>
              <a:rPr sz="1200" b="1" spc="-58" dirty="0">
                <a:latin typeface="Arial" panose="020B0604020202020204" pitchFamily="34" charset="0"/>
                <a:cs typeface="Arial" panose="020B0604020202020204" pitchFamily="34" charset="0"/>
              </a:rPr>
              <a:t>La </a:t>
            </a:r>
            <a:r>
              <a:rPr sz="1200" b="1" spc="-42" dirty="0">
                <a:latin typeface="Arial" panose="020B0604020202020204" pitchFamily="34" charset="0"/>
                <a:cs typeface="Arial" panose="020B0604020202020204" pitchFamily="34" charset="0"/>
              </a:rPr>
              <a:t>cantidad </a:t>
            </a:r>
            <a:r>
              <a:rPr sz="1200" b="1" spc="-45" dirty="0">
                <a:latin typeface="Arial" panose="020B0604020202020204" pitchFamily="34" charset="0"/>
                <a:cs typeface="Arial" panose="020B0604020202020204" pitchFamily="34" charset="0"/>
              </a:rPr>
              <a:t>usual  </a:t>
            </a:r>
            <a:r>
              <a:rPr sz="1200" b="1" spc="-51" dirty="0">
                <a:latin typeface="Arial" panose="020B0604020202020204" pitchFamily="34" charset="0"/>
                <a:cs typeface="Arial" panose="020B0604020202020204" pitchFamily="34" charset="0"/>
              </a:rPr>
              <a:t>de </a:t>
            </a:r>
            <a:r>
              <a:rPr sz="1200" b="1" spc="-45" dirty="0">
                <a:latin typeface="Arial" panose="020B0604020202020204" pitchFamily="34" charset="0"/>
                <a:cs typeface="Arial" panose="020B0604020202020204" pitchFamily="34" charset="0"/>
              </a:rPr>
              <a:t>pasadura  </a:t>
            </a:r>
            <a:r>
              <a:rPr sz="1200" b="1" spc="-51" dirty="0">
                <a:latin typeface="Arial" panose="020B0604020202020204" pitchFamily="34" charset="0"/>
                <a:cs typeface="Arial" panose="020B0604020202020204" pitchFamily="34" charset="0"/>
              </a:rPr>
              <a:t>usada  </a:t>
            </a:r>
            <a:r>
              <a:rPr sz="1200" b="1" spc="-48" dirty="0">
                <a:latin typeface="Arial" panose="020B0604020202020204" pitchFamily="34" charset="0"/>
                <a:cs typeface="Arial" panose="020B0604020202020204" pitchFamily="34" charset="0"/>
              </a:rPr>
              <a:t>es </a:t>
            </a:r>
            <a:r>
              <a:rPr sz="1200" b="1" spc="-51" dirty="0">
                <a:latin typeface="Arial" panose="020B0604020202020204" pitchFamily="34" charset="0"/>
                <a:cs typeface="Arial" panose="020B0604020202020204" pitchFamily="34" charset="0"/>
              </a:rPr>
              <a:t>de </a:t>
            </a:r>
            <a:r>
              <a:rPr sz="1200" b="1" dirty="0">
                <a:latin typeface="Arial" panose="020B0604020202020204" pitchFamily="34" charset="0"/>
                <a:cs typeface="Arial" panose="020B0604020202020204" pitchFamily="34" charset="0"/>
              </a:rPr>
              <a:t> </a:t>
            </a:r>
            <a:r>
              <a:rPr sz="1200" b="1" spc="-48" dirty="0">
                <a:latin typeface="Arial" panose="020B0604020202020204" pitchFamily="34" charset="0"/>
                <a:cs typeface="Arial" panose="020B0604020202020204" pitchFamily="34" charset="0"/>
              </a:rPr>
              <a:t>:</a:t>
            </a:r>
            <a:endParaRPr sz="1200" b="1" dirty="0">
              <a:latin typeface="Arial" panose="020B0604020202020204" pitchFamily="34" charset="0"/>
              <a:cs typeface="Arial" panose="020B0604020202020204" pitchFamily="34" charset="0"/>
            </a:endParaRPr>
          </a:p>
          <a:p>
            <a:pPr algn="ctr"/>
            <a:r>
              <a:rPr sz="1200" b="1" spc="-45" dirty="0">
                <a:latin typeface="Arial" panose="020B0604020202020204" pitchFamily="34" charset="0"/>
                <a:cs typeface="Arial" panose="020B0604020202020204" pitchFamily="34" charset="0"/>
              </a:rPr>
              <a:t>J </a:t>
            </a:r>
            <a:r>
              <a:rPr sz="1200" b="1" spc="-35" dirty="0">
                <a:latin typeface="Arial" panose="020B0604020202020204" pitchFamily="34" charset="0"/>
                <a:cs typeface="Arial" panose="020B0604020202020204" pitchFamily="34" charset="0"/>
              </a:rPr>
              <a:t>=  </a:t>
            </a:r>
            <a:r>
              <a:rPr sz="1200" b="1" spc="-48" dirty="0">
                <a:latin typeface="Arial" panose="020B0604020202020204" pitchFamily="34" charset="0"/>
                <a:cs typeface="Arial" panose="020B0604020202020204" pitchFamily="34" charset="0"/>
              </a:rPr>
              <a:t>( </a:t>
            </a:r>
            <a:r>
              <a:rPr sz="1200" b="1" spc="-35" dirty="0">
                <a:latin typeface="Arial" panose="020B0604020202020204" pitchFamily="34" charset="0"/>
                <a:cs typeface="Arial" panose="020B0604020202020204" pitchFamily="34" charset="0"/>
              </a:rPr>
              <a:t>0.2 </a:t>
            </a:r>
            <a:r>
              <a:rPr sz="1200" b="1" spc="-131" dirty="0">
                <a:latin typeface="Arial" panose="020B0604020202020204" pitchFamily="34" charset="0"/>
                <a:cs typeface="Arial" panose="020B0604020202020204" pitchFamily="34" charset="0"/>
              </a:rPr>
              <a:t>—0.3  </a:t>
            </a:r>
            <a:r>
              <a:rPr sz="1200" b="1" spc="-67" dirty="0">
                <a:latin typeface="Arial" panose="020B0604020202020204" pitchFamily="34" charset="0"/>
                <a:cs typeface="Arial" panose="020B0604020202020204" pitchFamily="34" charset="0"/>
              </a:rPr>
              <a:t>) </a:t>
            </a:r>
            <a:r>
              <a:rPr sz="1200" b="1" spc="-48" dirty="0">
                <a:latin typeface="Arial" panose="020B0604020202020204" pitchFamily="34" charset="0"/>
                <a:cs typeface="Arial" panose="020B0604020202020204" pitchFamily="34" charset="0"/>
              </a:rPr>
              <a:t>* </a:t>
            </a:r>
            <a:r>
              <a:rPr sz="1200" b="1" spc="-3" dirty="0">
                <a:latin typeface="Arial" panose="020B0604020202020204" pitchFamily="34" charset="0"/>
                <a:cs typeface="Arial" panose="020B0604020202020204" pitchFamily="34" charset="0"/>
              </a:rPr>
              <a:t> </a:t>
            </a:r>
            <a:r>
              <a:rPr sz="1200" b="1" spc="-61" dirty="0">
                <a:latin typeface="Arial" panose="020B0604020202020204" pitchFamily="34" charset="0"/>
                <a:cs typeface="Arial" panose="020B0604020202020204" pitchFamily="34" charset="0"/>
              </a:rPr>
              <a:t>b</a:t>
            </a:r>
            <a:endParaRPr sz="1200" b="1" dirty="0">
              <a:latin typeface="Arial" panose="020B0604020202020204" pitchFamily="34" charset="0"/>
              <a:cs typeface="Arial" panose="020B0604020202020204" pitchFamily="34" charset="0"/>
            </a:endParaRPr>
          </a:p>
          <a:p>
            <a:pPr marL="9767" marR="9767" algn="just">
              <a:spcBef>
                <a:spcPts val="45"/>
              </a:spcBef>
            </a:pPr>
            <a:r>
              <a:rPr sz="1200" b="1" spc="-51" dirty="0">
                <a:latin typeface="Arial" panose="020B0604020202020204" pitchFamily="34" charset="0"/>
                <a:cs typeface="Arial" panose="020B0604020202020204" pitchFamily="34" charset="0"/>
              </a:rPr>
              <a:t>En </a:t>
            </a:r>
            <a:r>
              <a:rPr sz="1200" b="1" spc="-45" dirty="0">
                <a:latin typeface="Arial" panose="020B0604020202020204" pitchFamily="34" charset="0"/>
                <a:cs typeface="Arial" panose="020B0604020202020204" pitchFamily="34" charset="0"/>
              </a:rPr>
              <a:t>hoyos </a:t>
            </a:r>
            <a:r>
              <a:rPr sz="1200" b="1" spc="-51" dirty="0">
                <a:latin typeface="Arial" panose="020B0604020202020204" pitchFamily="34" charset="0"/>
                <a:cs typeface="Arial" panose="020B0604020202020204" pitchFamily="34" charset="0"/>
              </a:rPr>
              <a:t>de </a:t>
            </a:r>
            <a:r>
              <a:rPr sz="1200" b="1" spc="-45" dirty="0">
                <a:latin typeface="Arial" panose="020B0604020202020204" pitchFamily="34" charset="0"/>
                <a:cs typeface="Arial" panose="020B0604020202020204" pitchFamily="34" charset="0"/>
              </a:rPr>
              <a:t>gran diámetro </a:t>
            </a:r>
            <a:r>
              <a:rPr sz="1200" b="1" spc="-54" dirty="0">
                <a:latin typeface="Arial" panose="020B0604020202020204" pitchFamily="34" charset="0"/>
                <a:cs typeface="Arial" panose="020B0604020202020204" pitchFamily="34" charset="0"/>
              </a:rPr>
              <a:t>en </a:t>
            </a:r>
            <a:r>
              <a:rPr sz="1200" b="1" spc="-42" dirty="0">
                <a:latin typeface="Arial" panose="020B0604020202020204" pitchFamily="34" charset="0"/>
                <a:cs typeface="Arial" panose="020B0604020202020204" pitchFamily="34" charset="0"/>
              </a:rPr>
              <a:t>rocas duras, </a:t>
            </a:r>
            <a:r>
              <a:rPr sz="1200" b="1" spc="-45" dirty="0">
                <a:latin typeface="Arial" panose="020B0604020202020204" pitchFamily="34" charset="0"/>
                <a:cs typeface="Arial" panose="020B0604020202020204" pitchFamily="34" charset="0"/>
              </a:rPr>
              <a:t>pesadas </a:t>
            </a:r>
            <a:r>
              <a:rPr sz="1200" b="1" spc="-51" dirty="0">
                <a:latin typeface="Arial" panose="020B0604020202020204" pitchFamily="34" charset="0"/>
                <a:cs typeface="Arial" panose="020B0604020202020204" pitchFamily="34" charset="0"/>
              </a:rPr>
              <a:t>y </a:t>
            </a:r>
            <a:r>
              <a:rPr sz="1200" b="1" spc="-48" dirty="0">
                <a:latin typeface="Arial" panose="020B0604020202020204" pitchFamily="34" charset="0"/>
                <a:cs typeface="Arial" panose="020B0604020202020204" pitchFamily="34" charset="0"/>
              </a:rPr>
              <a:t>homogéneas </a:t>
            </a:r>
            <a:r>
              <a:rPr sz="1200" b="1" spc="-51" dirty="0">
                <a:latin typeface="Arial" panose="020B0604020202020204" pitchFamily="34" charset="0"/>
                <a:cs typeface="Arial" panose="020B0604020202020204" pitchFamily="34" charset="0"/>
              </a:rPr>
              <a:t>se </a:t>
            </a:r>
            <a:r>
              <a:rPr sz="1200" b="1" spc="-48" dirty="0">
                <a:latin typeface="Arial" panose="020B0604020202020204" pitchFamily="34" charset="0"/>
                <a:cs typeface="Arial" panose="020B0604020202020204" pitchFamily="34" charset="0"/>
              </a:rPr>
              <a:t>puede  </a:t>
            </a:r>
            <a:r>
              <a:rPr sz="1200" b="1" spc="-51" dirty="0">
                <a:latin typeface="Arial" panose="020B0604020202020204" pitchFamily="34" charset="0"/>
                <a:cs typeface="Arial" panose="020B0604020202020204" pitchFamily="34" charset="0"/>
              </a:rPr>
              <a:t>usar </a:t>
            </a:r>
            <a:r>
              <a:rPr sz="1200" b="1" spc="-61" dirty="0">
                <a:latin typeface="Arial" panose="020B0604020202020204" pitchFamily="34" charset="0"/>
                <a:cs typeface="Arial" panose="020B0604020202020204" pitchFamily="34" charset="0"/>
              </a:rPr>
              <a:t>un </a:t>
            </a:r>
            <a:r>
              <a:rPr sz="1200" b="1" spc="-38" dirty="0">
                <a:latin typeface="Arial" panose="020B0604020202020204" pitchFamily="34" charset="0"/>
                <a:cs typeface="Arial" panose="020B0604020202020204" pitchFamily="34" charset="0"/>
              </a:rPr>
              <a:t>factor </a:t>
            </a:r>
            <a:r>
              <a:rPr sz="1200" b="1" spc="-61" dirty="0">
                <a:latin typeface="Arial" panose="020B0604020202020204" pitchFamily="34" charset="0"/>
                <a:cs typeface="Arial" panose="020B0604020202020204" pitchFamily="34" charset="0"/>
              </a:rPr>
              <a:t>de </a:t>
            </a:r>
            <a:r>
              <a:rPr sz="1200" b="1" spc="-45" dirty="0">
                <a:latin typeface="Arial" panose="020B0604020202020204" pitchFamily="34" charset="0"/>
                <a:cs typeface="Arial" panose="020B0604020202020204" pitchFamily="34" charset="0"/>
              </a:rPr>
              <a:t>pasadura </a:t>
            </a:r>
            <a:r>
              <a:rPr sz="1200" b="1" spc="-51" dirty="0">
                <a:latin typeface="Arial" panose="020B0604020202020204" pitchFamily="34" charset="0"/>
                <a:cs typeface="Arial" panose="020B0604020202020204" pitchFamily="34" charset="0"/>
              </a:rPr>
              <a:t>de </a:t>
            </a:r>
            <a:r>
              <a:rPr sz="1200" b="1" spc="-38" dirty="0">
                <a:latin typeface="Arial" panose="020B0604020202020204" pitchFamily="34" charset="0"/>
                <a:cs typeface="Arial" panose="020B0604020202020204" pitchFamily="34" charset="0"/>
              </a:rPr>
              <a:t>0.4 </a:t>
            </a:r>
            <a:r>
              <a:rPr sz="1200" b="1" spc="-45" dirty="0">
                <a:latin typeface="Arial" panose="020B0604020202020204" pitchFamily="34" charset="0"/>
                <a:cs typeface="Arial" panose="020B0604020202020204" pitchFamily="34" charset="0"/>
              </a:rPr>
              <a:t>para </a:t>
            </a:r>
            <a:r>
              <a:rPr sz="1200" b="1" spc="-42" dirty="0">
                <a:latin typeface="Arial" panose="020B0604020202020204" pitchFamily="34" charset="0"/>
                <a:cs typeface="Arial" panose="020B0604020202020204" pitchFamily="34" charset="0"/>
              </a:rPr>
              <a:t>evitar </a:t>
            </a:r>
            <a:r>
              <a:rPr sz="1200" b="1" spc="-45" dirty="0">
                <a:latin typeface="Arial" panose="020B0604020202020204" pitchFamily="34" charset="0"/>
                <a:cs typeface="Arial" panose="020B0604020202020204" pitchFamily="34" charset="0"/>
              </a:rPr>
              <a:t>problemas </a:t>
            </a:r>
            <a:r>
              <a:rPr sz="1200" b="1" spc="-51" dirty="0">
                <a:latin typeface="Arial" panose="020B0604020202020204" pitchFamily="34" charset="0"/>
                <a:cs typeface="Arial" panose="020B0604020202020204" pitchFamily="34" charset="0"/>
              </a:rPr>
              <a:t>de </a:t>
            </a:r>
            <a:r>
              <a:rPr sz="1200" b="1" spc="-42" dirty="0">
                <a:latin typeface="Arial" panose="020B0604020202020204" pitchFamily="34" charset="0"/>
                <a:cs typeface="Arial" panose="020B0604020202020204" pitchFamily="34" charset="0"/>
              </a:rPr>
              <a:t>patas </a:t>
            </a:r>
            <a:r>
              <a:rPr sz="1200" b="1" spc="-51" dirty="0">
                <a:latin typeface="Arial" panose="020B0604020202020204" pitchFamily="34" charset="0"/>
                <a:cs typeface="Arial" panose="020B0604020202020204" pitchFamily="34" charset="0"/>
              </a:rPr>
              <a:t>y </a:t>
            </a:r>
            <a:r>
              <a:rPr sz="1200" b="1" spc="-45" dirty="0">
                <a:latin typeface="Arial" panose="020B0604020202020204" pitchFamily="34" charset="0"/>
                <a:cs typeface="Arial" panose="020B0604020202020204" pitchFamily="34" charset="0"/>
              </a:rPr>
              <a:t>eliminar  promontorios  en </a:t>
            </a:r>
            <a:r>
              <a:rPr sz="1200" b="1" spc="-51" dirty="0">
                <a:latin typeface="Arial" panose="020B0604020202020204" pitchFamily="34" charset="0"/>
                <a:cs typeface="Arial" panose="020B0604020202020204" pitchFamily="34" charset="0"/>
              </a:rPr>
              <a:t>el</a:t>
            </a:r>
            <a:r>
              <a:rPr sz="1200" b="1" spc="42" dirty="0">
                <a:latin typeface="Arial" panose="020B0604020202020204" pitchFamily="34" charset="0"/>
                <a:cs typeface="Arial" panose="020B0604020202020204" pitchFamily="34" charset="0"/>
              </a:rPr>
              <a:t> </a:t>
            </a:r>
            <a:r>
              <a:rPr sz="1200" b="1" spc="-42" dirty="0">
                <a:latin typeface="Arial" panose="020B0604020202020204" pitchFamily="34" charset="0"/>
                <a:cs typeface="Arial" panose="020B0604020202020204" pitchFamily="34" charset="0"/>
              </a:rPr>
              <a:t>piso.</a:t>
            </a:r>
            <a:endParaRPr sz="1200" b="1" dirty="0">
              <a:latin typeface="Arial" panose="020B0604020202020204" pitchFamily="34" charset="0"/>
              <a:cs typeface="Arial" panose="020B0604020202020204" pitchFamily="34" charset="0"/>
            </a:endParaRPr>
          </a:p>
          <a:p>
            <a:pPr marL="9767" indent="1628" algn="just"/>
            <a:r>
              <a:rPr sz="1200" b="1" spc="-42" dirty="0">
                <a:latin typeface="Arial" panose="020B0604020202020204" pitchFamily="34" charset="0"/>
                <a:cs typeface="Arial" panose="020B0604020202020204" pitchFamily="34" charset="0"/>
              </a:rPr>
              <a:t>Cualquier   </a:t>
            </a:r>
            <a:r>
              <a:rPr sz="1200" b="1" spc="-45" dirty="0">
                <a:latin typeface="Arial" panose="020B0604020202020204" pitchFamily="34" charset="0"/>
                <a:cs typeface="Arial" panose="020B0604020202020204" pitchFamily="34" charset="0"/>
              </a:rPr>
              <a:t>pasadura   en  </a:t>
            </a:r>
            <a:r>
              <a:rPr sz="1200" b="1" spc="-42" dirty="0">
                <a:latin typeface="Arial" panose="020B0604020202020204" pitchFamily="34" charset="0"/>
                <a:cs typeface="Arial" panose="020B0604020202020204" pitchFamily="34" charset="0"/>
              </a:rPr>
              <a:t>exceso   </a:t>
            </a:r>
            <a:r>
              <a:rPr sz="1200" b="1" spc="-51" dirty="0">
                <a:latin typeface="Arial" panose="020B0604020202020204" pitchFamily="34" charset="0"/>
                <a:cs typeface="Arial" panose="020B0604020202020204" pitchFamily="34" charset="0"/>
              </a:rPr>
              <a:t>de  </a:t>
            </a:r>
            <a:r>
              <a:rPr sz="1200" b="1" spc="-42" dirty="0">
                <a:latin typeface="Arial" panose="020B0604020202020204" pitchFamily="34" charset="0"/>
                <a:cs typeface="Arial" panose="020B0604020202020204" pitchFamily="34" charset="0"/>
              </a:rPr>
              <a:t>esto   </a:t>
            </a:r>
            <a:r>
              <a:rPr sz="1200" b="1" spc="-48" dirty="0">
                <a:latin typeface="Arial" panose="020B0604020202020204" pitchFamily="34" charset="0"/>
                <a:cs typeface="Arial" panose="020B0604020202020204" pitchFamily="34" charset="0"/>
              </a:rPr>
              <a:t>es   </a:t>
            </a:r>
            <a:r>
              <a:rPr sz="1200" b="1" spc="-58" dirty="0">
                <a:latin typeface="Arial" panose="020B0604020202020204" pitchFamily="34" charset="0"/>
                <a:cs typeface="Arial" panose="020B0604020202020204" pitchFamily="34" charset="0"/>
              </a:rPr>
              <a:t>una   </a:t>
            </a:r>
            <a:r>
              <a:rPr sz="1200" b="1" spc="-45" dirty="0">
                <a:latin typeface="Arial" panose="020B0604020202020204" pitchFamily="34" charset="0"/>
                <a:cs typeface="Arial" panose="020B0604020202020204" pitchFamily="34" charset="0"/>
              </a:rPr>
              <a:t>pérdida   </a:t>
            </a:r>
            <a:r>
              <a:rPr sz="1200" b="1" spc="-51" dirty="0">
                <a:latin typeface="Arial" panose="020B0604020202020204" pitchFamily="34" charset="0"/>
                <a:cs typeface="Arial" panose="020B0604020202020204" pitchFamily="34" charset="0"/>
              </a:rPr>
              <a:t>de   </a:t>
            </a:r>
            <a:r>
              <a:rPr sz="1200" b="1" spc="-42" dirty="0">
                <a:latin typeface="Arial" panose="020B0604020202020204" pitchFamily="34" charset="0"/>
                <a:cs typeface="Arial" panose="020B0604020202020204" pitchFamily="34" charset="0"/>
              </a:rPr>
              <a:t>tiempo,   </a:t>
            </a:r>
            <a:r>
              <a:rPr sz="1200" b="1" spc="-45" dirty="0">
                <a:latin typeface="Arial" panose="020B0604020202020204" pitchFamily="34" charset="0"/>
                <a:cs typeface="Arial" panose="020B0604020202020204" pitchFamily="34" charset="0"/>
              </a:rPr>
              <a:t>dinero</a:t>
            </a:r>
            <a:r>
              <a:rPr sz="1200" b="1" spc="29" dirty="0">
                <a:latin typeface="Arial" panose="020B0604020202020204" pitchFamily="34" charset="0"/>
                <a:cs typeface="Arial" panose="020B0604020202020204" pitchFamily="34" charset="0"/>
              </a:rPr>
              <a:t> </a:t>
            </a:r>
            <a:r>
              <a:rPr sz="1200" b="1" spc="-51" dirty="0">
                <a:latin typeface="Arial" panose="020B0604020202020204" pitchFamily="34" charset="0"/>
                <a:cs typeface="Arial" panose="020B0604020202020204" pitchFamily="34" charset="0"/>
              </a:rPr>
              <a:t>y</a:t>
            </a:r>
            <a:r>
              <a:rPr lang="es-ES" sz="1200" b="1" spc="-51" dirty="0">
                <a:latin typeface="Arial" panose="020B0604020202020204" pitchFamily="34" charset="0"/>
                <a:cs typeface="Arial" panose="020B0604020202020204" pitchFamily="34" charset="0"/>
              </a:rPr>
              <a:t> </a:t>
            </a:r>
            <a:r>
              <a:rPr sz="1200" b="1" spc="-38" dirty="0" err="1">
                <a:latin typeface="Arial" panose="020B0604020202020204" pitchFamily="34" charset="0"/>
                <a:cs typeface="Arial" panose="020B0604020202020204" pitchFamily="34" charset="0"/>
              </a:rPr>
              <a:t>explosivo</a:t>
            </a:r>
            <a:r>
              <a:rPr sz="1200" b="1" spc="-38" dirty="0">
                <a:latin typeface="Arial" panose="020B0604020202020204" pitchFamily="34" charset="0"/>
                <a:cs typeface="Arial" panose="020B0604020202020204" pitchFamily="34" charset="0"/>
              </a:rPr>
              <a:t>, </a:t>
            </a:r>
            <a:r>
              <a:rPr sz="1200" b="1" spc="-45" dirty="0">
                <a:latin typeface="Arial" panose="020B0604020202020204" pitchFamily="34" charset="0"/>
                <a:cs typeface="Arial" panose="020B0604020202020204" pitchFamily="34" charset="0"/>
              </a:rPr>
              <a:t>puesto </a:t>
            </a:r>
            <a:r>
              <a:rPr sz="1200" b="1" spc="-42" dirty="0">
                <a:latin typeface="Arial" panose="020B0604020202020204" pitchFamily="34" charset="0"/>
                <a:cs typeface="Arial" panose="020B0604020202020204" pitchFamily="34" charset="0"/>
              </a:rPr>
              <a:t>que mientras </a:t>
            </a:r>
            <a:r>
              <a:rPr sz="1200" b="1" spc="-51" dirty="0">
                <a:latin typeface="Arial" panose="020B0604020202020204" pitchFamily="34" charset="0"/>
                <a:cs typeface="Arial" panose="020B0604020202020204" pitchFamily="34" charset="0"/>
              </a:rPr>
              <a:t>más </a:t>
            </a:r>
            <a:r>
              <a:rPr sz="1200" b="1" spc="-45" dirty="0">
                <a:latin typeface="Arial" panose="020B0604020202020204" pitchFamily="34" charset="0"/>
                <a:cs typeface="Arial" panose="020B0604020202020204" pitchFamily="34" charset="0"/>
              </a:rPr>
              <a:t>profundo </a:t>
            </a:r>
            <a:r>
              <a:rPr sz="1200" b="1" spc="-51" dirty="0">
                <a:latin typeface="Arial" panose="020B0604020202020204" pitchFamily="34" charset="0"/>
                <a:cs typeface="Arial" panose="020B0604020202020204" pitchFamily="34" charset="0"/>
              </a:rPr>
              <a:t>se </a:t>
            </a:r>
            <a:r>
              <a:rPr sz="1200" b="1" spc="-38" dirty="0">
                <a:latin typeface="Arial" panose="020B0604020202020204" pitchFamily="34" charset="0"/>
                <a:cs typeface="Arial" panose="020B0604020202020204" pitchFamily="34" charset="0"/>
              </a:rPr>
              <a:t>perfora, </a:t>
            </a:r>
            <a:r>
              <a:rPr sz="1200" b="1" spc="-54" dirty="0">
                <a:latin typeface="Arial" panose="020B0604020202020204" pitchFamily="34" charset="0"/>
                <a:cs typeface="Arial" panose="020B0604020202020204" pitchFamily="34" charset="0"/>
              </a:rPr>
              <a:t>mayor </a:t>
            </a:r>
            <a:r>
              <a:rPr sz="1200" b="1" spc="-42" dirty="0">
                <a:latin typeface="Arial" panose="020B0604020202020204" pitchFamily="34" charset="0"/>
                <a:cs typeface="Arial" panose="020B0604020202020204" pitchFamily="34" charset="0"/>
              </a:rPr>
              <a:t>será el </a:t>
            </a:r>
            <a:r>
              <a:rPr sz="1200" b="1" spc="-45" dirty="0">
                <a:latin typeface="Arial" panose="020B0604020202020204" pitchFamily="34" charset="0"/>
                <a:cs typeface="Arial" panose="020B0604020202020204" pitchFamily="34" charset="0"/>
              </a:rPr>
              <a:t>ángulo  del </a:t>
            </a:r>
            <a:r>
              <a:rPr sz="1200" b="1" spc="-32" dirty="0">
                <a:latin typeface="Arial" panose="020B0604020202020204" pitchFamily="34" charset="0"/>
                <a:cs typeface="Arial" panose="020B0604020202020204" pitchFamily="34" charset="0"/>
              </a:rPr>
              <a:t>cráter. </a:t>
            </a:r>
            <a:r>
              <a:rPr sz="1200" b="1" spc="-35" dirty="0">
                <a:latin typeface="Arial" panose="020B0604020202020204" pitchFamily="34" charset="0"/>
                <a:cs typeface="Arial" panose="020B0604020202020204" pitchFamily="34" charset="0"/>
              </a:rPr>
              <a:t>Si </a:t>
            </a:r>
            <a:r>
              <a:rPr sz="1200" b="1" spc="-38" dirty="0">
                <a:latin typeface="Arial" panose="020B0604020202020204" pitchFamily="34" charset="0"/>
                <a:cs typeface="Arial" panose="020B0604020202020204" pitchFamily="34" charset="0"/>
              </a:rPr>
              <a:t>continuan </a:t>
            </a:r>
            <a:r>
              <a:rPr sz="1200" b="1" spc="-45" dirty="0">
                <a:latin typeface="Arial" panose="020B0604020202020204" pitchFamily="34" charset="0"/>
                <a:cs typeface="Arial" panose="020B0604020202020204" pitchFamily="34" charset="0"/>
              </a:rPr>
              <a:t>problemas </a:t>
            </a:r>
            <a:r>
              <a:rPr sz="1200" b="1" spc="-51" dirty="0">
                <a:latin typeface="Arial" panose="020B0604020202020204" pitchFamily="34" charset="0"/>
                <a:cs typeface="Arial" panose="020B0604020202020204" pitchFamily="34" charset="0"/>
              </a:rPr>
              <a:t>de </a:t>
            </a:r>
            <a:r>
              <a:rPr sz="1200" b="1" spc="-42" dirty="0">
                <a:latin typeface="Arial" panose="020B0604020202020204" pitchFamily="34" charset="0"/>
                <a:cs typeface="Arial" panose="020B0604020202020204" pitchFamily="34" charset="0"/>
              </a:rPr>
              <a:t>patas </a:t>
            </a:r>
            <a:r>
              <a:rPr sz="1200" b="1" spc="-51" dirty="0">
                <a:latin typeface="Arial" panose="020B0604020202020204" pitchFamily="34" charset="0"/>
                <a:cs typeface="Arial" panose="020B0604020202020204" pitchFamily="34" charset="0"/>
              </a:rPr>
              <a:t>y </a:t>
            </a:r>
            <a:r>
              <a:rPr sz="1200" b="1" spc="-45" dirty="0">
                <a:latin typeface="Arial" panose="020B0604020202020204" pitchFamily="34" charset="0"/>
                <a:cs typeface="Arial" panose="020B0604020202020204" pitchFamily="34" charset="0"/>
              </a:rPr>
              <a:t>pisos </a:t>
            </a:r>
            <a:r>
              <a:rPr sz="1200" b="1" spc="-48" dirty="0">
                <a:latin typeface="Arial" panose="020B0604020202020204" pitchFamily="34" charset="0"/>
                <a:cs typeface="Arial" panose="020B0604020202020204" pitchFamily="34" charset="0"/>
              </a:rPr>
              <a:t>es </a:t>
            </a:r>
            <a:r>
              <a:rPr sz="1200" b="1" spc="-61" dirty="0">
                <a:latin typeface="Arial" panose="020B0604020202020204" pitchFamily="34" charset="0"/>
                <a:cs typeface="Arial" panose="020B0604020202020204" pitchFamily="34" charset="0"/>
              </a:rPr>
              <a:t>más </a:t>
            </a:r>
            <a:r>
              <a:rPr sz="1200" b="1" spc="-42" dirty="0">
                <a:latin typeface="Arial" panose="020B0604020202020204" pitchFamily="34" charset="0"/>
                <a:cs typeface="Arial" panose="020B0604020202020204" pitchFamily="34" charset="0"/>
              </a:rPr>
              <a:t>ventajoso </a:t>
            </a:r>
            <a:r>
              <a:rPr sz="1200" b="1" spc="-38" dirty="0">
                <a:latin typeface="Arial" panose="020B0604020202020204" pitchFamily="34" charset="0"/>
                <a:cs typeface="Arial" panose="020B0604020202020204" pitchFamily="34" charset="0"/>
              </a:rPr>
              <a:t>utilizar </a:t>
            </a:r>
            <a:r>
              <a:rPr sz="1200" b="1" spc="-61" dirty="0">
                <a:latin typeface="Arial" panose="020B0604020202020204" pitchFamily="34" charset="0"/>
                <a:cs typeface="Arial" panose="020B0604020202020204" pitchFamily="34" charset="0"/>
              </a:rPr>
              <a:t>un  </a:t>
            </a:r>
            <a:r>
              <a:rPr sz="1200" b="1" spc="-42" dirty="0">
                <a:latin typeface="Arial" panose="020B0604020202020204" pitchFamily="34" charset="0"/>
                <a:cs typeface="Arial" panose="020B0604020202020204" pitchFamily="34" charset="0"/>
              </a:rPr>
              <a:t>explosivo </a:t>
            </a:r>
            <a:r>
              <a:rPr sz="1200" b="1" spc="-51" dirty="0">
                <a:latin typeface="Arial" panose="020B0604020202020204" pitchFamily="34" charset="0"/>
                <a:cs typeface="Arial" panose="020B0604020202020204" pitchFamily="34" charset="0"/>
              </a:rPr>
              <a:t>más </a:t>
            </a:r>
            <a:r>
              <a:rPr sz="1200" b="1" spc="-42" dirty="0">
                <a:latin typeface="Arial" panose="020B0604020202020204" pitchFamily="34" charset="0"/>
                <a:cs typeface="Arial" panose="020B0604020202020204" pitchFamily="34" charset="0"/>
              </a:rPr>
              <a:t>potente </a:t>
            </a:r>
            <a:r>
              <a:rPr sz="1200" b="1" spc="-80" dirty="0">
                <a:latin typeface="Arial" panose="020B0604020202020204" pitchFamily="34" charset="0"/>
                <a:cs typeface="Arial" panose="020B0604020202020204" pitchFamily="34" charset="0"/>
              </a:rPr>
              <a:t>o </a:t>
            </a:r>
            <a:r>
              <a:rPr sz="1200" b="1" spc="-45" dirty="0">
                <a:latin typeface="Arial" panose="020B0604020202020204" pitchFamily="34" charset="0"/>
                <a:cs typeface="Arial" panose="020B0604020202020204" pitchFamily="34" charset="0"/>
              </a:rPr>
              <a:t>mejor acoplamiento en </a:t>
            </a:r>
            <a:r>
              <a:rPr sz="1200" b="1" spc="-42" dirty="0">
                <a:latin typeface="Arial" panose="020B0604020202020204" pitchFamily="34" charset="0"/>
                <a:cs typeface="Arial" panose="020B0604020202020204" pitchFamily="34" charset="0"/>
              </a:rPr>
              <a:t>el </a:t>
            </a:r>
            <a:r>
              <a:rPr sz="1200" b="1" spc="-45" dirty="0">
                <a:latin typeface="Arial" panose="020B0604020202020204" pitchFamily="34" charset="0"/>
                <a:cs typeface="Arial" panose="020B0604020202020204" pitchFamily="34" charset="0"/>
              </a:rPr>
              <a:t>fondo </a:t>
            </a:r>
            <a:r>
              <a:rPr sz="1200" b="1" spc="-48" dirty="0">
                <a:latin typeface="Arial" panose="020B0604020202020204" pitchFamily="34" charset="0"/>
                <a:cs typeface="Arial" panose="020B0604020202020204" pitchFamily="34" charset="0"/>
              </a:rPr>
              <a:t>del </a:t>
            </a:r>
            <a:r>
              <a:rPr sz="1200" b="1" spc="-54" dirty="0">
                <a:latin typeface="Arial" panose="020B0604020202020204" pitchFamily="34" charset="0"/>
                <a:cs typeface="Arial" panose="020B0604020202020204" pitchFamily="34" charset="0"/>
              </a:rPr>
              <a:t>hoyo </a:t>
            </a:r>
            <a:r>
              <a:rPr sz="1200" b="1" spc="-48" dirty="0">
                <a:latin typeface="Arial" panose="020B0604020202020204" pitchFamily="34" charset="0"/>
                <a:cs typeface="Arial" panose="020B0604020202020204" pitchFamily="34" charset="0"/>
              </a:rPr>
              <a:t>que  </a:t>
            </a:r>
            <a:r>
              <a:rPr sz="1200" b="1" spc="-42" dirty="0">
                <a:latin typeface="Arial" panose="020B0604020202020204" pitchFamily="34" charset="0"/>
                <a:cs typeface="Arial" panose="020B0604020202020204" pitchFamily="34" charset="0"/>
              </a:rPr>
              <a:t>profundizar  </a:t>
            </a:r>
            <a:r>
              <a:rPr sz="1200" b="1" spc="-35" dirty="0">
                <a:latin typeface="Arial" panose="020B0604020202020204" pitchFamily="34" charset="0"/>
                <a:cs typeface="Arial" panose="020B0604020202020204" pitchFamily="34" charset="0"/>
              </a:rPr>
              <a:t>la </a:t>
            </a:r>
            <a:r>
              <a:rPr sz="1200" b="1" spc="-45" dirty="0">
                <a:latin typeface="Arial" panose="020B0604020202020204" pitchFamily="34" charset="0"/>
                <a:cs typeface="Arial" panose="020B0604020202020204" pitchFamily="34" charset="0"/>
              </a:rPr>
              <a:t>pasadura  </a:t>
            </a:r>
            <a:r>
              <a:rPr sz="1200" b="1" spc="-61" dirty="0">
                <a:latin typeface="Arial" panose="020B0604020202020204" pitchFamily="34" charset="0"/>
                <a:cs typeface="Arial" panose="020B0604020202020204" pitchFamily="34" charset="0"/>
              </a:rPr>
              <a:t>o </a:t>
            </a:r>
            <a:r>
              <a:rPr sz="1200" b="1" spc="-45" dirty="0">
                <a:latin typeface="Arial" panose="020B0604020202020204" pitchFamily="34" charset="0"/>
                <a:cs typeface="Arial" panose="020B0604020202020204" pitchFamily="34" charset="0"/>
              </a:rPr>
              <a:t>disminuir  </a:t>
            </a:r>
            <a:r>
              <a:rPr sz="1200" b="1" spc="-42" dirty="0">
                <a:latin typeface="Arial" panose="020B0604020202020204" pitchFamily="34" charset="0"/>
                <a:cs typeface="Arial" panose="020B0604020202020204" pitchFamily="34" charset="0"/>
              </a:rPr>
              <a:t>el</a:t>
            </a:r>
            <a:r>
              <a:rPr sz="1200" b="1" spc="-19" dirty="0">
                <a:latin typeface="Arial" panose="020B0604020202020204" pitchFamily="34" charset="0"/>
                <a:cs typeface="Arial" panose="020B0604020202020204" pitchFamily="34" charset="0"/>
              </a:rPr>
              <a:t> </a:t>
            </a:r>
            <a:r>
              <a:rPr sz="1200" b="1" spc="-38" dirty="0">
                <a:latin typeface="Arial" panose="020B0604020202020204" pitchFamily="34" charset="0"/>
                <a:cs typeface="Arial" panose="020B0604020202020204" pitchFamily="34" charset="0"/>
              </a:rPr>
              <a:t>diseño.</a:t>
            </a:r>
            <a:endParaRPr sz="1200" b="1" dirty="0">
              <a:latin typeface="Arial" panose="020B0604020202020204" pitchFamily="34" charset="0"/>
              <a:cs typeface="Arial" panose="020B0604020202020204" pitchFamily="34" charset="0"/>
            </a:endParaRPr>
          </a:p>
          <a:p>
            <a:pPr>
              <a:spcBef>
                <a:spcPts val="19"/>
              </a:spcBef>
            </a:pPr>
            <a:endParaRPr sz="1200" b="1" dirty="0">
              <a:latin typeface="Arial" panose="020B0604020202020204" pitchFamily="34" charset="0"/>
              <a:cs typeface="Arial" panose="020B0604020202020204" pitchFamily="34" charset="0"/>
            </a:endParaRPr>
          </a:p>
          <a:p>
            <a:pPr marL="9767" algn="just"/>
            <a:r>
              <a:rPr sz="1200" b="1" u="sng" spc="-3" dirty="0">
                <a:solidFill>
                  <a:srgbClr val="0070C0"/>
                </a:solidFill>
                <a:latin typeface="Arial" panose="020B0604020202020204" pitchFamily="34" charset="0"/>
                <a:cs typeface="Arial" panose="020B0604020202020204" pitchFamily="34" charset="0"/>
              </a:rPr>
              <a:t>Taco</a:t>
            </a:r>
            <a:r>
              <a:rPr sz="1200" b="1" u="sng" spc="10" dirty="0">
                <a:solidFill>
                  <a:srgbClr val="0070C0"/>
                </a:solidFill>
                <a:latin typeface="Arial" panose="020B0604020202020204" pitchFamily="34" charset="0"/>
                <a:cs typeface="Arial" panose="020B0604020202020204" pitchFamily="34" charset="0"/>
              </a:rPr>
              <a:t> </a:t>
            </a:r>
            <a:r>
              <a:rPr sz="1200" b="1" u="sng" spc="-32" dirty="0">
                <a:solidFill>
                  <a:srgbClr val="0070C0"/>
                </a:solidFill>
                <a:latin typeface="Arial" panose="020B0604020202020204" pitchFamily="34" charset="0"/>
                <a:cs typeface="Arial" panose="020B0604020202020204" pitchFamily="34" charset="0"/>
              </a:rPr>
              <a:t>:</a:t>
            </a:r>
            <a:endParaRPr sz="1200" b="1" u="sng" dirty="0">
              <a:solidFill>
                <a:srgbClr val="0070C0"/>
              </a:solidFill>
              <a:latin typeface="Arial" panose="020B0604020202020204" pitchFamily="34" charset="0"/>
              <a:cs typeface="Arial" panose="020B0604020202020204" pitchFamily="34" charset="0"/>
            </a:endParaRPr>
          </a:p>
          <a:p>
            <a:pPr>
              <a:spcBef>
                <a:spcPts val="6"/>
              </a:spcBef>
            </a:pPr>
            <a:endParaRPr sz="1200" b="1" dirty="0">
              <a:latin typeface="Arial" panose="020B0604020202020204" pitchFamily="34" charset="0"/>
              <a:cs typeface="Arial" panose="020B0604020202020204" pitchFamily="34" charset="0"/>
            </a:endParaRPr>
          </a:p>
          <a:p>
            <a:pPr marL="9767" algn="just"/>
            <a:r>
              <a:rPr sz="1200" b="1" spc="-35" dirty="0">
                <a:latin typeface="Arial" panose="020B0604020202020204" pitchFamily="34" charset="0"/>
                <a:cs typeface="Arial" panose="020B0604020202020204" pitchFamily="34" charset="0"/>
              </a:rPr>
              <a:t>Una </a:t>
            </a:r>
            <a:r>
              <a:rPr sz="1200" b="1" spc="-32" dirty="0">
                <a:latin typeface="Arial" panose="020B0604020202020204" pitchFamily="34" charset="0"/>
                <a:cs typeface="Arial" panose="020B0604020202020204" pitchFamily="34" charset="0"/>
              </a:rPr>
              <a:t>buena  </a:t>
            </a:r>
            <a:r>
              <a:rPr sz="1200" b="1" spc="-26" dirty="0">
                <a:latin typeface="Arial" panose="020B0604020202020204" pitchFamily="34" charset="0"/>
                <a:cs typeface="Arial" panose="020B0604020202020204" pitchFamily="34" charset="0"/>
              </a:rPr>
              <a:t>aproximación  </a:t>
            </a:r>
            <a:r>
              <a:rPr sz="1200" b="1" spc="-29" dirty="0">
                <a:latin typeface="Arial" panose="020B0604020202020204" pitchFamily="34" charset="0"/>
                <a:cs typeface="Arial" panose="020B0604020202020204" pitchFamily="34" charset="0"/>
              </a:rPr>
              <a:t>para </a:t>
            </a:r>
            <a:r>
              <a:rPr sz="1200" b="1" spc="-22" dirty="0">
                <a:latin typeface="Arial" panose="020B0604020202020204" pitchFamily="34" charset="0"/>
                <a:cs typeface="Arial" panose="020B0604020202020204" pitchFamily="34" charset="0"/>
              </a:rPr>
              <a:t>controlar </a:t>
            </a:r>
            <a:r>
              <a:rPr sz="1200" b="1" spc="-29" dirty="0">
                <a:latin typeface="Arial" panose="020B0604020202020204" pitchFamily="34" charset="0"/>
                <a:cs typeface="Arial" panose="020B0604020202020204" pitchFamily="34" charset="0"/>
              </a:rPr>
              <a:t>el </a:t>
            </a:r>
            <a:r>
              <a:rPr sz="1200" b="1" spc="-26" dirty="0">
                <a:latin typeface="Arial" panose="020B0604020202020204" pitchFamily="34" charset="0"/>
                <a:cs typeface="Arial" panose="020B0604020202020204" pitchFamily="34" charset="0"/>
              </a:rPr>
              <a:t>ruído </a:t>
            </a:r>
            <a:r>
              <a:rPr sz="1200" b="1" spc="-38" dirty="0">
                <a:latin typeface="Arial" panose="020B0604020202020204" pitchFamily="34" charset="0"/>
                <a:cs typeface="Arial" panose="020B0604020202020204" pitchFamily="34" charset="0"/>
              </a:rPr>
              <a:t>y </a:t>
            </a:r>
            <a:r>
              <a:rPr sz="1200" b="1" spc="-29" dirty="0">
                <a:latin typeface="Arial" panose="020B0604020202020204" pitchFamily="34" charset="0"/>
                <a:cs typeface="Arial" panose="020B0604020202020204" pitchFamily="34" charset="0"/>
              </a:rPr>
              <a:t>la </a:t>
            </a:r>
            <a:r>
              <a:rPr sz="1200" b="1" spc="-26" dirty="0">
                <a:latin typeface="Arial" panose="020B0604020202020204" pitchFamily="34" charset="0"/>
                <a:cs typeface="Arial" panose="020B0604020202020204" pitchFamily="34" charset="0"/>
              </a:rPr>
              <a:t>proyección  </a:t>
            </a:r>
            <a:r>
              <a:rPr sz="1200" b="1" spc="-32" dirty="0">
                <a:latin typeface="Arial" panose="020B0604020202020204" pitchFamily="34" charset="0"/>
                <a:cs typeface="Arial" panose="020B0604020202020204" pitchFamily="34" charset="0"/>
              </a:rPr>
              <a:t>de </a:t>
            </a:r>
            <a:r>
              <a:rPr lang="es-ES" sz="1200" b="1" spc="51" dirty="0">
                <a:latin typeface="Arial" panose="020B0604020202020204" pitchFamily="34" charset="0"/>
                <a:cs typeface="Arial" panose="020B0604020202020204" pitchFamily="34" charset="0"/>
              </a:rPr>
              <a:t> rocas</a:t>
            </a:r>
            <a:r>
              <a:rPr sz="1200" b="1" spc="-26" dirty="0">
                <a:latin typeface="Arial" panose="020B0604020202020204" pitchFamily="34" charset="0"/>
                <a:cs typeface="Arial" panose="020B0604020202020204" pitchFamily="34" charset="0"/>
              </a:rPr>
              <a:t>,</a:t>
            </a:r>
            <a:r>
              <a:rPr lang="es-ES" sz="1200" b="1" spc="-26" dirty="0">
                <a:latin typeface="Arial" panose="020B0604020202020204" pitchFamily="34" charset="0"/>
                <a:cs typeface="Arial" panose="020B0604020202020204" pitchFamily="34" charset="0"/>
              </a:rPr>
              <a:t> </a:t>
            </a:r>
            <a:r>
              <a:rPr sz="1200" b="1" spc="-26" dirty="0">
                <a:latin typeface="Arial" panose="020B0604020202020204" pitchFamily="34" charset="0"/>
                <a:cs typeface="Arial" panose="020B0604020202020204" pitchFamily="34" charset="0"/>
              </a:rPr>
              <a:t>es:</a:t>
            </a:r>
            <a:endParaRPr sz="1200" b="1" dirty="0">
              <a:latin typeface="Arial" panose="020B0604020202020204" pitchFamily="34" charset="0"/>
              <a:cs typeface="Arial" panose="020B0604020202020204" pitchFamily="34" charset="0"/>
            </a:endParaRPr>
          </a:p>
          <a:p>
            <a:pPr marL="2035" algn="ctr">
              <a:spcBef>
                <a:spcPts val="22"/>
              </a:spcBef>
            </a:pPr>
            <a:r>
              <a:rPr sz="1200" b="1" spc="-26" dirty="0">
                <a:latin typeface="Arial" panose="020B0604020202020204" pitchFamily="34" charset="0"/>
                <a:cs typeface="Arial" panose="020B0604020202020204" pitchFamily="34" charset="0"/>
              </a:rPr>
              <a:t>T </a:t>
            </a:r>
            <a:r>
              <a:rPr sz="1200" b="1" spc="-3" dirty="0">
                <a:latin typeface="Arial" panose="020B0604020202020204" pitchFamily="34" charset="0"/>
                <a:cs typeface="Arial" panose="020B0604020202020204" pitchFamily="34" charset="0"/>
              </a:rPr>
              <a:t>= </a:t>
            </a:r>
            <a:r>
              <a:rPr sz="1200" b="1" spc="-13" dirty="0">
                <a:latin typeface="Arial" panose="020B0604020202020204" pitchFamily="34" charset="0"/>
                <a:cs typeface="Arial" panose="020B0604020202020204" pitchFamily="34" charset="0"/>
              </a:rPr>
              <a:t>0.7 </a:t>
            </a:r>
            <a:r>
              <a:rPr sz="1200" b="1" spc="-22" dirty="0">
                <a:latin typeface="Arial" panose="020B0604020202020204" pitchFamily="34" charset="0"/>
                <a:cs typeface="Arial" panose="020B0604020202020204" pitchFamily="34" charset="0"/>
              </a:rPr>
              <a:t>*</a:t>
            </a:r>
            <a:r>
              <a:rPr sz="1200" b="1" spc="144" dirty="0">
                <a:latin typeface="Arial" panose="020B0604020202020204" pitchFamily="34" charset="0"/>
                <a:cs typeface="Arial" panose="020B0604020202020204" pitchFamily="34" charset="0"/>
              </a:rPr>
              <a:t> </a:t>
            </a:r>
            <a:r>
              <a:rPr sz="1200" b="1" spc="-16" dirty="0">
                <a:latin typeface="Arial" panose="020B0604020202020204" pitchFamily="34" charset="0"/>
                <a:cs typeface="Arial" panose="020B0604020202020204" pitchFamily="34" charset="0"/>
              </a:rPr>
              <a:t>B</a:t>
            </a:r>
            <a:endParaRPr sz="1200" b="1" dirty="0">
              <a:latin typeface="Arial" panose="020B0604020202020204" pitchFamily="34" charset="0"/>
              <a:cs typeface="Arial" panose="020B0604020202020204" pitchFamily="34" charset="0"/>
            </a:endParaRPr>
          </a:p>
          <a:p>
            <a:pPr marL="11802" algn="just"/>
            <a:r>
              <a:rPr sz="1200" b="1" spc="-42" dirty="0">
                <a:latin typeface="Arial" panose="020B0604020202020204" pitchFamily="34" charset="0"/>
                <a:cs typeface="Arial" panose="020B0604020202020204" pitchFamily="34" charset="0"/>
              </a:rPr>
              <a:t>Cualquier  </a:t>
            </a:r>
            <a:r>
              <a:rPr sz="1200" b="1" spc="-45" dirty="0">
                <a:latin typeface="Arial" panose="020B0604020202020204" pitchFamily="34" charset="0"/>
                <a:cs typeface="Arial" panose="020B0604020202020204" pitchFamily="34" charset="0"/>
              </a:rPr>
              <a:t>valor  </a:t>
            </a:r>
            <a:r>
              <a:rPr sz="1200" b="1" spc="-54" dirty="0">
                <a:latin typeface="Arial" panose="020B0604020202020204" pitchFamily="34" charset="0"/>
                <a:cs typeface="Arial" panose="020B0604020202020204" pitchFamily="34" charset="0"/>
              </a:rPr>
              <a:t>menor  </a:t>
            </a:r>
            <a:r>
              <a:rPr sz="1200" b="1" spc="-48" dirty="0">
                <a:latin typeface="Arial" panose="020B0604020202020204" pitchFamily="34" charset="0"/>
                <a:cs typeface="Arial" panose="020B0604020202020204" pitchFamily="34" charset="0"/>
              </a:rPr>
              <a:t>que  </a:t>
            </a:r>
            <a:r>
              <a:rPr sz="1200" b="1" spc="-38" dirty="0">
                <a:latin typeface="Arial" panose="020B0604020202020204" pitchFamily="34" charset="0"/>
                <a:cs typeface="Arial" panose="020B0604020202020204" pitchFamily="34" charset="0"/>
              </a:rPr>
              <a:t>este  </a:t>
            </a:r>
            <a:r>
              <a:rPr sz="1200" b="1" spc="-45" dirty="0">
                <a:latin typeface="Arial" panose="020B0604020202020204" pitchFamily="34" charset="0"/>
                <a:cs typeface="Arial" panose="020B0604020202020204" pitchFamily="34" charset="0"/>
              </a:rPr>
              <a:t>provocará  </a:t>
            </a:r>
            <a:r>
              <a:rPr sz="1200" b="1" spc="-58" dirty="0">
                <a:latin typeface="Arial" panose="020B0604020202020204" pitchFamily="34" charset="0"/>
                <a:cs typeface="Arial" panose="020B0604020202020204" pitchFamily="34" charset="0"/>
              </a:rPr>
              <a:t>mucho  </a:t>
            </a:r>
            <a:r>
              <a:rPr sz="1200" b="1" spc="-35" dirty="0">
                <a:latin typeface="Arial" panose="020B0604020202020204" pitchFamily="34" charset="0"/>
                <a:cs typeface="Arial" panose="020B0604020202020204" pitchFamily="34" charset="0"/>
              </a:rPr>
              <a:t>ruido,  </a:t>
            </a:r>
            <a:r>
              <a:rPr sz="1200" b="1" spc="-42" dirty="0">
                <a:latin typeface="Arial" panose="020B0604020202020204" pitchFamily="34" charset="0"/>
                <a:cs typeface="Arial" panose="020B0604020202020204" pitchFamily="34" charset="0"/>
              </a:rPr>
              <a:t>exceso  </a:t>
            </a:r>
            <a:r>
              <a:rPr sz="1200" b="1" spc="-51" dirty="0">
                <a:latin typeface="Arial" panose="020B0604020202020204" pitchFamily="34" charset="0"/>
                <a:cs typeface="Arial" panose="020B0604020202020204" pitchFamily="34" charset="0"/>
              </a:rPr>
              <a:t>de</a:t>
            </a:r>
            <a:r>
              <a:rPr sz="1200" b="1" spc="6" dirty="0">
                <a:latin typeface="Arial" panose="020B0604020202020204" pitchFamily="34" charset="0"/>
                <a:cs typeface="Arial" panose="020B0604020202020204" pitchFamily="34" charset="0"/>
              </a:rPr>
              <a:t> </a:t>
            </a:r>
            <a:r>
              <a:rPr sz="1200" b="1" spc="-42" dirty="0" err="1">
                <a:latin typeface="Arial" panose="020B0604020202020204" pitchFamily="34" charset="0"/>
                <a:cs typeface="Arial" panose="020B0604020202020204" pitchFamily="34" charset="0"/>
              </a:rPr>
              <a:t>proyección</a:t>
            </a:r>
            <a:r>
              <a:rPr lang="es-ES" sz="1200" b="1" spc="-42" dirty="0">
                <a:latin typeface="Arial" panose="020B0604020202020204" pitchFamily="34" charset="0"/>
                <a:cs typeface="Arial" panose="020B0604020202020204" pitchFamily="34" charset="0"/>
              </a:rPr>
              <a:t> </a:t>
            </a:r>
            <a:r>
              <a:rPr sz="1200" b="1" spc="-32" dirty="0">
                <a:latin typeface="Arial" panose="020B0604020202020204" pitchFamily="34" charset="0"/>
                <a:cs typeface="Arial" panose="020B0604020202020204" pitchFamily="34" charset="0"/>
              </a:rPr>
              <a:t>de </a:t>
            </a:r>
            <a:r>
              <a:rPr lang="es-ES" sz="1200" b="1" spc="-29" dirty="0">
                <a:latin typeface="Arial" panose="020B0604020202020204" pitchFamily="34" charset="0"/>
                <a:cs typeface="Arial" panose="020B0604020202020204" pitchFamily="34" charset="0"/>
              </a:rPr>
              <a:t>rocas</a:t>
            </a:r>
            <a:r>
              <a:rPr sz="1200" b="1" spc="-29" dirty="0">
                <a:latin typeface="Arial" panose="020B0604020202020204" pitchFamily="34" charset="0"/>
                <a:cs typeface="Arial" panose="020B0604020202020204" pitchFamily="34" charset="0"/>
              </a:rPr>
              <a:t> </a:t>
            </a:r>
            <a:r>
              <a:rPr sz="1200" b="1" spc="-38" dirty="0">
                <a:latin typeface="Arial" panose="020B0604020202020204" pitchFamily="34" charset="0"/>
                <a:cs typeface="Arial" panose="020B0604020202020204" pitchFamily="34" charset="0"/>
              </a:rPr>
              <a:t>y </a:t>
            </a:r>
            <a:r>
              <a:rPr sz="1200" b="1" spc="-26" dirty="0">
                <a:latin typeface="Arial" panose="020B0604020202020204" pitchFamily="34" charset="0"/>
                <a:cs typeface="Arial" panose="020B0604020202020204" pitchFamily="34" charset="0"/>
              </a:rPr>
              <a:t>formación  </a:t>
            </a:r>
            <a:r>
              <a:rPr sz="1200" b="1" spc="-32" dirty="0">
                <a:latin typeface="Arial" panose="020B0604020202020204" pitchFamily="34" charset="0"/>
                <a:cs typeface="Arial" panose="020B0604020202020204" pitchFamily="34" charset="0"/>
              </a:rPr>
              <a:t>de </a:t>
            </a:r>
            <a:r>
              <a:rPr sz="1200" b="1" spc="-22" dirty="0">
                <a:latin typeface="Arial" panose="020B0604020202020204" pitchFamily="34" charset="0"/>
                <a:cs typeface="Arial" panose="020B0604020202020204" pitchFamily="34" charset="0"/>
              </a:rPr>
              <a:t>crater </a:t>
            </a:r>
            <a:r>
              <a:rPr sz="1200" b="1" spc="-32" dirty="0">
                <a:latin typeface="Arial" panose="020B0604020202020204" pitchFamily="34" charset="0"/>
                <a:cs typeface="Arial" panose="020B0604020202020204" pitchFamily="34" charset="0"/>
              </a:rPr>
              <a:t>en </a:t>
            </a:r>
            <a:r>
              <a:rPr sz="1200" b="1" spc="-29" dirty="0">
                <a:latin typeface="Arial" panose="020B0604020202020204" pitchFamily="34" charset="0"/>
                <a:cs typeface="Arial" panose="020B0604020202020204" pitchFamily="34" charset="0"/>
              </a:rPr>
              <a:t>la </a:t>
            </a:r>
            <a:r>
              <a:rPr sz="1200" b="1" spc="-26" dirty="0">
                <a:latin typeface="Arial" panose="020B0604020202020204" pitchFamily="34" charset="0"/>
                <a:cs typeface="Arial" panose="020B0604020202020204" pitchFamily="34" charset="0"/>
              </a:rPr>
              <a:t>región </a:t>
            </a:r>
            <a:r>
              <a:rPr sz="1200" b="1" spc="-29" dirty="0">
                <a:latin typeface="Arial" panose="020B0604020202020204" pitchFamily="34" charset="0"/>
                <a:cs typeface="Arial" panose="020B0604020202020204" pitchFamily="34" charset="0"/>
              </a:rPr>
              <a:t>del </a:t>
            </a:r>
            <a:r>
              <a:rPr sz="1200" b="1" spc="-22" dirty="0">
                <a:latin typeface="Arial" panose="020B0604020202020204" pitchFamily="34" charset="0"/>
                <a:cs typeface="Arial" panose="020B0604020202020204" pitchFamily="34" charset="0"/>
              </a:rPr>
              <a:t>collar   </a:t>
            </a:r>
            <a:r>
              <a:rPr sz="1200" b="1" dirty="0">
                <a:latin typeface="Arial" panose="020B0604020202020204" pitchFamily="34" charset="0"/>
                <a:cs typeface="Arial" panose="020B0604020202020204" pitchFamily="34" charset="0"/>
              </a:rPr>
              <a:t> </a:t>
            </a:r>
            <a:r>
              <a:rPr sz="1200" b="1" spc="-29" dirty="0">
                <a:latin typeface="Arial" panose="020B0604020202020204" pitchFamily="34" charset="0"/>
                <a:cs typeface="Arial" panose="020B0604020202020204" pitchFamily="34" charset="0"/>
              </a:rPr>
              <a:t>del </a:t>
            </a:r>
            <a:r>
              <a:rPr lang="es-ES" sz="1200" b="1" spc="-29" dirty="0">
                <a:latin typeface="Arial" panose="020B0604020202020204" pitchFamily="34" charset="0"/>
                <a:cs typeface="Arial" panose="020B0604020202020204" pitchFamily="34" charset="0"/>
              </a:rPr>
              <a:t>taladro</a:t>
            </a:r>
            <a:r>
              <a:rPr sz="1200" b="1" spc="-29" dirty="0">
                <a:latin typeface="Arial" panose="020B0604020202020204" pitchFamily="34" charset="0"/>
                <a:cs typeface="Arial" panose="020B0604020202020204" pitchFamily="34" charset="0"/>
              </a:rPr>
              <a:t>.</a:t>
            </a:r>
            <a:endParaRPr sz="1200" b="1" dirty="0">
              <a:latin typeface="Arial" panose="020B0604020202020204" pitchFamily="34" charset="0"/>
              <a:cs typeface="Arial" panose="020B0604020202020204" pitchFamily="34" charset="0"/>
            </a:endParaRPr>
          </a:p>
          <a:p>
            <a:pPr>
              <a:spcBef>
                <a:spcPts val="22"/>
              </a:spcBef>
            </a:pPr>
            <a:endParaRPr sz="1200" b="1" dirty="0">
              <a:latin typeface="Arial" panose="020B0604020202020204" pitchFamily="34" charset="0"/>
              <a:cs typeface="Arial" panose="020B0604020202020204" pitchFamily="34" charset="0"/>
            </a:endParaRPr>
          </a:p>
          <a:p>
            <a:pPr marL="11802" algn="just">
              <a:spcBef>
                <a:spcPts val="3"/>
              </a:spcBef>
            </a:pPr>
            <a:r>
              <a:rPr sz="1200" b="1" u="sng" spc="-19" dirty="0">
                <a:solidFill>
                  <a:srgbClr val="0070C0"/>
                </a:solidFill>
                <a:latin typeface="Arial" panose="020B0604020202020204" pitchFamily="34" charset="0"/>
                <a:cs typeface="Arial" panose="020B0604020202020204" pitchFamily="34" charset="0"/>
              </a:rPr>
              <a:t>Profundidad  </a:t>
            </a:r>
            <a:r>
              <a:rPr sz="1200" b="1" u="sng" spc="-13" dirty="0">
                <a:solidFill>
                  <a:srgbClr val="0070C0"/>
                </a:solidFill>
                <a:latin typeface="Arial" panose="020B0604020202020204" pitchFamily="34" charset="0"/>
                <a:cs typeface="Arial" panose="020B0604020202020204" pitchFamily="34" charset="0"/>
              </a:rPr>
              <a:t>del </a:t>
            </a:r>
            <a:r>
              <a:rPr lang="es-ES" sz="1200" b="1" u="sng" spc="-35" dirty="0">
                <a:solidFill>
                  <a:srgbClr val="0070C0"/>
                </a:solidFill>
                <a:latin typeface="Arial" panose="020B0604020202020204" pitchFamily="34" charset="0"/>
                <a:cs typeface="Arial" panose="020B0604020202020204" pitchFamily="34" charset="0"/>
              </a:rPr>
              <a:t>taladro</a:t>
            </a:r>
            <a:r>
              <a:rPr sz="1200" b="1" u="sng" spc="29" dirty="0">
                <a:solidFill>
                  <a:srgbClr val="0070C0"/>
                </a:solidFill>
                <a:latin typeface="Arial" panose="020B0604020202020204" pitchFamily="34" charset="0"/>
                <a:cs typeface="Arial" panose="020B0604020202020204" pitchFamily="34" charset="0"/>
              </a:rPr>
              <a:t> </a:t>
            </a:r>
            <a:r>
              <a:rPr sz="1200" b="1" u="sng" spc="-6" dirty="0">
                <a:solidFill>
                  <a:srgbClr val="0070C0"/>
                </a:solidFill>
                <a:latin typeface="Arial" panose="020B0604020202020204" pitchFamily="34" charset="0"/>
                <a:cs typeface="Arial" panose="020B0604020202020204" pitchFamily="34" charset="0"/>
              </a:rPr>
              <a:t>:</a:t>
            </a:r>
            <a:endParaRPr sz="1200" b="1" u="sng" dirty="0">
              <a:solidFill>
                <a:srgbClr val="0070C0"/>
              </a:solidFill>
              <a:latin typeface="Arial" panose="020B0604020202020204" pitchFamily="34" charset="0"/>
              <a:cs typeface="Arial" panose="020B0604020202020204" pitchFamily="34" charset="0"/>
            </a:endParaRPr>
          </a:p>
          <a:p>
            <a:pPr>
              <a:spcBef>
                <a:spcPts val="10"/>
              </a:spcBef>
            </a:pPr>
            <a:endParaRPr sz="1200" b="1" dirty="0">
              <a:latin typeface="Arial" panose="020B0604020202020204" pitchFamily="34" charset="0"/>
              <a:cs typeface="Arial" panose="020B0604020202020204" pitchFamily="34" charset="0"/>
            </a:endParaRPr>
          </a:p>
          <a:p>
            <a:pPr marL="8139" algn="just"/>
            <a:r>
              <a:rPr sz="1200" b="1" spc="-26" dirty="0">
                <a:latin typeface="Arial" panose="020B0604020202020204" pitchFamily="34" charset="0"/>
                <a:cs typeface="Arial" panose="020B0604020202020204" pitchFamily="34" charset="0"/>
              </a:rPr>
              <a:t>Se </a:t>
            </a:r>
            <a:r>
              <a:rPr sz="1200" b="1" spc="-29" dirty="0">
                <a:latin typeface="Arial" panose="020B0604020202020204" pitchFamily="34" charset="0"/>
                <a:cs typeface="Arial" panose="020B0604020202020204" pitchFamily="34" charset="0"/>
              </a:rPr>
              <a:t>deben </a:t>
            </a:r>
            <a:r>
              <a:rPr sz="1200" b="1" spc="-32" dirty="0">
                <a:latin typeface="Arial" panose="020B0604020202020204" pitchFamily="34" charset="0"/>
                <a:cs typeface="Arial" panose="020B0604020202020204" pitchFamily="34" charset="0"/>
              </a:rPr>
              <a:t>de tomar en </a:t>
            </a:r>
            <a:r>
              <a:rPr sz="1200" b="1" spc="83" dirty="0">
                <a:latin typeface="Arial" panose="020B0604020202020204" pitchFamily="34" charset="0"/>
                <a:cs typeface="Arial" panose="020B0604020202020204" pitchFamily="34" charset="0"/>
              </a:rPr>
              <a:t> </a:t>
            </a:r>
            <a:r>
              <a:rPr sz="1200" b="1" spc="-29" dirty="0">
                <a:latin typeface="Arial" panose="020B0604020202020204" pitchFamily="34" charset="0"/>
                <a:cs typeface="Arial" panose="020B0604020202020204" pitchFamily="34" charset="0"/>
              </a:rPr>
              <a:t>cuenta:</a:t>
            </a:r>
            <a:endParaRPr sz="1200" b="1" dirty="0">
              <a:latin typeface="Arial" panose="020B0604020202020204" pitchFamily="34" charset="0"/>
              <a:cs typeface="Arial" panose="020B0604020202020204" pitchFamily="34" charset="0"/>
            </a:endParaRPr>
          </a:p>
          <a:p>
            <a:pPr marL="9767" marR="3256">
              <a:spcBef>
                <a:spcPts val="32"/>
              </a:spcBef>
            </a:pPr>
            <a:r>
              <a:rPr sz="1200" b="1" spc="-22" dirty="0">
                <a:latin typeface="Arial" panose="020B0604020202020204" pitchFamily="34" charset="0"/>
                <a:cs typeface="Arial" panose="020B0604020202020204" pitchFamily="34" charset="0"/>
              </a:rPr>
              <a:t>El </a:t>
            </a:r>
            <a:r>
              <a:rPr lang="es-ES" sz="1200" b="1" spc="-32" dirty="0">
                <a:latin typeface="Arial" panose="020B0604020202020204" pitchFamily="34" charset="0"/>
                <a:cs typeface="Arial" panose="020B0604020202020204" pitchFamily="34" charset="0"/>
              </a:rPr>
              <a:t>taladro</a:t>
            </a:r>
            <a:r>
              <a:rPr sz="1200" b="1" spc="-32" dirty="0">
                <a:latin typeface="Arial" panose="020B0604020202020204" pitchFamily="34" charset="0"/>
                <a:cs typeface="Arial" panose="020B0604020202020204" pitchFamily="34" charset="0"/>
              </a:rPr>
              <a:t> </a:t>
            </a:r>
            <a:r>
              <a:rPr sz="1200" b="1" spc="-42" dirty="0">
                <a:latin typeface="Arial" panose="020B0604020202020204" pitchFamily="34" charset="0"/>
                <a:cs typeface="Arial" panose="020B0604020202020204" pitchFamily="34" charset="0"/>
              </a:rPr>
              <a:t>no </a:t>
            </a:r>
            <a:r>
              <a:rPr sz="1200" b="1" spc="-32" dirty="0">
                <a:latin typeface="Arial" panose="020B0604020202020204" pitchFamily="34" charset="0"/>
                <a:cs typeface="Arial" panose="020B0604020202020204" pitchFamily="34" charset="0"/>
              </a:rPr>
              <a:t>debe </a:t>
            </a:r>
            <a:r>
              <a:rPr sz="1200" b="1" spc="-29" dirty="0">
                <a:latin typeface="Arial" panose="020B0604020202020204" pitchFamily="34" charset="0"/>
                <a:cs typeface="Arial" panose="020B0604020202020204" pitchFamily="34" charset="0"/>
              </a:rPr>
              <a:t>ser </a:t>
            </a:r>
            <a:r>
              <a:rPr sz="1200" b="1" spc="-35" dirty="0">
                <a:latin typeface="Arial" panose="020B0604020202020204" pitchFamily="34" charset="0"/>
                <a:cs typeface="Arial" panose="020B0604020202020204" pitchFamily="34" charset="0"/>
              </a:rPr>
              <a:t>menor </a:t>
            </a:r>
            <a:r>
              <a:rPr sz="1200" b="1" spc="-32" dirty="0">
                <a:latin typeface="Arial" panose="020B0604020202020204" pitchFamily="34" charset="0"/>
                <a:cs typeface="Arial" panose="020B0604020202020204" pitchFamily="34" charset="0"/>
              </a:rPr>
              <a:t>que </a:t>
            </a:r>
            <a:r>
              <a:rPr sz="1200" b="1" spc="-19" dirty="0">
                <a:latin typeface="Arial" panose="020B0604020202020204" pitchFamily="34" charset="0"/>
                <a:cs typeface="Arial" panose="020B0604020202020204" pitchFamily="34" charset="0"/>
              </a:rPr>
              <a:t>1.0 </a:t>
            </a:r>
            <a:r>
              <a:rPr sz="1200" b="1" spc="-29" dirty="0">
                <a:latin typeface="Arial" panose="020B0604020202020204" pitchFamily="34" charset="0"/>
                <a:cs typeface="Arial" panose="020B0604020202020204" pitchFamily="34" charset="0"/>
              </a:rPr>
              <a:t>veces el </a:t>
            </a:r>
            <a:r>
              <a:rPr sz="1200" b="1" spc="-32" dirty="0">
                <a:latin typeface="Arial" panose="020B0604020202020204" pitchFamily="34" charset="0"/>
                <a:cs typeface="Arial" panose="020B0604020202020204" pitchFamily="34" charset="0"/>
              </a:rPr>
              <a:t>burden </a:t>
            </a:r>
            <a:r>
              <a:rPr sz="1200" b="1" spc="-38" dirty="0">
                <a:latin typeface="Arial" panose="020B0604020202020204" pitchFamily="34" charset="0"/>
                <a:cs typeface="Arial" panose="020B0604020202020204" pitchFamily="34" charset="0"/>
              </a:rPr>
              <a:t>y </a:t>
            </a:r>
            <a:r>
              <a:rPr sz="1200" b="1" spc="-26" dirty="0">
                <a:latin typeface="Arial" panose="020B0604020202020204" pitchFamily="34" charset="0"/>
                <a:cs typeface="Arial" panose="020B0604020202020204" pitchFamily="34" charset="0"/>
              </a:rPr>
              <a:t>si </a:t>
            </a:r>
            <a:r>
              <a:rPr sz="1200" b="1" spc="-35" dirty="0">
                <a:latin typeface="Arial" panose="020B0604020202020204" pitchFamily="34" charset="0"/>
                <a:cs typeface="Arial" panose="020B0604020202020204" pitchFamily="34" charset="0"/>
              </a:rPr>
              <a:t>es </a:t>
            </a:r>
            <a:r>
              <a:rPr sz="1200" b="1" spc="-26" dirty="0">
                <a:latin typeface="Arial" panose="020B0604020202020204" pitchFamily="34" charset="0"/>
                <a:cs typeface="Arial" panose="020B0604020202020204" pitchFamily="34" charset="0"/>
              </a:rPr>
              <a:t>sobre </a:t>
            </a:r>
            <a:r>
              <a:rPr sz="1200" b="1" spc="-51" dirty="0">
                <a:latin typeface="Arial" panose="020B0604020202020204" pitchFamily="34" charset="0"/>
                <a:cs typeface="Arial" panose="020B0604020202020204" pitchFamily="34" charset="0"/>
              </a:rPr>
              <a:t>4 </a:t>
            </a:r>
            <a:r>
              <a:rPr sz="1200" b="1" spc="-29" dirty="0">
                <a:latin typeface="Arial" panose="020B0604020202020204" pitchFamily="34" charset="0"/>
                <a:cs typeface="Arial" panose="020B0604020202020204" pitchFamily="34" charset="0"/>
              </a:rPr>
              <a:t>veces el </a:t>
            </a:r>
            <a:r>
              <a:rPr sz="1200" b="1" spc="141" dirty="0">
                <a:latin typeface="Arial" panose="020B0604020202020204" pitchFamily="34" charset="0"/>
                <a:cs typeface="Arial" panose="020B0604020202020204" pitchFamily="34" charset="0"/>
              </a:rPr>
              <a:t> </a:t>
            </a:r>
            <a:r>
              <a:rPr sz="1200" b="1" spc="-29" dirty="0">
                <a:latin typeface="Arial" panose="020B0604020202020204" pitchFamily="34" charset="0"/>
                <a:cs typeface="Arial" panose="020B0604020202020204" pitchFamily="34" charset="0"/>
              </a:rPr>
              <a:t>Burden  se </a:t>
            </a:r>
            <a:r>
              <a:rPr sz="1200" b="1" spc="-32" dirty="0">
                <a:latin typeface="Arial" panose="020B0604020202020204" pitchFamily="34" charset="0"/>
                <a:cs typeface="Arial" panose="020B0604020202020204" pitchFamily="34" charset="0"/>
              </a:rPr>
              <a:t>puede  </a:t>
            </a:r>
            <a:r>
              <a:rPr sz="1200" b="1" spc="-22" dirty="0">
                <a:latin typeface="Arial" panose="020B0604020202020204" pitchFamily="34" charset="0"/>
                <a:cs typeface="Arial" panose="020B0604020202020204" pitchFamily="34" charset="0"/>
              </a:rPr>
              <a:t>requerir  </a:t>
            </a:r>
            <a:r>
              <a:rPr sz="1200" b="1" spc="-26" dirty="0">
                <a:latin typeface="Arial" panose="020B0604020202020204" pitchFamily="34" charset="0"/>
                <a:cs typeface="Arial" panose="020B0604020202020204" pitchFamily="34" charset="0"/>
              </a:rPr>
              <a:t>inclinación  múltiple.  </a:t>
            </a:r>
            <a:r>
              <a:rPr sz="1200" b="1" spc="-29" dirty="0">
                <a:latin typeface="Arial" panose="020B0604020202020204" pitchFamily="34" charset="0"/>
                <a:cs typeface="Arial" panose="020B0604020202020204" pitchFamily="34" charset="0"/>
              </a:rPr>
              <a:t>Esto último  </a:t>
            </a:r>
            <a:r>
              <a:rPr sz="1200" b="1" spc="-35" dirty="0">
                <a:latin typeface="Arial" panose="020B0604020202020204" pitchFamily="34" charset="0"/>
                <a:cs typeface="Arial" panose="020B0604020202020204" pitchFamily="34" charset="0"/>
              </a:rPr>
              <a:t>es </a:t>
            </a:r>
            <a:r>
              <a:rPr sz="1200" b="1" spc="-29" dirty="0" err="1">
                <a:latin typeface="Arial" panose="020B0604020202020204" pitchFamily="34" charset="0"/>
                <a:cs typeface="Arial" panose="020B0604020202020204" pitchFamily="34" charset="0"/>
              </a:rPr>
              <a:t>necesario</a:t>
            </a:r>
            <a:r>
              <a:rPr sz="1200" b="1" spc="83" dirty="0">
                <a:latin typeface="Arial" panose="020B0604020202020204" pitchFamily="34" charset="0"/>
                <a:cs typeface="Arial" panose="020B0604020202020204" pitchFamily="34" charset="0"/>
              </a:rPr>
              <a:t> </a:t>
            </a:r>
            <a:r>
              <a:rPr sz="1200" b="1" spc="-29" dirty="0" err="1">
                <a:latin typeface="Arial" panose="020B0604020202020204" pitchFamily="34" charset="0"/>
                <a:cs typeface="Arial" panose="020B0604020202020204" pitchFamily="34" charset="0"/>
              </a:rPr>
              <a:t>cuando</a:t>
            </a:r>
            <a:r>
              <a:rPr lang="es-ES" sz="1200" b="1" spc="-29" dirty="0">
                <a:latin typeface="Arial" panose="020B0604020202020204" pitchFamily="34" charset="0"/>
                <a:cs typeface="Arial" panose="020B0604020202020204" pitchFamily="34" charset="0"/>
              </a:rPr>
              <a:t> </a:t>
            </a:r>
            <a:r>
              <a:rPr sz="1200" b="1" spc="-29" dirty="0">
                <a:latin typeface="Arial" panose="020B0604020202020204" pitchFamily="34" charset="0"/>
                <a:cs typeface="Arial" panose="020B0604020202020204" pitchFamily="34" charset="0"/>
              </a:rPr>
              <a:t>el </a:t>
            </a:r>
            <a:r>
              <a:rPr lang="es-ES" sz="1200" b="1" spc="-32" dirty="0">
                <a:latin typeface="Arial" panose="020B0604020202020204" pitchFamily="34" charset="0"/>
                <a:cs typeface="Arial" panose="020B0604020202020204" pitchFamily="34" charset="0"/>
              </a:rPr>
              <a:t>taladro</a:t>
            </a:r>
            <a:r>
              <a:rPr sz="1200" b="1" spc="-32" dirty="0">
                <a:latin typeface="Arial" panose="020B0604020202020204" pitchFamily="34" charset="0"/>
                <a:cs typeface="Arial" panose="020B0604020202020204" pitchFamily="34" charset="0"/>
              </a:rPr>
              <a:t> </a:t>
            </a:r>
            <a:r>
              <a:rPr sz="1200" b="1" spc="-35" dirty="0">
                <a:latin typeface="Arial" panose="020B0604020202020204" pitchFamily="34" charset="0"/>
                <a:cs typeface="Arial" panose="020B0604020202020204" pitchFamily="34" charset="0"/>
              </a:rPr>
              <a:t>es </a:t>
            </a:r>
            <a:r>
              <a:rPr sz="1200" b="1" spc="-29" dirty="0">
                <a:latin typeface="Arial" panose="020B0604020202020204" pitchFamily="34" charset="0"/>
                <a:cs typeface="Arial" panose="020B0604020202020204" pitchFamily="34" charset="0"/>
              </a:rPr>
              <a:t>tan </a:t>
            </a:r>
            <a:r>
              <a:rPr sz="1200" b="1" spc="-32" dirty="0">
                <a:latin typeface="Arial" panose="020B0604020202020204" pitchFamily="34" charset="0"/>
                <a:cs typeface="Arial" panose="020B0604020202020204" pitchFamily="34" charset="0"/>
              </a:rPr>
              <a:t>profundo que </a:t>
            </a:r>
            <a:r>
              <a:rPr sz="1200" b="1" spc="-29" dirty="0">
                <a:latin typeface="Arial" panose="020B0604020202020204" pitchFamily="34" charset="0"/>
                <a:cs typeface="Arial" panose="020B0604020202020204" pitchFamily="34" charset="0"/>
              </a:rPr>
              <a:t>el </a:t>
            </a:r>
            <a:r>
              <a:rPr sz="1200" b="1" spc="-32" dirty="0">
                <a:latin typeface="Arial" panose="020B0604020202020204" pitchFamily="34" charset="0"/>
                <a:cs typeface="Arial" panose="020B0604020202020204" pitchFamily="34" charset="0"/>
              </a:rPr>
              <a:t>fondo </a:t>
            </a:r>
            <a:r>
              <a:rPr sz="1200" b="1" spc="-29" dirty="0">
                <a:latin typeface="Arial" panose="020B0604020202020204" pitchFamily="34" charset="0"/>
                <a:cs typeface="Arial" panose="020B0604020202020204" pitchFamily="34" charset="0"/>
              </a:rPr>
              <a:t>del </a:t>
            </a:r>
            <a:r>
              <a:rPr sz="1200" b="1" spc="-35" dirty="0">
                <a:latin typeface="Arial" panose="020B0604020202020204" pitchFamily="34" charset="0"/>
                <a:cs typeface="Arial" panose="020B0604020202020204" pitchFamily="34" charset="0"/>
              </a:rPr>
              <a:t>banco </a:t>
            </a:r>
            <a:r>
              <a:rPr sz="1200" b="1" spc="-29" dirty="0">
                <a:latin typeface="Arial" panose="020B0604020202020204" pitchFamily="34" charset="0"/>
                <a:cs typeface="Arial" panose="020B0604020202020204" pitchFamily="34" charset="0"/>
              </a:rPr>
              <a:t>se</a:t>
            </a:r>
            <a:r>
              <a:rPr sz="1200" b="1" spc="141" dirty="0">
                <a:latin typeface="Arial" panose="020B0604020202020204" pitchFamily="34" charset="0"/>
                <a:cs typeface="Arial" panose="020B0604020202020204" pitchFamily="34" charset="0"/>
              </a:rPr>
              <a:t> </a:t>
            </a:r>
            <a:r>
              <a:rPr sz="1200" b="1" spc="-26" dirty="0">
                <a:latin typeface="Arial" panose="020B0604020202020204" pitchFamily="34" charset="0"/>
                <a:cs typeface="Arial" panose="020B0604020202020204" pitchFamily="34" charset="0"/>
              </a:rPr>
              <a:t>desplazaría </a:t>
            </a:r>
            <a:r>
              <a:rPr sz="1200" b="1" spc="-32" dirty="0">
                <a:latin typeface="Arial" panose="020B0604020202020204" pitchFamily="34" charset="0"/>
                <a:cs typeface="Arial" panose="020B0604020202020204" pitchFamily="34" charset="0"/>
              </a:rPr>
              <a:t>antes de que </a:t>
            </a:r>
            <a:r>
              <a:rPr sz="1200" b="1" spc="-29" dirty="0">
                <a:latin typeface="Arial" panose="020B0604020202020204" pitchFamily="34" charset="0"/>
                <a:cs typeface="Arial" panose="020B0604020202020204" pitchFamily="34" charset="0"/>
              </a:rPr>
              <a:t>la  </a:t>
            </a:r>
            <a:r>
              <a:rPr sz="1200" b="1" spc="-26" dirty="0">
                <a:latin typeface="Arial" panose="020B0604020202020204" pitchFamily="34" charset="0"/>
                <a:cs typeface="Arial" panose="020B0604020202020204" pitchFamily="34" charset="0"/>
              </a:rPr>
              <a:t>detonación alcance </a:t>
            </a:r>
            <a:r>
              <a:rPr sz="1200" b="1" spc="-29" dirty="0">
                <a:latin typeface="Arial" panose="020B0604020202020204" pitchFamily="34" charset="0"/>
                <a:cs typeface="Arial" panose="020B0604020202020204" pitchFamily="34" charset="0"/>
              </a:rPr>
              <a:t>la </a:t>
            </a:r>
            <a:r>
              <a:rPr sz="1200" b="1" spc="-22" dirty="0">
                <a:latin typeface="Arial" panose="020B0604020202020204" pitchFamily="34" charset="0"/>
                <a:cs typeface="Arial" panose="020B0604020202020204" pitchFamily="34" charset="0"/>
              </a:rPr>
              <a:t>parte </a:t>
            </a:r>
            <a:r>
              <a:rPr sz="1200" b="1" spc="-26" dirty="0">
                <a:latin typeface="Arial" panose="020B0604020202020204" pitchFamily="34" charset="0"/>
                <a:cs typeface="Arial" panose="020B0604020202020204" pitchFamily="34" charset="0"/>
              </a:rPr>
              <a:t>superior  </a:t>
            </a:r>
            <a:r>
              <a:rPr sz="1200" b="1" spc="-32" dirty="0">
                <a:latin typeface="Arial" panose="020B0604020202020204" pitchFamily="34" charset="0"/>
                <a:cs typeface="Arial" panose="020B0604020202020204" pitchFamily="34" charset="0"/>
              </a:rPr>
              <a:t>de </a:t>
            </a:r>
            <a:r>
              <a:rPr sz="1200" b="1" spc="-29" dirty="0">
                <a:latin typeface="Arial" panose="020B0604020202020204" pitchFamily="34" charset="0"/>
                <a:cs typeface="Arial" panose="020B0604020202020204" pitchFamily="34" charset="0"/>
              </a:rPr>
              <a:t>la </a:t>
            </a:r>
            <a:r>
              <a:rPr sz="1200" b="1" spc="-32" dirty="0">
                <a:latin typeface="Arial" panose="020B0604020202020204" pitchFamily="34" charset="0"/>
                <a:cs typeface="Arial" panose="020B0604020202020204" pitchFamily="34" charset="0"/>
              </a:rPr>
              <a:t>columna  </a:t>
            </a:r>
            <a:r>
              <a:rPr sz="1200" b="1" spc="13" dirty="0">
                <a:latin typeface="Arial" panose="020B0604020202020204" pitchFamily="34" charset="0"/>
                <a:cs typeface="Arial" panose="020B0604020202020204" pitchFamily="34" charset="0"/>
              </a:rPr>
              <a:t> </a:t>
            </a:r>
            <a:r>
              <a:rPr sz="1200" b="1" spc="-22" dirty="0">
                <a:latin typeface="Arial" panose="020B0604020202020204" pitchFamily="34" charset="0"/>
                <a:cs typeface="Arial" panose="020B0604020202020204" pitchFamily="34" charset="0"/>
              </a:rPr>
              <a:t>explosiva.</a:t>
            </a:r>
            <a:endParaRPr sz="1200" b="1" dirty="0">
              <a:latin typeface="Arial" panose="020B0604020202020204" pitchFamily="34" charset="0"/>
              <a:cs typeface="Arial" panose="020B0604020202020204" pitchFamily="34" charset="0"/>
            </a:endParaRPr>
          </a:p>
          <a:p>
            <a:pPr marL="8139" marR="5698" indent="1628" algn="just">
              <a:spcBef>
                <a:spcPts val="3"/>
              </a:spcBef>
            </a:pPr>
            <a:r>
              <a:rPr sz="1200" b="1" spc="-58" dirty="0">
                <a:latin typeface="Arial" panose="020B0604020202020204" pitchFamily="34" charset="0"/>
                <a:cs typeface="Arial" panose="020B0604020202020204" pitchFamily="34" charset="0"/>
              </a:rPr>
              <a:t>La </a:t>
            </a:r>
            <a:r>
              <a:rPr sz="1200" b="1" spc="-45" dirty="0">
                <a:latin typeface="Arial" panose="020B0604020202020204" pitchFamily="34" charset="0"/>
                <a:cs typeface="Arial" panose="020B0604020202020204" pitchFamily="34" charset="0"/>
              </a:rPr>
              <a:t>mayoria </a:t>
            </a:r>
            <a:r>
              <a:rPr sz="1200" b="1" spc="-51" dirty="0">
                <a:latin typeface="Arial" panose="020B0604020202020204" pitchFamily="34" charset="0"/>
                <a:cs typeface="Arial" panose="020B0604020202020204" pitchFamily="34" charset="0"/>
              </a:rPr>
              <a:t>de </a:t>
            </a:r>
            <a:r>
              <a:rPr sz="1200" b="1" spc="-45" dirty="0">
                <a:latin typeface="Arial" panose="020B0604020202020204" pitchFamily="34" charset="0"/>
                <a:cs typeface="Arial" panose="020B0604020202020204" pitchFamily="34" charset="0"/>
              </a:rPr>
              <a:t>los </a:t>
            </a:r>
            <a:r>
              <a:rPr lang="es-ES" sz="1200" b="1" spc="-45" dirty="0">
                <a:latin typeface="Arial" panose="020B0604020202020204" pitchFamily="34" charset="0"/>
                <a:cs typeface="Arial" panose="020B0604020202020204" pitchFamily="34" charset="0"/>
              </a:rPr>
              <a:t>taladros </a:t>
            </a:r>
            <a:r>
              <a:rPr sz="1200" b="1" spc="-42" dirty="0" err="1">
                <a:latin typeface="Arial" panose="020B0604020202020204" pitchFamily="34" charset="0"/>
                <a:cs typeface="Arial" panose="020B0604020202020204" pitchFamily="34" charset="0"/>
              </a:rPr>
              <a:t>están</a:t>
            </a:r>
            <a:r>
              <a:rPr sz="1200" b="1" spc="-42" dirty="0">
                <a:latin typeface="Arial" panose="020B0604020202020204" pitchFamily="34" charset="0"/>
                <a:cs typeface="Arial" panose="020B0604020202020204" pitchFamily="34" charset="0"/>
              </a:rPr>
              <a:t> </a:t>
            </a:r>
            <a:r>
              <a:rPr sz="1200" b="1" spc="-45" dirty="0">
                <a:latin typeface="Arial" panose="020B0604020202020204" pitchFamily="34" charset="0"/>
                <a:cs typeface="Arial" panose="020B0604020202020204" pitchFamily="34" charset="0"/>
              </a:rPr>
              <a:t>en </a:t>
            </a:r>
            <a:r>
              <a:rPr sz="1200" b="1" spc="-42" dirty="0">
                <a:latin typeface="Arial" panose="020B0604020202020204" pitchFamily="34" charset="0"/>
                <a:cs typeface="Arial" panose="020B0604020202020204" pitchFamily="34" charset="0"/>
              </a:rPr>
              <a:t>el </a:t>
            </a:r>
            <a:r>
              <a:rPr sz="1200" b="1" spc="-45" dirty="0">
                <a:latin typeface="Arial" panose="020B0604020202020204" pitchFamily="34" charset="0"/>
                <a:cs typeface="Arial" panose="020B0604020202020204" pitchFamily="34" charset="0"/>
              </a:rPr>
              <a:t>rango </a:t>
            </a:r>
            <a:r>
              <a:rPr sz="1200" b="1" spc="-51" dirty="0">
                <a:latin typeface="Arial" panose="020B0604020202020204" pitchFamily="34" charset="0"/>
                <a:cs typeface="Arial" panose="020B0604020202020204" pitchFamily="34" charset="0"/>
              </a:rPr>
              <a:t>de </a:t>
            </a:r>
            <a:r>
              <a:rPr sz="1200" b="1" spc="-38" dirty="0">
                <a:latin typeface="Arial" panose="020B0604020202020204" pitchFamily="34" charset="0"/>
                <a:cs typeface="Arial" panose="020B0604020202020204" pitchFamily="34" charset="0"/>
              </a:rPr>
              <a:t>2.6 a 3.0 </a:t>
            </a:r>
            <a:r>
              <a:rPr sz="1200" b="1" spc="-42" dirty="0" err="1">
                <a:latin typeface="Arial" panose="020B0604020202020204" pitchFamily="34" charset="0"/>
                <a:cs typeface="Arial" panose="020B0604020202020204" pitchFamily="34" charset="0"/>
              </a:rPr>
              <a:t>vec</a:t>
            </a:r>
            <a:r>
              <a:rPr lang="es-ES" sz="1200" b="1" spc="-42" dirty="0">
                <a:latin typeface="Arial" panose="020B0604020202020204" pitchFamily="34" charset="0"/>
                <a:cs typeface="Arial" panose="020B0604020202020204" pitchFamily="34" charset="0"/>
              </a:rPr>
              <a:t>e</a:t>
            </a:r>
            <a:r>
              <a:rPr sz="1200" b="1" spc="-42" dirty="0">
                <a:latin typeface="Arial" panose="020B0604020202020204" pitchFamily="34" charset="0"/>
                <a:cs typeface="Arial" panose="020B0604020202020204" pitchFamily="34" charset="0"/>
              </a:rPr>
              <a:t>s el </a:t>
            </a:r>
            <a:r>
              <a:rPr sz="1200" b="1" spc="-48" dirty="0">
                <a:latin typeface="Arial" panose="020B0604020202020204" pitchFamily="34" charset="0"/>
                <a:cs typeface="Arial" panose="020B0604020202020204" pitchFamily="34" charset="0"/>
              </a:rPr>
              <a:t>Burden </a:t>
            </a:r>
            <a:r>
              <a:rPr sz="1200" b="1" spc="-51" dirty="0">
                <a:latin typeface="Arial" panose="020B0604020202020204" pitchFamily="34" charset="0"/>
                <a:cs typeface="Arial" panose="020B0604020202020204" pitchFamily="34" charset="0"/>
              </a:rPr>
              <a:t>y </a:t>
            </a:r>
            <a:r>
              <a:rPr sz="1200" b="1" spc="-58" dirty="0">
                <a:latin typeface="Arial" panose="020B0604020202020204" pitchFamily="34" charset="0"/>
                <a:cs typeface="Arial" panose="020B0604020202020204" pitchFamily="34" charset="0"/>
              </a:rPr>
              <a:t>no  </a:t>
            </a:r>
            <a:r>
              <a:rPr sz="1200" b="1" spc="-38" dirty="0">
                <a:latin typeface="Arial" panose="020B0604020202020204" pitchFamily="34" charset="0"/>
                <a:cs typeface="Arial" panose="020B0604020202020204" pitchFamily="34" charset="0"/>
              </a:rPr>
              <a:t>necesitan </a:t>
            </a:r>
            <a:r>
              <a:rPr sz="1200" b="1" spc="-51" dirty="0">
                <a:latin typeface="Arial" panose="020B0604020202020204" pitchFamily="34" charset="0"/>
                <a:cs typeface="Arial" panose="020B0604020202020204" pitchFamily="34" charset="0"/>
              </a:rPr>
              <a:t>el </a:t>
            </a:r>
            <a:r>
              <a:rPr sz="1200" b="1" spc="-48" dirty="0">
                <a:latin typeface="Arial" panose="020B0604020202020204" pitchFamily="34" charset="0"/>
                <a:cs typeface="Arial" panose="020B0604020202020204" pitchFamily="34" charset="0"/>
              </a:rPr>
              <a:t>segundo </a:t>
            </a:r>
            <a:r>
              <a:rPr sz="1200" b="1" spc="-35" dirty="0">
                <a:latin typeface="Arial" panose="020B0604020202020204" pitchFamily="34" charset="0"/>
                <a:cs typeface="Arial" panose="020B0604020202020204" pitchFamily="34" charset="0"/>
              </a:rPr>
              <a:t>iniciador, </a:t>
            </a:r>
            <a:r>
              <a:rPr sz="1200" b="1" spc="-48" dirty="0">
                <a:latin typeface="Arial" panose="020B0604020202020204" pitchFamily="34" charset="0"/>
                <a:cs typeface="Arial" panose="020B0604020202020204" pitchFamily="34" charset="0"/>
              </a:rPr>
              <a:t>que no solo es </a:t>
            </a:r>
            <a:r>
              <a:rPr sz="1200" b="1" spc="-38" dirty="0">
                <a:latin typeface="Arial" panose="020B0604020202020204" pitchFamily="34" charset="0"/>
                <a:cs typeface="Arial" panose="020B0604020202020204" pitchFamily="34" charset="0"/>
              </a:rPr>
              <a:t>innecesario </a:t>
            </a:r>
            <a:r>
              <a:rPr sz="1200" b="1" spc="-51" dirty="0">
                <a:latin typeface="Arial" panose="020B0604020202020204" pitchFamily="34" charset="0"/>
                <a:cs typeface="Arial" panose="020B0604020202020204" pitchFamily="34" charset="0"/>
              </a:rPr>
              <a:t>y </a:t>
            </a:r>
            <a:r>
              <a:rPr sz="1200" b="1" spc="-35" dirty="0">
                <a:latin typeface="Arial" panose="020B0604020202020204" pitchFamily="34" charset="0"/>
                <a:cs typeface="Arial" panose="020B0604020202020204" pitchFamily="34" charset="0"/>
              </a:rPr>
              <a:t>caro, </a:t>
            </a:r>
            <a:r>
              <a:rPr sz="1200" b="1" spc="-42" dirty="0">
                <a:latin typeface="Arial" panose="020B0604020202020204" pitchFamily="34" charset="0"/>
                <a:cs typeface="Arial" panose="020B0604020202020204" pitchFamily="34" charset="0"/>
              </a:rPr>
              <a:t>sino </a:t>
            </a:r>
            <a:r>
              <a:rPr sz="1200" b="1" spc="-48" dirty="0">
                <a:latin typeface="Arial" panose="020B0604020202020204" pitchFamily="34" charset="0"/>
                <a:cs typeface="Arial" panose="020B0604020202020204" pitchFamily="34" charset="0"/>
              </a:rPr>
              <a:t>que  </a:t>
            </a:r>
            <a:r>
              <a:rPr sz="1200" b="1" spc="-45" dirty="0">
                <a:latin typeface="Arial" panose="020B0604020202020204" pitchFamily="34" charset="0"/>
                <a:cs typeface="Arial" panose="020B0604020202020204" pitchFamily="34" charset="0"/>
              </a:rPr>
              <a:t>también  </a:t>
            </a:r>
            <a:r>
              <a:rPr sz="1200" b="1" spc="-42" dirty="0">
                <a:latin typeface="Arial" panose="020B0604020202020204" pitchFamily="34" charset="0"/>
                <a:cs typeface="Arial" panose="020B0604020202020204" pitchFamily="34" charset="0"/>
              </a:rPr>
              <a:t>divide el proceso  </a:t>
            </a:r>
            <a:r>
              <a:rPr sz="1200" b="1" spc="-51" dirty="0">
                <a:latin typeface="Arial" panose="020B0604020202020204" pitchFamily="34" charset="0"/>
                <a:cs typeface="Arial" panose="020B0604020202020204" pitchFamily="34" charset="0"/>
              </a:rPr>
              <a:t>de</a:t>
            </a:r>
            <a:r>
              <a:rPr sz="1200" b="1" spc="-32" dirty="0">
                <a:latin typeface="Arial" panose="020B0604020202020204" pitchFamily="34" charset="0"/>
                <a:cs typeface="Arial" panose="020B0604020202020204" pitchFamily="34" charset="0"/>
              </a:rPr>
              <a:t> </a:t>
            </a:r>
            <a:r>
              <a:rPr sz="1200" b="1" spc="-42" dirty="0">
                <a:latin typeface="Arial" panose="020B0604020202020204" pitchFamily="34" charset="0"/>
                <a:cs typeface="Arial" panose="020B0604020202020204" pitchFamily="34" charset="0"/>
              </a:rPr>
              <a:t>fragmentación</a:t>
            </a:r>
            <a:endParaRPr sz="1200" b="1" dirty="0">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D1C20F46-09BD-49AE-84F4-EFBAAFEC91B2}"/>
              </a:ext>
            </a:extLst>
          </p:cNvPr>
          <p:cNvSpPr txBox="1"/>
          <p:nvPr/>
        </p:nvSpPr>
        <p:spPr>
          <a:xfrm>
            <a:off x="868359" y="270371"/>
            <a:ext cx="8625265" cy="369332"/>
          </a:xfrm>
          <a:prstGeom prst="rect">
            <a:avLst/>
          </a:prstGeom>
          <a:solidFill>
            <a:srgbClr val="006666"/>
          </a:solidFill>
        </p:spPr>
        <p:txBody>
          <a:bodyPr wrap="square">
            <a:spAutoFit/>
          </a:bodyPr>
          <a:lstStyle/>
          <a:p>
            <a:pPr marL="9767">
              <a:tabLst>
                <a:tab pos="238485" algn="l"/>
              </a:tabLst>
            </a:pPr>
            <a:r>
              <a:rPr lang="es-PE" b="1" spc="-3" dirty="0">
                <a:solidFill>
                  <a:schemeClr val="bg1"/>
                </a:solidFill>
                <a:latin typeface="Palatino Linotype"/>
                <a:cs typeface="Palatino Linotype"/>
              </a:rPr>
              <a:t>METODOS  </a:t>
            </a:r>
            <a:r>
              <a:rPr lang="es-PE" b="1" spc="-22" dirty="0">
                <a:solidFill>
                  <a:schemeClr val="bg1"/>
                </a:solidFill>
                <a:latin typeface="Palatino Linotype"/>
                <a:cs typeface="Palatino Linotype"/>
              </a:rPr>
              <a:t>DE </a:t>
            </a:r>
            <a:r>
              <a:rPr lang="es-PE" b="1" spc="-10" dirty="0">
                <a:solidFill>
                  <a:schemeClr val="bg1"/>
                </a:solidFill>
                <a:latin typeface="Palatino Linotype"/>
                <a:cs typeface="Palatino Linotype"/>
              </a:rPr>
              <a:t>DISEÑO  </a:t>
            </a:r>
            <a:r>
              <a:rPr lang="es-PE" b="1" spc="-16" dirty="0">
                <a:solidFill>
                  <a:schemeClr val="bg1"/>
                </a:solidFill>
                <a:latin typeface="Palatino Linotype"/>
                <a:cs typeface="Palatino Linotype"/>
              </a:rPr>
              <a:t>DE</a:t>
            </a:r>
            <a:r>
              <a:rPr lang="es-PE" b="1" spc="-122" dirty="0">
                <a:solidFill>
                  <a:schemeClr val="bg1"/>
                </a:solidFill>
                <a:latin typeface="Palatino Linotype"/>
                <a:cs typeface="Palatino Linotype"/>
              </a:rPr>
              <a:t> </a:t>
            </a:r>
            <a:r>
              <a:rPr lang="es-PE" b="1" spc="-16" dirty="0">
                <a:solidFill>
                  <a:schemeClr val="bg1"/>
                </a:solidFill>
                <a:latin typeface="Palatino Linotype"/>
                <a:cs typeface="Palatino Linotype"/>
              </a:rPr>
              <a:t>VOLADURA POR METODOS EMPERICOS</a:t>
            </a:r>
            <a:endParaRPr lang="es-PE" b="1" dirty="0">
              <a:solidFill>
                <a:schemeClr val="bg1"/>
              </a:solidFill>
              <a:latin typeface="Palatino Linotype"/>
              <a:cs typeface="Palatino Linotype"/>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163782" y="210330"/>
            <a:ext cx="8598783" cy="2585323"/>
          </a:xfrm>
          <a:prstGeom prst="rect">
            <a:avLst/>
          </a:prstGeom>
          <a:noFill/>
        </p:spPr>
        <p:txBody>
          <a:bodyPr vert="horz" wrap="square" lIns="0" tIns="0" rIns="0" bIns="0" rtlCol="0">
            <a:spAutoFit/>
          </a:bodyPr>
          <a:lstStyle/>
          <a:p>
            <a:r>
              <a:rPr lang="es-ES" sz="1400" dirty="0">
                <a:solidFill>
                  <a:schemeClr val="accent6">
                    <a:lumMod val="50000"/>
                  </a:schemeClr>
                </a:solidFill>
                <a:latin typeface="Arial" panose="020B0604020202020204" pitchFamily="34" charset="0"/>
                <a:cs typeface="Arial" panose="020B0604020202020204" pitchFamily="34" charset="0"/>
              </a:rPr>
              <a:t>3.  </a:t>
            </a:r>
            <a:r>
              <a:rPr lang="es-ES" sz="1400" b="1" u="sng" dirty="0">
                <a:solidFill>
                  <a:schemeClr val="accent6">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METODO DE LOPEZ JIMENO</a:t>
            </a:r>
            <a:endParaRPr sz="1400" b="1" u="sng" dirty="0">
              <a:solidFill>
                <a:schemeClr val="accent6">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9767" marR="3256" indent="-2035" algn="just"/>
            <a:r>
              <a:rPr sz="1400" spc="-26" dirty="0">
                <a:latin typeface="Arial" panose="020B0604020202020204" pitchFamily="34" charset="0"/>
                <a:cs typeface="Arial" panose="020B0604020202020204" pitchFamily="34" charset="0"/>
              </a:rPr>
              <a:t>Se </a:t>
            </a:r>
            <a:r>
              <a:rPr sz="1400" spc="-29" dirty="0">
                <a:latin typeface="Arial" panose="020B0604020202020204" pitchFamily="34" charset="0"/>
                <a:cs typeface="Arial" panose="020B0604020202020204" pitchFamily="34" charset="0"/>
              </a:rPr>
              <a:t>denominan voladuras </a:t>
            </a:r>
            <a:r>
              <a:rPr sz="1400" spc="-32" dirty="0">
                <a:latin typeface="Arial" panose="020B0604020202020204" pitchFamily="34" charset="0"/>
                <a:cs typeface="Arial" panose="020B0604020202020204" pitchFamily="34" charset="0"/>
              </a:rPr>
              <a:t>de </a:t>
            </a:r>
            <a:r>
              <a:rPr sz="1400" spc="-29" dirty="0">
                <a:latin typeface="Arial" panose="020B0604020202020204" pitchFamily="34" charset="0"/>
                <a:cs typeface="Arial" panose="020B0604020202020204" pitchFamily="34" charset="0"/>
              </a:rPr>
              <a:t>pequeño diámetro </a:t>
            </a:r>
            <a:r>
              <a:rPr sz="1400" spc="-42" dirty="0">
                <a:latin typeface="Arial" panose="020B0604020202020204" pitchFamily="34" charset="0"/>
                <a:cs typeface="Arial" panose="020B0604020202020204" pitchFamily="34" charset="0"/>
              </a:rPr>
              <a:t>a </a:t>
            </a:r>
            <a:r>
              <a:rPr sz="1400" spc="-22" dirty="0">
                <a:latin typeface="Arial" panose="020B0604020202020204" pitchFamily="34" charset="0"/>
                <a:cs typeface="Arial" panose="020B0604020202020204" pitchFamily="34" charset="0"/>
              </a:rPr>
              <a:t>aquellas </a:t>
            </a:r>
            <a:r>
              <a:rPr sz="1400" spc="-32" dirty="0">
                <a:latin typeface="Arial" panose="020B0604020202020204" pitchFamily="34" charset="0"/>
                <a:cs typeface="Arial" panose="020B0604020202020204" pitchFamily="34" charset="0"/>
              </a:rPr>
              <a:t>que </a:t>
            </a:r>
            <a:r>
              <a:rPr sz="1400" spc="-29" dirty="0">
                <a:latin typeface="Arial" panose="020B0604020202020204" pitchFamily="34" charset="0"/>
                <a:cs typeface="Arial" panose="020B0604020202020204" pitchFamily="34" charset="0"/>
              </a:rPr>
              <a:t>se </a:t>
            </a:r>
            <a:r>
              <a:rPr sz="1400" spc="-26" dirty="0">
                <a:latin typeface="Arial" panose="020B0604020202020204" pitchFamily="34" charset="0"/>
                <a:cs typeface="Arial" panose="020B0604020202020204" pitchFamily="34" charset="0"/>
              </a:rPr>
              <a:t>encuentran </a:t>
            </a:r>
            <a:r>
              <a:rPr sz="1400" spc="-35" dirty="0">
                <a:latin typeface="Arial" panose="020B0604020202020204" pitchFamily="34" charset="0"/>
                <a:cs typeface="Arial" panose="020B0604020202020204" pitchFamily="34" charset="0"/>
              </a:rPr>
              <a:t>en  </a:t>
            </a:r>
            <a:r>
              <a:rPr sz="1400" spc="-29" dirty="0">
                <a:latin typeface="Arial" panose="020B0604020202020204" pitchFamily="34" charset="0"/>
                <a:cs typeface="Arial" panose="020B0604020202020204" pitchFamily="34" charset="0"/>
              </a:rPr>
              <a:t>el </a:t>
            </a:r>
            <a:r>
              <a:rPr sz="1400" spc="-26" dirty="0">
                <a:latin typeface="Arial" panose="020B0604020202020204" pitchFamily="34" charset="0"/>
                <a:cs typeface="Arial" panose="020B0604020202020204" pitchFamily="34" charset="0"/>
              </a:rPr>
              <a:t>rango </a:t>
            </a:r>
            <a:r>
              <a:rPr sz="1400" spc="-32" dirty="0">
                <a:latin typeface="Arial" panose="020B0604020202020204" pitchFamily="34" charset="0"/>
                <a:cs typeface="Arial" panose="020B0604020202020204" pitchFamily="34" charset="0"/>
              </a:rPr>
              <a:t>de </a:t>
            </a:r>
            <a:r>
              <a:rPr sz="1400" spc="-35" dirty="0">
                <a:latin typeface="Arial" panose="020B0604020202020204" pitchFamily="34" charset="0"/>
                <a:cs typeface="Arial" panose="020B0604020202020204" pitchFamily="34" charset="0"/>
              </a:rPr>
              <a:t>65mm </a:t>
            </a:r>
            <a:r>
              <a:rPr sz="1400" spc="-42" dirty="0">
                <a:latin typeface="Arial" panose="020B0604020202020204" pitchFamily="34" charset="0"/>
                <a:cs typeface="Arial" panose="020B0604020202020204" pitchFamily="34" charset="0"/>
              </a:rPr>
              <a:t>a </a:t>
            </a:r>
            <a:r>
              <a:rPr sz="1400" spc="-29" dirty="0">
                <a:latin typeface="Arial" panose="020B0604020202020204" pitchFamily="34" charset="0"/>
                <a:cs typeface="Arial" panose="020B0604020202020204" pitchFamily="34" charset="0"/>
              </a:rPr>
              <a:t>165mm </a:t>
            </a:r>
            <a:r>
              <a:rPr sz="1400" spc="-42" dirty="0">
                <a:latin typeface="Arial" panose="020B0604020202020204" pitchFamily="34" charset="0"/>
                <a:cs typeface="Arial" panose="020B0604020202020204" pitchFamily="34" charset="0"/>
              </a:rPr>
              <a:t>de </a:t>
            </a:r>
            <a:r>
              <a:rPr sz="1400" spc="-26" dirty="0">
                <a:latin typeface="Arial" panose="020B0604020202020204" pitchFamily="34" charset="0"/>
                <a:cs typeface="Arial" panose="020B0604020202020204" pitchFamily="34" charset="0"/>
              </a:rPr>
              <a:t>diámetro </a:t>
            </a:r>
            <a:r>
              <a:rPr sz="1400" spc="-32" dirty="0">
                <a:latin typeface="Arial" panose="020B0604020202020204" pitchFamily="34" charset="0"/>
                <a:cs typeface="Arial" panose="020B0604020202020204" pitchFamily="34" charset="0"/>
              </a:rPr>
              <a:t>de </a:t>
            </a:r>
            <a:r>
              <a:rPr sz="1400" spc="-26" dirty="0">
                <a:latin typeface="Arial" panose="020B0604020202020204" pitchFamily="34" charset="0"/>
                <a:cs typeface="Arial" panose="020B0604020202020204" pitchFamily="34" charset="0"/>
              </a:rPr>
              <a:t>perforación </a:t>
            </a:r>
            <a:r>
              <a:rPr sz="1400" spc="-51" dirty="0">
                <a:latin typeface="Arial" panose="020B0604020202020204" pitchFamily="34" charset="0"/>
                <a:cs typeface="Arial" panose="020B0604020202020204" pitchFamily="34" charset="0"/>
              </a:rPr>
              <a:t>y </a:t>
            </a:r>
            <a:r>
              <a:rPr sz="1400" spc="-29" dirty="0">
                <a:latin typeface="Arial" panose="020B0604020202020204" pitchFamily="34" charset="0"/>
                <a:cs typeface="Arial" panose="020B0604020202020204" pitchFamily="34" charset="0"/>
              </a:rPr>
              <a:t>sus </a:t>
            </a:r>
            <a:r>
              <a:rPr sz="1400" spc="-22" dirty="0">
                <a:latin typeface="Arial" panose="020B0604020202020204" pitchFamily="34" charset="0"/>
                <a:cs typeface="Arial" panose="020B0604020202020204" pitchFamily="34" charset="0"/>
              </a:rPr>
              <a:t>aplicaciones </a:t>
            </a:r>
            <a:r>
              <a:rPr sz="1400" spc="-35" dirty="0">
                <a:latin typeface="Arial" panose="020B0604020202020204" pitchFamily="34" charset="0"/>
                <a:cs typeface="Arial" panose="020B0604020202020204" pitchFamily="34" charset="0"/>
              </a:rPr>
              <a:t>mas  </a:t>
            </a:r>
            <a:r>
              <a:rPr sz="1400" spc="-26" dirty="0">
                <a:latin typeface="Arial" panose="020B0604020202020204" pitchFamily="34" charset="0"/>
                <a:cs typeface="Arial" panose="020B0604020202020204" pitchFamily="34" charset="0"/>
              </a:rPr>
              <a:t>importante </a:t>
            </a:r>
            <a:r>
              <a:rPr sz="1400" spc="-29" dirty="0">
                <a:latin typeface="Arial" panose="020B0604020202020204" pitchFamily="34" charset="0"/>
                <a:cs typeface="Arial" panose="020B0604020202020204" pitchFamily="34" charset="0"/>
              </a:rPr>
              <a:t>son: </a:t>
            </a:r>
            <a:r>
              <a:rPr sz="1400" spc="-26" dirty="0">
                <a:latin typeface="Arial" panose="020B0604020202020204" pitchFamily="34" charset="0"/>
                <a:cs typeface="Arial" panose="020B0604020202020204" pitchFamily="34" charset="0"/>
              </a:rPr>
              <a:t>explotaciones </a:t>
            </a:r>
            <a:r>
              <a:rPr sz="1400" spc="-32" dirty="0">
                <a:latin typeface="Arial" panose="020B0604020202020204" pitchFamily="34" charset="0"/>
                <a:cs typeface="Arial" panose="020B0604020202020204" pitchFamily="34" charset="0"/>
              </a:rPr>
              <a:t>de </a:t>
            </a:r>
            <a:r>
              <a:rPr sz="1400" spc="-22" dirty="0">
                <a:latin typeface="Arial" panose="020B0604020202020204" pitchFamily="34" charset="0"/>
                <a:cs typeface="Arial" panose="020B0604020202020204" pitchFamily="34" charset="0"/>
              </a:rPr>
              <a:t>canteras, </a:t>
            </a:r>
            <a:r>
              <a:rPr sz="1400" spc="-26" dirty="0">
                <a:latin typeface="Arial" panose="020B0604020202020204" pitchFamily="34" charset="0"/>
                <a:cs typeface="Arial" panose="020B0604020202020204" pitchFamily="34" charset="0"/>
              </a:rPr>
              <a:t>excavaciones </a:t>
            </a:r>
            <a:r>
              <a:rPr sz="1400" spc="-32" dirty="0">
                <a:latin typeface="Arial" panose="020B0604020202020204" pitchFamily="34" charset="0"/>
                <a:cs typeface="Arial" panose="020B0604020202020204" pitchFamily="34" charset="0"/>
              </a:rPr>
              <a:t>de </a:t>
            </a:r>
            <a:r>
              <a:rPr sz="1400" spc="-26" dirty="0">
                <a:latin typeface="Arial" panose="020B0604020202020204" pitchFamily="34" charset="0"/>
                <a:cs typeface="Arial" panose="020B0604020202020204" pitchFamily="34" charset="0"/>
              </a:rPr>
              <a:t>obras publicas </a:t>
            </a:r>
            <a:r>
              <a:rPr sz="1400" spc="-51" dirty="0">
                <a:latin typeface="Arial" panose="020B0604020202020204" pitchFamily="34" charset="0"/>
                <a:cs typeface="Arial" panose="020B0604020202020204" pitchFamily="34" charset="0"/>
              </a:rPr>
              <a:t>y  </a:t>
            </a:r>
            <a:r>
              <a:rPr sz="1400" spc="-29" dirty="0">
                <a:latin typeface="Arial" panose="020B0604020202020204" pitchFamily="34" charset="0"/>
                <a:cs typeface="Arial" panose="020B0604020202020204" pitchFamily="34" charset="0"/>
              </a:rPr>
              <a:t>minería  </a:t>
            </a:r>
            <a:r>
              <a:rPr sz="1400" spc="-42" dirty="0">
                <a:latin typeface="Arial" panose="020B0604020202020204" pitchFamily="34" charset="0"/>
                <a:cs typeface="Arial" panose="020B0604020202020204" pitchFamily="34" charset="0"/>
              </a:rPr>
              <a:t>a </a:t>
            </a:r>
            <a:r>
              <a:rPr sz="1400" spc="-26" dirty="0">
                <a:latin typeface="Arial" panose="020B0604020202020204" pitchFamily="34" charset="0"/>
                <a:cs typeface="Arial" panose="020B0604020202020204" pitchFamily="34" charset="0"/>
              </a:rPr>
              <a:t>cielo </a:t>
            </a:r>
            <a:r>
              <a:rPr sz="1400" spc="-22" dirty="0">
                <a:latin typeface="Arial" panose="020B0604020202020204" pitchFamily="34" charset="0"/>
                <a:cs typeface="Arial" panose="020B0604020202020204" pitchFamily="34" charset="0"/>
              </a:rPr>
              <a:t>abierto </a:t>
            </a:r>
            <a:r>
              <a:rPr sz="1400" spc="-32" dirty="0">
                <a:latin typeface="Arial" panose="020B0604020202020204" pitchFamily="34" charset="0"/>
                <a:cs typeface="Arial" panose="020B0604020202020204" pitchFamily="34" charset="0"/>
              </a:rPr>
              <a:t>de </a:t>
            </a:r>
            <a:r>
              <a:rPr sz="1400" spc="-29" dirty="0">
                <a:latin typeface="Arial" panose="020B0604020202020204" pitchFamily="34" charset="0"/>
                <a:cs typeface="Arial" panose="020B0604020202020204" pitchFamily="34" charset="0"/>
              </a:rPr>
              <a:t>pequeña </a:t>
            </a:r>
            <a:r>
              <a:rPr sz="1400" spc="29" dirty="0">
                <a:latin typeface="Arial" panose="020B0604020202020204" pitchFamily="34" charset="0"/>
                <a:cs typeface="Arial" panose="020B0604020202020204" pitchFamily="34" charset="0"/>
              </a:rPr>
              <a:t> </a:t>
            </a:r>
            <a:r>
              <a:rPr sz="1400" spc="-22" dirty="0">
                <a:latin typeface="Arial" panose="020B0604020202020204" pitchFamily="34" charset="0"/>
                <a:cs typeface="Arial" panose="020B0604020202020204" pitchFamily="34" charset="0"/>
              </a:rPr>
              <a:t>escala.</a:t>
            </a:r>
            <a:endParaRPr sz="1400" dirty="0">
              <a:latin typeface="Arial" panose="020B0604020202020204" pitchFamily="34" charset="0"/>
              <a:cs typeface="Arial" panose="020B0604020202020204" pitchFamily="34" charset="0"/>
            </a:endParaRPr>
          </a:p>
          <a:p>
            <a:pPr marL="9767" marR="4884" algn="just">
              <a:spcBef>
                <a:spcPts val="3"/>
              </a:spcBef>
            </a:pPr>
            <a:r>
              <a:rPr sz="1400" spc="-45" dirty="0">
                <a:latin typeface="Arial" panose="020B0604020202020204" pitchFamily="34" charset="0"/>
                <a:cs typeface="Arial" panose="020B0604020202020204" pitchFamily="34" charset="0"/>
              </a:rPr>
              <a:t>la </a:t>
            </a:r>
            <a:r>
              <a:rPr sz="1400" spc="-42" dirty="0">
                <a:latin typeface="Arial" panose="020B0604020202020204" pitchFamily="34" charset="0"/>
                <a:cs typeface="Arial" panose="020B0604020202020204" pitchFamily="34" charset="0"/>
              </a:rPr>
              <a:t>cargas </a:t>
            </a:r>
            <a:r>
              <a:rPr sz="1400" spc="-51" dirty="0">
                <a:latin typeface="Arial" panose="020B0604020202020204" pitchFamily="34" charset="0"/>
                <a:cs typeface="Arial" panose="020B0604020202020204" pitchFamily="34" charset="0"/>
              </a:rPr>
              <a:t>de </a:t>
            </a:r>
            <a:r>
              <a:rPr sz="1400" spc="-42" dirty="0">
                <a:latin typeface="Arial" panose="020B0604020202020204" pitchFamily="34" charset="0"/>
                <a:cs typeface="Arial" panose="020B0604020202020204" pitchFamily="34" charset="0"/>
              </a:rPr>
              <a:t>explosivos </a:t>
            </a:r>
            <a:r>
              <a:rPr sz="1400" spc="-45" dirty="0">
                <a:latin typeface="Arial" panose="020B0604020202020204" pitchFamily="34" charset="0"/>
                <a:cs typeface="Arial" panose="020B0604020202020204" pitchFamily="34" charset="0"/>
              </a:rPr>
              <a:t>son </a:t>
            </a:r>
            <a:r>
              <a:rPr sz="1400" spc="-35" dirty="0">
                <a:latin typeface="Arial" panose="020B0604020202020204" pitchFamily="34" charset="0"/>
                <a:cs typeface="Arial" panose="020B0604020202020204" pitchFamily="34" charset="0"/>
              </a:rPr>
              <a:t>cilíndricas </a:t>
            </a:r>
            <a:r>
              <a:rPr sz="1400" spc="-42" dirty="0">
                <a:latin typeface="Arial" panose="020B0604020202020204" pitchFamily="34" charset="0"/>
                <a:cs typeface="Arial" panose="020B0604020202020204" pitchFamily="34" charset="0"/>
              </a:rPr>
              <a:t>alargadas </a:t>
            </a:r>
            <a:r>
              <a:rPr sz="1400" spc="-45" dirty="0">
                <a:latin typeface="Arial" panose="020B0604020202020204" pitchFamily="34" charset="0"/>
                <a:cs typeface="Arial" panose="020B0604020202020204" pitchFamily="34" charset="0"/>
              </a:rPr>
              <a:t>con </a:t>
            </a:r>
            <a:r>
              <a:rPr sz="1400" spc="-48" dirty="0">
                <a:latin typeface="Arial" panose="020B0604020202020204" pitchFamily="34" charset="0"/>
                <a:cs typeface="Arial" panose="020B0604020202020204" pitchFamily="34" charset="0"/>
              </a:rPr>
              <a:t>una </a:t>
            </a:r>
            <a:r>
              <a:rPr sz="1400" spc="-38" dirty="0">
                <a:latin typeface="Arial" panose="020B0604020202020204" pitchFamily="34" charset="0"/>
                <a:cs typeface="Arial" panose="020B0604020202020204" pitchFamily="34" charset="0"/>
              </a:rPr>
              <a:t>relación </a:t>
            </a:r>
            <a:r>
              <a:rPr sz="1400" spc="22" dirty="0">
                <a:latin typeface="Arial" panose="020B0604020202020204" pitchFamily="34" charset="0"/>
                <a:cs typeface="Arial" panose="020B0604020202020204" pitchFamily="34" charset="0"/>
              </a:rPr>
              <a:t>“I/D </a:t>
            </a:r>
            <a:r>
              <a:rPr sz="1400" spc="-45" dirty="0">
                <a:latin typeface="Arial" panose="020B0604020202020204" pitchFamily="34" charset="0"/>
                <a:cs typeface="Arial" panose="020B0604020202020204" pitchFamily="34" charset="0"/>
              </a:rPr>
              <a:t>100” </a:t>
            </a:r>
            <a:r>
              <a:rPr sz="1400" spc="-51" dirty="0">
                <a:latin typeface="Arial" panose="020B0604020202020204" pitchFamily="34" charset="0"/>
                <a:cs typeface="Arial" panose="020B0604020202020204" pitchFamily="34" charset="0"/>
              </a:rPr>
              <a:t>y  </a:t>
            </a:r>
            <a:r>
              <a:rPr sz="1400" spc="-45" dirty="0">
                <a:latin typeface="Arial" panose="020B0604020202020204" pitchFamily="34" charset="0"/>
                <a:cs typeface="Arial" panose="020B0604020202020204" pitchFamily="34" charset="0"/>
              </a:rPr>
              <a:t>se </a:t>
            </a:r>
            <a:r>
              <a:rPr sz="1400" spc="-35" dirty="0">
                <a:latin typeface="Arial" panose="020B0604020202020204" pitchFamily="34" charset="0"/>
                <a:cs typeface="Arial" panose="020B0604020202020204" pitchFamily="34" charset="0"/>
              </a:rPr>
              <a:t>realizan </a:t>
            </a:r>
            <a:r>
              <a:rPr sz="1400" spc="-45" dirty="0">
                <a:latin typeface="Arial" panose="020B0604020202020204" pitchFamily="34" charset="0"/>
                <a:cs typeface="Arial" panose="020B0604020202020204" pitchFamily="34" charset="0"/>
              </a:rPr>
              <a:t>generalmente con </a:t>
            </a:r>
            <a:r>
              <a:rPr sz="1400" spc="-51" dirty="0">
                <a:latin typeface="Arial" panose="020B0604020202020204" pitchFamily="34" charset="0"/>
                <a:cs typeface="Arial" panose="020B0604020202020204" pitchFamily="34" charset="0"/>
              </a:rPr>
              <a:t>dos </a:t>
            </a:r>
            <a:r>
              <a:rPr sz="1400" spc="-38" dirty="0">
                <a:latin typeface="Arial" panose="020B0604020202020204" pitchFamily="34" charset="0"/>
                <a:cs typeface="Arial" panose="020B0604020202020204" pitchFamily="34" charset="0"/>
              </a:rPr>
              <a:t>tipos </a:t>
            </a:r>
            <a:r>
              <a:rPr sz="1400" spc="-51" dirty="0">
                <a:latin typeface="Arial" panose="020B0604020202020204" pitchFamily="34" charset="0"/>
                <a:cs typeface="Arial" panose="020B0604020202020204" pitchFamily="34" charset="0"/>
              </a:rPr>
              <a:t>de </a:t>
            </a:r>
            <a:r>
              <a:rPr sz="1400" spc="-38" dirty="0">
                <a:latin typeface="Arial" panose="020B0604020202020204" pitchFamily="34" charset="0"/>
                <a:cs typeface="Arial" panose="020B0604020202020204" pitchFamily="34" charset="0"/>
              </a:rPr>
              <a:t>explosivos, </a:t>
            </a:r>
            <a:r>
              <a:rPr sz="1400" spc="-54" dirty="0">
                <a:latin typeface="Arial" panose="020B0604020202020204" pitchFamily="34" charset="0"/>
                <a:cs typeface="Arial" panose="020B0604020202020204" pitchFamily="34" charset="0"/>
              </a:rPr>
              <a:t>uno </a:t>
            </a:r>
            <a:r>
              <a:rPr sz="1400" spc="-48" dirty="0">
                <a:latin typeface="Arial" panose="020B0604020202020204" pitchFamily="34" charset="0"/>
                <a:cs typeface="Arial" panose="020B0604020202020204" pitchFamily="34" charset="0"/>
              </a:rPr>
              <a:t>por </a:t>
            </a:r>
            <a:r>
              <a:rPr sz="1400" spc="-42" dirty="0">
                <a:latin typeface="Arial" panose="020B0604020202020204" pitchFamily="34" charset="0"/>
                <a:cs typeface="Arial" panose="020B0604020202020204" pitchFamily="34" charset="0"/>
              </a:rPr>
              <a:t>cargo </a:t>
            </a:r>
            <a:r>
              <a:rPr sz="1400" spc="-61" dirty="0">
                <a:latin typeface="Arial" panose="020B0604020202020204" pitchFamily="34" charset="0"/>
                <a:cs typeface="Arial" panose="020B0604020202020204" pitchFamily="34" charset="0"/>
              </a:rPr>
              <a:t>de </a:t>
            </a:r>
            <a:r>
              <a:rPr sz="1400" spc="-45" dirty="0">
                <a:latin typeface="Arial" panose="020B0604020202020204" pitchFamily="34" charset="0"/>
                <a:cs typeface="Arial" panose="020B0604020202020204" pitchFamily="34" charset="0"/>
              </a:rPr>
              <a:t>fondo </a:t>
            </a:r>
            <a:r>
              <a:rPr sz="1400" spc="-70" dirty="0">
                <a:latin typeface="Arial" panose="020B0604020202020204" pitchFamily="34" charset="0"/>
                <a:cs typeface="Arial" panose="020B0604020202020204" pitchFamily="34" charset="0"/>
              </a:rPr>
              <a:t>y  </a:t>
            </a:r>
            <a:r>
              <a:rPr sz="1400" spc="-38" dirty="0">
                <a:latin typeface="Arial" panose="020B0604020202020204" pitchFamily="34" charset="0"/>
                <a:cs typeface="Arial" panose="020B0604020202020204" pitchFamily="34" charset="0"/>
              </a:rPr>
              <a:t>otro </a:t>
            </a:r>
            <a:r>
              <a:rPr sz="1400" spc="-45" dirty="0">
                <a:latin typeface="Arial" panose="020B0604020202020204" pitchFamily="34" charset="0"/>
                <a:cs typeface="Arial" panose="020B0604020202020204" pitchFamily="34" charset="0"/>
              </a:rPr>
              <a:t>para la </a:t>
            </a:r>
            <a:r>
              <a:rPr sz="1400" spc="-42" dirty="0">
                <a:latin typeface="Arial" panose="020B0604020202020204" pitchFamily="34" charset="0"/>
                <a:cs typeface="Arial" panose="020B0604020202020204" pitchFamily="34" charset="0"/>
              </a:rPr>
              <a:t>carga </a:t>
            </a:r>
            <a:r>
              <a:rPr sz="1400" spc="-51" dirty="0">
                <a:latin typeface="Arial" panose="020B0604020202020204" pitchFamily="34" charset="0"/>
                <a:cs typeface="Arial" panose="020B0604020202020204" pitchFamily="34" charset="0"/>
              </a:rPr>
              <a:t>de </a:t>
            </a:r>
            <a:r>
              <a:rPr sz="1400" spc="90" dirty="0">
                <a:latin typeface="Arial" panose="020B0604020202020204" pitchFamily="34" charset="0"/>
                <a:cs typeface="Arial" panose="020B0604020202020204" pitchFamily="34" charset="0"/>
              </a:rPr>
              <a:t> </a:t>
            </a:r>
            <a:r>
              <a:rPr sz="1400" spc="-45" dirty="0">
                <a:latin typeface="Arial" panose="020B0604020202020204" pitchFamily="34" charset="0"/>
                <a:cs typeface="Arial" panose="020B0604020202020204" pitchFamily="34" charset="0"/>
              </a:rPr>
              <a:t>columna.</a:t>
            </a:r>
            <a:endParaRPr sz="1400" dirty="0">
              <a:latin typeface="Arial" panose="020B0604020202020204" pitchFamily="34" charset="0"/>
              <a:cs typeface="Arial" panose="020B0604020202020204" pitchFamily="34" charset="0"/>
            </a:endParaRPr>
          </a:p>
          <a:p>
            <a:pPr marL="11802" algn="just"/>
            <a:r>
              <a:rPr sz="1400" b="1" u="sng" spc="-19" dirty="0" err="1">
                <a:solidFill>
                  <a:srgbClr val="0070C0"/>
                </a:solidFill>
                <a:latin typeface="Arial" panose="020B0604020202020204" pitchFamily="34" charset="0"/>
                <a:cs typeface="Arial" panose="020B0604020202020204" pitchFamily="34" charset="0"/>
              </a:rPr>
              <a:t>Diámetro</a:t>
            </a:r>
            <a:r>
              <a:rPr sz="1400" b="1" u="sng" spc="-19" dirty="0">
                <a:solidFill>
                  <a:srgbClr val="0070C0"/>
                </a:solidFill>
                <a:latin typeface="Arial" panose="020B0604020202020204" pitchFamily="34" charset="0"/>
                <a:cs typeface="Arial" panose="020B0604020202020204" pitchFamily="34" charset="0"/>
              </a:rPr>
              <a:t>  </a:t>
            </a:r>
            <a:r>
              <a:rPr sz="1400" b="1" u="sng" spc="-32" dirty="0">
                <a:solidFill>
                  <a:srgbClr val="0070C0"/>
                </a:solidFill>
                <a:latin typeface="Arial" panose="020B0604020202020204" pitchFamily="34" charset="0"/>
                <a:cs typeface="Arial" panose="020B0604020202020204" pitchFamily="34" charset="0"/>
              </a:rPr>
              <a:t>de</a:t>
            </a:r>
            <a:r>
              <a:rPr sz="1400" b="1" u="sng" spc="-83" dirty="0">
                <a:solidFill>
                  <a:srgbClr val="0070C0"/>
                </a:solidFill>
                <a:latin typeface="Arial" panose="020B0604020202020204" pitchFamily="34" charset="0"/>
                <a:cs typeface="Arial" panose="020B0604020202020204" pitchFamily="34" charset="0"/>
              </a:rPr>
              <a:t> </a:t>
            </a:r>
            <a:r>
              <a:rPr sz="1400" b="1" u="sng" spc="-13" dirty="0" err="1">
                <a:solidFill>
                  <a:srgbClr val="0070C0"/>
                </a:solidFill>
                <a:latin typeface="Arial" panose="020B0604020202020204" pitchFamily="34" charset="0"/>
                <a:cs typeface="Arial" panose="020B0604020202020204" pitchFamily="34" charset="0"/>
              </a:rPr>
              <a:t>perforación</a:t>
            </a:r>
            <a:endParaRPr lang="es-ES" sz="1400" b="1" u="sng" spc="-13" dirty="0">
              <a:solidFill>
                <a:srgbClr val="0070C0"/>
              </a:solidFill>
              <a:latin typeface="Arial" panose="020B0604020202020204" pitchFamily="34" charset="0"/>
              <a:cs typeface="Arial" panose="020B0604020202020204" pitchFamily="34" charset="0"/>
            </a:endParaRPr>
          </a:p>
          <a:p>
            <a:pPr marL="11802" algn="just"/>
            <a:endParaRPr sz="1400" b="1" u="sng" dirty="0">
              <a:solidFill>
                <a:srgbClr val="FF0000"/>
              </a:solidFill>
              <a:latin typeface="Arial" panose="020B0604020202020204" pitchFamily="34" charset="0"/>
              <a:cs typeface="Arial" panose="020B0604020202020204" pitchFamily="34" charset="0"/>
            </a:endParaRPr>
          </a:p>
          <a:p>
            <a:pPr marL="9767" marR="4884" algn="just"/>
            <a:r>
              <a:rPr sz="1400" spc="-58" dirty="0">
                <a:latin typeface="Arial" panose="020B0604020202020204" pitchFamily="34" charset="0"/>
                <a:cs typeface="Arial" panose="020B0604020202020204" pitchFamily="34" charset="0"/>
              </a:rPr>
              <a:t>La </a:t>
            </a:r>
            <a:r>
              <a:rPr sz="1400" spc="-38" dirty="0">
                <a:latin typeface="Arial" panose="020B0604020202020204" pitchFamily="34" charset="0"/>
                <a:cs typeface="Arial" panose="020B0604020202020204" pitchFamily="34" charset="0"/>
              </a:rPr>
              <a:t>elección </a:t>
            </a:r>
            <a:r>
              <a:rPr sz="1400" spc="-48" dirty="0">
                <a:latin typeface="Arial" panose="020B0604020202020204" pitchFamily="34" charset="0"/>
                <a:cs typeface="Arial" panose="020B0604020202020204" pitchFamily="34" charset="0"/>
              </a:rPr>
              <a:t>del </a:t>
            </a:r>
            <a:r>
              <a:rPr sz="1400" spc="-45" dirty="0">
                <a:latin typeface="Arial" panose="020B0604020202020204" pitchFamily="34" charset="0"/>
                <a:cs typeface="Arial" panose="020B0604020202020204" pitchFamily="34" charset="0"/>
              </a:rPr>
              <a:t>diámetro </a:t>
            </a:r>
            <a:r>
              <a:rPr sz="1400" spc="-61" dirty="0">
                <a:latin typeface="Arial" panose="020B0604020202020204" pitchFamily="34" charset="0"/>
                <a:cs typeface="Arial" panose="020B0604020202020204" pitchFamily="34" charset="0"/>
              </a:rPr>
              <a:t>de </a:t>
            </a:r>
            <a:r>
              <a:rPr sz="1400" spc="-38" dirty="0">
                <a:latin typeface="Arial" panose="020B0604020202020204" pitchFamily="34" charset="0"/>
                <a:cs typeface="Arial" panose="020B0604020202020204" pitchFamily="34" charset="0"/>
              </a:rPr>
              <a:t>los </a:t>
            </a:r>
            <a:r>
              <a:rPr lang="es-ES" sz="1400" spc="-42" dirty="0">
                <a:latin typeface="Arial" panose="020B0604020202020204" pitchFamily="34" charset="0"/>
                <a:cs typeface="Arial" panose="020B0604020202020204" pitchFamily="34" charset="0"/>
              </a:rPr>
              <a:t>taladros</a:t>
            </a:r>
            <a:r>
              <a:rPr sz="1400" spc="-42" dirty="0">
                <a:latin typeface="Arial" panose="020B0604020202020204" pitchFamily="34" charset="0"/>
                <a:cs typeface="Arial" panose="020B0604020202020204" pitchFamily="34" charset="0"/>
              </a:rPr>
              <a:t> </a:t>
            </a:r>
            <a:r>
              <a:rPr sz="1400" spc="-48" dirty="0">
                <a:latin typeface="Arial" panose="020B0604020202020204" pitchFamily="34" charset="0"/>
                <a:cs typeface="Arial" panose="020B0604020202020204" pitchFamily="34" charset="0"/>
              </a:rPr>
              <a:t>depende </a:t>
            </a:r>
            <a:r>
              <a:rPr sz="1400" spc="-51" dirty="0">
                <a:latin typeface="Arial" panose="020B0604020202020204" pitchFamily="34" charset="0"/>
                <a:cs typeface="Arial" panose="020B0604020202020204" pitchFamily="34" charset="0"/>
              </a:rPr>
              <a:t>de </a:t>
            </a:r>
            <a:r>
              <a:rPr sz="1400" spc="-45" dirty="0">
                <a:latin typeface="Arial" panose="020B0604020202020204" pitchFamily="34" charset="0"/>
                <a:cs typeface="Arial" panose="020B0604020202020204" pitchFamily="34" charset="0"/>
              </a:rPr>
              <a:t>la producción </a:t>
            </a:r>
            <a:r>
              <a:rPr sz="1400" spc="-51" dirty="0">
                <a:latin typeface="Arial" panose="020B0604020202020204" pitchFamily="34" charset="0"/>
                <a:cs typeface="Arial" panose="020B0604020202020204" pitchFamily="34" charset="0"/>
              </a:rPr>
              <a:t>de </a:t>
            </a:r>
            <a:r>
              <a:rPr sz="1400" spc="-38" dirty="0">
                <a:latin typeface="Arial" panose="020B0604020202020204" pitchFamily="34" charset="0"/>
                <a:cs typeface="Arial" panose="020B0604020202020204" pitchFamily="34" charset="0"/>
              </a:rPr>
              <a:t>horario,  </a:t>
            </a:r>
            <a:r>
              <a:rPr sz="1400" spc="-61" dirty="0">
                <a:latin typeface="Arial" panose="020B0604020202020204" pitchFamily="34" charset="0"/>
                <a:cs typeface="Arial" panose="020B0604020202020204" pitchFamily="34" charset="0"/>
              </a:rPr>
              <a:t>o </a:t>
            </a:r>
            <a:r>
              <a:rPr sz="1400" spc="-51" dirty="0">
                <a:latin typeface="Arial" panose="020B0604020202020204" pitchFamily="34" charset="0"/>
                <a:cs typeface="Arial" panose="020B0604020202020204" pitchFamily="34" charset="0"/>
              </a:rPr>
              <a:t>de </a:t>
            </a:r>
            <a:r>
              <a:rPr sz="1400" spc="-42" dirty="0">
                <a:latin typeface="Arial" panose="020B0604020202020204" pitchFamily="34" charset="0"/>
                <a:cs typeface="Arial" panose="020B0604020202020204" pitchFamily="34" charset="0"/>
              </a:rPr>
              <a:t>ritmo </a:t>
            </a:r>
            <a:r>
              <a:rPr sz="1400" spc="-51" dirty="0">
                <a:latin typeface="Arial" panose="020B0604020202020204" pitchFamily="34" charset="0"/>
                <a:cs typeface="Arial" panose="020B0604020202020204" pitchFamily="34" charset="0"/>
              </a:rPr>
              <a:t>de </a:t>
            </a:r>
            <a:r>
              <a:rPr sz="1400" spc="-45" dirty="0">
                <a:latin typeface="Arial" panose="020B0604020202020204" pitchFamily="34" charset="0"/>
                <a:cs typeface="Arial" panose="020B0604020202020204" pitchFamily="34" charset="0"/>
              </a:rPr>
              <a:t>la </a:t>
            </a:r>
            <a:r>
              <a:rPr sz="1400" spc="-42" dirty="0">
                <a:latin typeface="Arial" panose="020B0604020202020204" pitchFamily="34" charset="0"/>
                <a:cs typeface="Arial" panose="020B0604020202020204" pitchFamily="34" charset="0"/>
              </a:rPr>
              <a:t>excavación </a:t>
            </a:r>
            <a:r>
              <a:rPr sz="1400" spc="-70" dirty="0">
                <a:latin typeface="Arial" panose="020B0604020202020204" pitchFamily="34" charset="0"/>
                <a:cs typeface="Arial" panose="020B0604020202020204" pitchFamily="34" charset="0"/>
              </a:rPr>
              <a:t>y </a:t>
            </a:r>
            <a:r>
              <a:rPr sz="1400" spc="-51" dirty="0">
                <a:latin typeface="Arial" panose="020B0604020202020204" pitchFamily="34" charset="0"/>
                <a:cs typeface="Arial" panose="020B0604020202020204" pitchFamily="34" charset="0"/>
              </a:rPr>
              <a:t>de </a:t>
            </a:r>
            <a:r>
              <a:rPr sz="1400" spc="-45" dirty="0">
                <a:latin typeface="Arial" panose="020B0604020202020204" pitchFamily="34" charset="0"/>
                <a:cs typeface="Arial" panose="020B0604020202020204" pitchFamily="34" charset="0"/>
              </a:rPr>
              <a:t>la </a:t>
            </a:r>
            <a:r>
              <a:rPr sz="1400" spc="-35" dirty="0">
                <a:latin typeface="Arial" panose="020B0604020202020204" pitchFamily="34" charset="0"/>
                <a:cs typeface="Arial" panose="020B0604020202020204" pitchFamily="34" charset="0"/>
              </a:rPr>
              <a:t>excavación, </a:t>
            </a:r>
            <a:r>
              <a:rPr sz="1400" spc="-51" dirty="0">
                <a:latin typeface="Arial" panose="020B0604020202020204" pitchFamily="34" charset="0"/>
                <a:cs typeface="Arial" panose="020B0604020202020204" pitchFamily="34" charset="0"/>
              </a:rPr>
              <a:t>y de </a:t>
            </a:r>
            <a:r>
              <a:rPr sz="1400" spc="-45" dirty="0">
                <a:latin typeface="Arial" panose="020B0604020202020204" pitchFamily="34" charset="0"/>
                <a:cs typeface="Arial" panose="020B0604020202020204" pitchFamily="34" charset="0"/>
              </a:rPr>
              <a:t>la </a:t>
            </a:r>
            <a:r>
              <a:rPr sz="1400" spc="-38" dirty="0">
                <a:latin typeface="Arial" panose="020B0604020202020204" pitchFamily="34" charset="0"/>
                <a:cs typeface="Arial" panose="020B0604020202020204" pitchFamily="34" charset="0"/>
              </a:rPr>
              <a:t>resistencia </a:t>
            </a:r>
            <a:r>
              <a:rPr sz="1400" spc="-61" dirty="0">
                <a:latin typeface="Arial" panose="020B0604020202020204" pitchFamily="34" charset="0"/>
                <a:cs typeface="Arial" panose="020B0604020202020204" pitchFamily="34" charset="0"/>
              </a:rPr>
              <a:t>de </a:t>
            </a:r>
            <a:r>
              <a:rPr sz="1400" spc="-35" dirty="0">
                <a:latin typeface="Arial" panose="020B0604020202020204" pitchFamily="34" charset="0"/>
                <a:cs typeface="Arial" panose="020B0604020202020204" pitchFamily="34" charset="0"/>
              </a:rPr>
              <a:t>la </a:t>
            </a:r>
            <a:r>
              <a:rPr sz="1400" spc="-38" dirty="0">
                <a:latin typeface="Arial" panose="020B0604020202020204" pitchFamily="34" charset="0"/>
                <a:cs typeface="Arial" panose="020B0604020202020204" pitchFamily="34" charset="0"/>
              </a:rPr>
              <a:t>roca.  </a:t>
            </a:r>
            <a:r>
              <a:rPr sz="1400" spc="-48" dirty="0">
                <a:latin typeface="Arial" panose="020B0604020202020204" pitchFamily="34" charset="0"/>
                <a:cs typeface="Arial" panose="020B0604020202020204" pitchFamily="34" charset="0"/>
              </a:rPr>
              <a:t>Tabla  </a:t>
            </a:r>
            <a:r>
              <a:rPr sz="1400" spc="73" dirty="0">
                <a:latin typeface="Arial" panose="020B0604020202020204" pitchFamily="34" charset="0"/>
                <a:cs typeface="Arial" panose="020B0604020202020204" pitchFamily="34" charset="0"/>
              </a:rPr>
              <a:t> </a:t>
            </a:r>
            <a:r>
              <a:rPr sz="1400" spc="-35" dirty="0">
                <a:latin typeface="Arial" panose="020B0604020202020204" pitchFamily="34" charset="0"/>
                <a:cs typeface="Arial" panose="020B0604020202020204" pitchFamily="34" charset="0"/>
              </a:rPr>
              <a:t>3.4.3.1</a:t>
            </a:r>
            <a:endParaRPr sz="1400" dirty="0">
              <a:latin typeface="Arial" panose="020B0604020202020204" pitchFamily="34" charset="0"/>
              <a:cs typeface="Arial" panose="020B0604020202020204" pitchFamily="34" charset="0"/>
            </a:endParaRPr>
          </a:p>
          <a:p>
            <a:pPr>
              <a:spcBef>
                <a:spcPts val="13"/>
              </a:spcBef>
            </a:pPr>
            <a:endParaRPr sz="1400" dirty="0">
              <a:latin typeface="Arial" panose="020B0604020202020204" pitchFamily="34" charset="0"/>
              <a:cs typeface="Arial" panose="020B0604020202020204" pitchFamily="34" charset="0"/>
            </a:endParaRPr>
          </a:p>
          <a:p>
            <a:pPr marL="13837" algn="just"/>
            <a:r>
              <a:rPr sz="1400" spc="-42" dirty="0">
                <a:latin typeface="Arial" panose="020B0604020202020204" pitchFamily="34" charset="0"/>
                <a:cs typeface="Arial" panose="020B0604020202020204" pitchFamily="34" charset="0"/>
              </a:rPr>
              <a:t>TABLA</a:t>
            </a:r>
            <a:r>
              <a:rPr sz="1400" spc="22" dirty="0">
                <a:latin typeface="Arial" panose="020B0604020202020204" pitchFamily="34" charset="0"/>
                <a:cs typeface="Arial" panose="020B0604020202020204" pitchFamily="34" charset="0"/>
              </a:rPr>
              <a:t> </a:t>
            </a:r>
            <a:r>
              <a:rPr sz="1400" spc="-19" dirty="0">
                <a:latin typeface="Arial" panose="020B0604020202020204" pitchFamily="34" charset="0"/>
                <a:cs typeface="Arial" panose="020B0604020202020204" pitchFamily="34" charset="0"/>
              </a:rPr>
              <a:t>3.4.3.1</a:t>
            </a:r>
            <a:endParaRPr sz="1400" dirty="0">
              <a:latin typeface="Arial" panose="020B0604020202020204" pitchFamily="34" charset="0"/>
              <a:cs typeface="Arial" panose="020B0604020202020204" pitchFamily="34" charset="0"/>
            </a:endParaRPr>
          </a:p>
        </p:txBody>
      </p:sp>
      <p:sp>
        <p:nvSpPr>
          <p:cNvPr id="6" name="object 6"/>
          <p:cNvSpPr txBox="1"/>
          <p:nvPr/>
        </p:nvSpPr>
        <p:spPr>
          <a:xfrm>
            <a:off x="1163782" y="4158936"/>
            <a:ext cx="10464800" cy="1359346"/>
          </a:xfrm>
          <a:prstGeom prst="rect">
            <a:avLst/>
          </a:prstGeom>
          <a:noFill/>
        </p:spPr>
        <p:txBody>
          <a:bodyPr vert="horz" wrap="square" lIns="0" tIns="0" rIns="0" bIns="0" rtlCol="0">
            <a:spAutoFit/>
          </a:bodyPr>
          <a:lstStyle/>
          <a:p>
            <a:pPr marL="154242" marR="9360" indent="-2035" algn="just">
              <a:lnSpc>
                <a:spcPts val="955"/>
              </a:lnSpc>
            </a:pPr>
            <a:endParaRPr lang="es-ES" sz="1400" spc="-38" dirty="0">
              <a:latin typeface="Arial" panose="020B0604020202020204" pitchFamily="34" charset="0"/>
              <a:cs typeface="Arial" panose="020B0604020202020204" pitchFamily="34" charset="0"/>
            </a:endParaRPr>
          </a:p>
          <a:p>
            <a:pPr marL="154242" marR="9360" indent="-2035" algn="just"/>
            <a:r>
              <a:rPr sz="1400" spc="-38" dirty="0">
                <a:latin typeface="Arial" panose="020B0604020202020204" pitchFamily="34" charset="0"/>
                <a:cs typeface="Arial" panose="020B0604020202020204" pitchFamily="34" charset="0"/>
              </a:rPr>
              <a:t>Hay </a:t>
            </a:r>
            <a:r>
              <a:rPr sz="1400" spc="-32" dirty="0">
                <a:latin typeface="Arial" panose="020B0604020202020204" pitchFamily="34" charset="0"/>
                <a:cs typeface="Arial" panose="020B0604020202020204" pitchFamily="34" charset="0"/>
              </a:rPr>
              <a:t>que </a:t>
            </a:r>
            <a:r>
              <a:rPr sz="1400" spc="-26" dirty="0">
                <a:latin typeface="Arial" panose="020B0604020202020204" pitchFamily="34" charset="0"/>
                <a:cs typeface="Arial" panose="020B0604020202020204" pitchFamily="34" charset="0"/>
              </a:rPr>
              <a:t>tener </a:t>
            </a:r>
            <a:r>
              <a:rPr sz="1400" spc="-29" dirty="0">
                <a:latin typeface="Arial" panose="020B0604020202020204" pitchFamily="34" charset="0"/>
                <a:cs typeface="Arial" panose="020B0604020202020204" pitchFamily="34" charset="0"/>
              </a:rPr>
              <a:t>presente </a:t>
            </a:r>
            <a:r>
              <a:rPr sz="1400" spc="-32" dirty="0">
                <a:latin typeface="Arial" panose="020B0604020202020204" pitchFamily="34" charset="0"/>
                <a:cs typeface="Arial" panose="020B0604020202020204" pitchFamily="34" charset="0"/>
              </a:rPr>
              <a:t>que </a:t>
            </a:r>
            <a:r>
              <a:rPr sz="1400" spc="-29" dirty="0">
                <a:latin typeface="Arial" panose="020B0604020202020204" pitchFamily="34" charset="0"/>
                <a:cs typeface="Arial" panose="020B0604020202020204" pitchFamily="34" charset="0"/>
              </a:rPr>
              <a:t>los </a:t>
            </a:r>
            <a:r>
              <a:rPr sz="1400" spc="-22" dirty="0">
                <a:latin typeface="Arial" panose="020B0604020202020204" pitchFamily="34" charset="0"/>
                <a:cs typeface="Arial" panose="020B0604020202020204" pitchFamily="34" charset="0"/>
              </a:rPr>
              <a:t>costes </a:t>
            </a:r>
            <a:r>
              <a:rPr sz="1400" spc="-32" dirty="0">
                <a:latin typeface="Arial" panose="020B0604020202020204" pitchFamily="34" charset="0"/>
                <a:cs typeface="Arial" panose="020B0604020202020204" pitchFamily="34" charset="0"/>
              </a:rPr>
              <a:t>de </a:t>
            </a:r>
            <a:r>
              <a:rPr sz="1400" spc="-26" dirty="0">
                <a:latin typeface="Arial" panose="020B0604020202020204" pitchFamily="34" charset="0"/>
                <a:cs typeface="Arial" panose="020B0604020202020204" pitchFamily="34" charset="0"/>
              </a:rPr>
              <a:t>perforación </a:t>
            </a:r>
            <a:r>
              <a:rPr sz="1400" spc="-29" dirty="0">
                <a:latin typeface="Arial" panose="020B0604020202020204" pitchFamily="34" charset="0"/>
                <a:cs typeface="Arial" panose="020B0604020202020204" pitchFamily="34" charset="0"/>
              </a:rPr>
              <a:t>disminuyen </a:t>
            </a:r>
            <a:r>
              <a:rPr sz="1400" spc="-32" dirty="0">
                <a:latin typeface="Arial" panose="020B0604020202020204" pitchFamily="34" charset="0"/>
                <a:cs typeface="Arial" panose="020B0604020202020204" pitchFamily="34" charset="0"/>
              </a:rPr>
              <a:t>en </a:t>
            </a:r>
            <a:r>
              <a:rPr sz="1400" spc="-29" dirty="0">
                <a:latin typeface="Arial" panose="020B0604020202020204" pitchFamily="34" charset="0"/>
                <a:cs typeface="Arial" panose="020B0604020202020204" pitchFamily="34" charset="0"/>
              </a:rPr>
              <a:t>la </a:t>
            </a:r>
            <a:r>
              <a:rPr sz="1400" spc="-26" dirty="0">
                <a:latin typeface="Arial" panose="020B0604020202020204" pitchFamily="34" charset="0"/>
                <a:cs typeface="Arial" panose="020B0604020202020204" pitchFamily="34" charset="0"/>
              </a:rPr>
              <a:t>mayoria  </a:t>
            </a:r>
            <a:r>
              <a:rPr sz="1400" spc="-32" dirty="0">
                <a:latin typeface="Arial" panose="020B0604020202020204" pitchFamily="34" charset="0"/>
                <a:cs typeface="Arial" panose="020B0604020202020204" pitchFamily="34" charset="0"/>
              </a:rPr>
              <a:t>de </a:t>
            </a:r>
            <a:r>
              <a:rPr sz="1400" spc="-29" dirty="0">
                <a:latin typeface="Arial" panose="020B0604020202020204" pitchFamily="34" charset="0"/>
                <a:cs typeface="Arial" panose="020B0604020202020204" pitchFamily="34" charset="0"/>
              </a:rPr>
              <a:t>los </a:t>
            </a:r>
            <a:r>
              <a:rPr sz="1400" spc="-26" dirty="0">
                <a:latin typeface="Arial" panose="020B0604020202020204" pitchFamily="34" charset="0"/>
                <a:cs typeface="Arial" panose="020B0604020202020204" pitchFamily="34" charset="0"/>
              </a:rPr>
              <a:t>casos </a:t>
            </a:r>
            <a:r>
              <a:rPr sz="1400" spc="-22" dirty="0">
                <a:latin typeface="Arial" panose="020B0604020202020204" pitchFamily="34" charset="0"/>
                <a:cs typeface="Arial" panose="020B0604020202020204" pitchFamily="34" charset="0"/>
              </a:rPr>
              <a:t>con </a:t>
            </a:r>
            <a:r>
              <a:rPr sz="1400" spc="-35" dirty="0">
                <a:latin typeface="Arial" panose="020B0604020202020204" pitchFamily="34" charset="0"/>
                <a:cs typeface="Arial" panose="020B0604020202020204" pitchFamily="34" charset="0"/>
              </a:rPr>
              <a:t>el </a:t>
            </a:r>
            <a:r>
              <a:rPr sz="1400" spc="-29" dirty="0">
                <a:latin typeface="Arial" panose="020B0604020202020204" pitchFamily="34" charset="0"/>
                <a:cs typeface="Arial" panose="020B0604020202020204" pitchFamily="34" charset="0"/>
              </a:rPr>
              <a:t>aumento  </a:t>
            </a:r>
            <a:r>
              <a:rPr sz="1400" spc="-42" dirty="0">
                <a:latin typeface="Arial" panose="020B0604020202020204" pitchFamily="34" charset="0"/>
                <a:cs typeface="Arial" panose="020B0604020202020204" pitchFamily="34" charset="0"/>
              </a:rPr>
              <a:t>de </a:t>
            </a:r>
            <a:r>
              <a:rPr sz="1400" spc="51" dirty="0">
                <a:latin typeface="Arial" panose="020B0604020202020204" pitchFamily="34" charset="0"/>
                <a:cs typeface="Arial" panose="020B0604020202020204" pitchFamily="34" charset="0"/>
              </a:rPr>
              <a:t> </a:t>
            </a:r>
            <a:r>
              <a:rPr sz="1400" spc="-29" dirty="0">
                <a:latin typeface="Arial" panose="020B0604020202020204" pitchFamily="34" charset="0"/>
                <a:cs typeface="Arial" panose="020B0604020202020204" pitchFamily="34" charset="0"/>
              </a:rPr>
              <a:t>diámetro.</a:t>
            </a:r>
            <a:endParaRPr sz="1400" dirty="0">
              <a:latin typeface="Arial" panose="020B0604020202020204" pitchFamily="34" charset="0"/>
              <a:cs typeface="Arial" panose="020B0604020202020204" pitchFamily="34" charset="0"/>
            </a:endParaRPr>
          </a:p>
          <a:p>
            <a:pPr marL="152614" algn="just"/>
            <a:r>
              <a:rPr sz="1400" b="1" u="sng" spc="10" dirty="0">
                <a:solidFill>
                  <a:srgbClr val="0070C0"/>
                </a:solidFill>
                <a:latin typeface="Arial" panose="020B0604020202020204" pitchFamily="34" charset="0"/>
                <a:cs typeface="Arial" panose="020B0604020202020204" pitchFamily="34" charset="0"/>
              </a:rPr>
              <a:t>Altura </a:t>
            </a:r>
            <a:r>
              <a:rPr sz="1400" b="1" u="sng" spc="3" dirty="0">
                <a:solidFill>
                  <a:srgbClr val="0070C0"/>
                </a:solidFill>
                <a:latin typeface="Arial" panose="020B0604020202020204" pitchFamily="34" charset="0"/>
                <a:cs typeface="Arial" panose="020B0604020202020204" pitchFamily="34" charset="0"/>
              </a:rPr>
              <a:t>de</a:t>
            </a:r>
            <a:r>
              <a:rPr sz="1400" b="1" u="sng" spc="54" dirty="0">
                <a:solidFill>
                  <a:srgbClr val="0070C0"/>
                </a:solidFill>
                <a:latin typeface="Arial" panose="020B0604020202020204" pitchFamily="34" charset="0"/>
                <a:cs typeface="Arial" panose="020B0604020202020204" pitchFamily="34" charset="0"/>
              </a:rPr>
              <a:t> </a:t>
            </a:r>
            <a:r>
              <a:rPr sz="1400" b="1" u="sng" spc="13" dirty="0">
                <a:solidFill>
                  <a:srgbClr val="0070C0"/>
                </a:solidFill>
                <a:latin typeface="Arial" panose="020B0604020202020204" pitchFamily="34" charset="0"/>
                <a:cs typeface="Arial" panose="020B0604020202020204" pitchFamily="34" charset="0"/>
              </a:rPr>
              <a:t>banco</a:t>
            </a:r>
            <a:endParaRPr sz="1400" b="1" u="sng" dirty="0">
              <a:solidFill>
                <a:srgbClr val="0070C0"/>
              </a:solidFill>
              <a:latin typeface="Arial" panose="020B0604020202020204" pitchFamily="34" charset="0"/>
              <a:cs typeface="Arial" panose="020B0604020202020204" pitchFamily="34" charset="0"/>
            </a:endParaRPr>
          </a:p>
          <a:p>
            <a:pPr marL="152614" marR="3256" algn="just">
              <a:spcBef>
                <a:spcPts val="26"/>
              </a:spcBef>
            </a:pPr>
            <a:r>
              <a:rPr sz="1200" spc="-16" dirty="0">
                <a:latin typeface="Arial" panose="020B0604020202020204" pitchFamily="34" charset="0"/>
                <a:cs typeface="Arial" panose="020B0604020202020204" pitchFamily="34" charset="0"/>
              </a:rPr>
              <a:t>la </a:t>
            </a:r>
            <a:r>
              <a:rPr sz="1200" spc="-10" dirty="0">
                <a:latin typeface="Arial" panose="020B0604020202020204" pitchFamily="34" charset="0"/>
                <a:cs typeface="Arial" panose="020B0604020202020204" pitchFamily="34" charset="0"/>
              </a:rPr>
              <a:t>altura </a:t>
            </a:r>
            <a:r>
              <a:rPr sz="1200" spc="-16" dirty="0">
                <a:latin typeface="Arial" panose="020B0604020202020204" pitchFamily="34" charset="0"/>
                <a:cs typeface="Arial" panose="020B0604020202020204" pitchFamily="34" charset="0"/>
              </a:rPr>
              <a:t>de </a:t>
            </a:r>
            <a:r>
              <a:rPr sz="1200" spc="-19" dirty="0">
                <a:latin typeface="Arial" panose="020B0604020202020204" pitchFamily="34" charset="0"/>
                <a:cs typeface="Arial" panose="020B0604020202020204" pitchFamily="34" charset="0"/>
              </a:rPr>
              <a:t>banco </a:t>
            </a:r>
            <a:r>
              <a:rPr sz="1200" spc="-13" dirty="0">
                <a:latin typeface="Arial" panose="020B0604020202020204" pitchFamily="34" charset="0"/>
                <a:cs typeface="Arial" panose="020B0604020202020204" pitchFamily="34" charset="0"/>
              </a:rPr>
              <a:t>esta en </a:t>
            </a:r>
            <a:r>
              <a:rPr sz="1200" spc="-10" dirty="0">
                <a:latin typeface="Arial" panose="020B0604020202020204" pitchFamily="34" charset="0"/>
                <a:cs typeface="Arial" panose="020B0604020202020204" pitchFamily="34" charset="0"/>
              </a:rPr>
              <a:t>funcion </a:t>
            </a:r>
            <a:r>
              <a:rPr sz="1200" spc="-13" dirty="0">
                <a:latin typeface="Arial" panose="020B0604020202020204" pitchFamily="34" charset="0"/>
                <a:cs typeface="Arial" panose="020B0604020202020204" pitchFamily="34" charset="0"/>
              </a:rPr>
              <a:t>del equipo</a:t>
            </a:r>
            <a:r>
              <a:rPr sz="1200" spc="167" dirty="0">
                <a:latin typeface="Arial" panose="020B0604020202020204" pitchFamily="34" charset="0"/>
                <a:cs typeface="Arial" panose="020B0604020202020204" pitchFamily="34" charset="0"/>
              </a:rPr>
              <a:t> </a:t>
            </a:r>
            <a:r>
              <a:rPr sz="1200" spc="-16" dirty="0">
                <a:latin typeface="Arial" panose="020B0604020202020204" pitchFamily="34" charset="0"/>
                <a:cs typeface="Arial" panose="020B0604020202020204" pitchFamily="34" charset="0"/>
              </a:rPr>
              <a:t>de </a:t>
            </a:r>
            <a:r>
              <a:rPr sz="1200" spc="-10" dirty="0">
                <a:latin typeface="Arial" panose="020B0604020202020204" pitchFamily="34" charset="0"/>
                <a:cs typeface="Arial" panose="020B0604020202020204" pitchFamily="34" charset="0"/>
              </a:rPr>
              <a:t>carga </a:t>
            </a:r>
            <a:r>
              <a:rPr sz="1200" spc="-19" dirty="0">
                <a:latin typeface="Arial" panose="020B0604020202020204" pitchFamily="34" charset="0"/>
                <a:cs typeface="Arial" panose="020B0604020202020204" pitchFamily="34" charset="0"/>
              </a:rPr>
              <a:t>y del </a:t>
            </a:r>
            <a:r>
              <a:rPr sz="1200" spc="-13" dirty="0">
                <a:latin typeface="Arial" panose="020B0604020202020204" pitchFamily="34" charset="0"/>
                <a:cs typeface="Arial" panose="020B0604020202020204" pitchFamily="34" charset="0"/>
              </a:rPr>
              <a:t>diámetro</a:t>
            </a:r>
            <a:r>
              <a:rPr sz="1200" spc="167" dirty="0">
                <a:latin typeface="Arial" panose="020B0604020202020204" pitchFamily="34" charset="0"/>
                <a:cs typeface="Arial" panose="020B0604020202020204" pitchFamily="34" charset="0"/>
              </a:rPr>
              <a:t> </a:t>
            </a:r>
            <a:r>
              <a:rPr sz="1200" spc="-16" dirty="0">
                <a:latin typeface="Arial" panose="020B0604020202020204" pitchFamily="34" charset="0"/>
                <a:cs typeface="Arial" panose="020B0604020202020204" pitchFamily="34" charset="0"/>
              </a:rPr>
              <a:t>de  </a:t>
            </a:r>
            <a:r>
              <a:rPr sz="1400" spc="-22" dirty="0">
                <a:latin typeface="Arial" panose="020B0604020202020204" pitchFamily="34" charset="0"/>
                <a:cs typeface="Arial" panose="020B0604020202020204" pitchFamily="34" charset="0"/>
              </a:rPr>
              <a:t>perforación. </a:t>
            </a:r>
            <a:r>
              <a:rPr sz="1400" spc="-35" dirty="0">
                <a:latin typeface="Arial" panose="020B0604020202020204" pitchFamily="34" charset="0"/>
                <a:cs typeface="Arial" panose="020B0604020202020204" pitchFamily="34" charset="0"/>
              </a:rPr>
              <a:t>Las </a:t>
            </a:r>
            <a:r>
              <a:rPr sz="1400" spc="-32" dirty="0">
                <a:latin typeface="Arial" panose="020B0604020202020204" pitchFamily="34" charset="0"/>
                <a:cs typeface="Arial" panose="020B0604020202020204" pitchFamily="34" charset="0"/>
              </a:rPr>
              <a:t>dimensiones </a:t>
            </a:r>
            <a:r>
              <a:rPr sz="1400" spc="-29" dirty="0">
                <a:latin typeface="Arial" panose="020B0604020202020204" pitchFamily="34" charset="0"/>
                <a:cs typeface="Arial" panose="020B0604020202020204" pitchFamily="34" charset="0"/>
              </a:rPr>
              <a:t>recomendadas </a:t>
            </a:r>
            <a:r>
              <a:rPr sz="1400" spc="-26" dirty="0">
                <a:latin typeface="Arial" panose="020B0604020202020204" pitchFamily="34" charset="0"/>
                <a:cs typeface="Arial" panose="020B0604020202020204" pitchFamily="34" charset="0"/>
              </a:rPr>
              <a:t>teniendo </a:t>
            </a:r>
            <a:r>
              <a:rPr sz="1400" spc="-32" dirty="0">
                <a:latin typeface="Arial" panose="020B0604020202020204" pitchFamily="34" charset="0"/>
                <a:cs typeface="Arial" panose="020B0604020202020204" pitchFamily="34" charset="0"/>
              </a:rPr>
              <a:t>en </a:t>
            </a:r>
            <a:r>
              <a:rPr sz="1400" spc="-26" dirty="0">
                <a:latin typeface="Arial" panose="020B0604020202020204" pitchFamily="34" charset="0"/>
                <a:cs typeface="Arial" panose="020B0604020202020204" pitchFamily="34" charset="0"/>
              </a:rPr>
              <a:t>cuenta </a:t>
            </a:r>
            <a:r>
              <a:rPr sz="1400" spc="-29" dirty="0">
                <a:latin typeface="Arial" panose="020B0604020202020204" pitchFamily="34" charset="0"/>
                <a:cs typeface="Arial" panose="020B0604020202020204" pitchFamily="34" charset="0"/>
              </a:rPr>
              <a:t>los alcances </a:t>
            </a:r>
            <a:r>
              <a:rPr sz="1400" spc="-51" dirty="0">
                <a:latin typeface="Arial" panose="020B0604020202020204" pitchFamily="34" charset="0"/>
                <a:cs typeface="Arial" panose="020B0604020202020204" pitchFamily="34" charset="0"/>
              </a:rPr>
              <a:t>y  </a:t>
            </a:r>
            <a:r>
              <a:rPr sz="1400" spc="-22" dirty="0">
                <a:latin typeface="Arial" panose="020B0604020202020204" pitchFamily="34" charset="0"/>
                <a:cs typeface="Arial" panose="020B0604020202020204" pitchFamily="34" charset="0"/>
              </a:rPr>
              <a:t>características </a:t>
            </a:r>
            <a:r>
              <a:rPr sz="1400" spc="-32" dirty="0">
                <a:latin typeface="Arial" panose="020B0604020202020204" pitchFamily="34" charset="0"/>
                <a:cs typeface="Arial" panose="020B0604020202020204" pitchFamily="34" charset="0"/>
              </a:rPr>
              <a:t>de </a:t>
            </a:r>
            <a:r>
              <a:rPr sz="1400" spc="-26" dirty="0">
                <a:latin typeface="Arial" panose="020B0604020202020204" pitchFamily="34" charset="0"/>
                <a:cs typeface="Arial" panose="020B0604020202020204" pitchFamily="34" charset="0"/>
              </a:rPr>
              <a:t>cada </a:t>
            </a:r>
            <a:r>
              <a:rPr sz="1400" spc="-32" dirty="0">
                <a:latin typeface="Arial" panose="020B0604020202020204" pitchFamily="34" charset="0"/>
                <a:cs typeface="Arial" panose="020B0604020202020204" pitchFamily="34" charset="0"/>
              </a:rPr>
              <a:t>grupo de maquinas que </a:t>
            </a:r>
            <a:r>
              <a:rPr sz="1400" spc="-29" dirty="0">
                <a:latin typeface="Arial" panose="020B0604020202020204" pitchFamily="34" charset="0"/>
                <a:cs typeface="Arial" panose="020B0604020202020204" pitchFamily="34" charset="0"/>
              </a:rPr>
              <a:t>se </a:t>
            </a:r>
            <a:r>
              <a:rPr sz="1400" spc="-26" dirty="0">
                <a:latin typeface="Arial" panose="020B0604020202020204" pitchFamily="34" charset="0"/>
                <a:cs typeface="Arial" panose="020B0604020202020204" pitchFamily="34" charset="0"/>
              </a:rPr>
              <a:t>recogen </a:t>
            </a:r>
            <a:r>
              <a:rPr sz="1400" spc="-32" dirty="0">
                <a:latin typeface="Arial" panose="020B0604020202020204" pitchFamily="34" charset="0"/>
                <a:cs typeface="Arial" panose="020B0604020202020204" pitchFamily="34" charset="0"/>
              </a:rPr>
              <a:t>en </a:t>
            </a:r>
            <a:r>
              <a:rPr sz="1400" spc="-22" dirty="0">
                <a:latin typeface="Arial" panose="020B0604020202020204" pitchFamily="34" charset="0"/>
                <a:cs typeface="Arial" panose="020B0604020202020204" pitchFamily="34" charset="0"/>
              </a:rPr>
              <a:t>la </a:t>
            </a:r>
            <a:r>
              <a:rPr sz="1400" spc="-29" dirty="0">
                <a:latin typeface="Arial" panose="020B0604020202020204" pitchFamily="34" charset="0"/>
                <a:cs typeface="Arial" panose="020B0604020202020204" pitchFamily="34" charset="0"/>
              </a:rPr>
              <a:t>Tabla </a:t>
            </a:r>
            <a:r>
              <a:rPr sz="1400" spc="-16" dirty="0">
                <a:latin typeface="Arial" panose="020B0604020202020204" pitchFamily="34" charset="0"/>
                <a:cs typeface="Arial" panose="020B0604020202020204" pitchFamily="34" charset="0"/>
              </a:rPr>
              <a:t>3.4.3.2  </a:t>
            </a:r>
            <a:r>
              <a:rPr sz="1400" spc="-35" dirty="0">
                <a:latin typeface="Arial" panose="020B0604020202020204" pitchFamily="34" charset="0"/>
                <a:cs typeface="Arial" panose="020B0604020202020204" pitchFamily="34" charset="0"/>
              </a:rPr>
              <a:t>(20.2).</a:t>
            </a:r>
            <a:endParaRPr sz="1400" dirty="0">
              <a:latin typeface="Arial" panose="020B0604020202020204" pitchFamily="34" charset="0"/>
              <a:cs typeface="Arial" panose="020B0604020202020204" pitchFamily="34" charset="0"/>
            </a:endParaRPr>
          </a:p>
          <a:p>
            <a:pPr>
              <a:spcBef>
                <a:spcPts val="13"/>
              </a:spcBef>
            </a:pPr>
            <a:endParaRPr sz="1200" dirty="0">
              <a:latin typeface="Times New Roman"/>
              <a:cs typeface="Times New Roman"/>
            </a:endParaRPr>
          </a:p>
          <a:p>
            <a:pPr marL="8139"/>
            <a:r>
              <a:rPr sz="1200" spc="-35" dirty="0">
                <a:latin typeface="Palatino Linotype"/>
                <a:cs typeface="Palatino Linotype"/>
              </a:rPr>
              <a:t>TABLA</a:t>
            </a:r>
            <a:r>
              <a:rPr sz="1200" spc="10" dirty="0">
                <a:latin typeface="Palatino Linotype"/>
                <a:cs typeface="Palatino Linotype"/>
              </a:rPr>
              <a:t> </a:t>
            </a:r>
            <a:r>
              <a:rPr sz="1200" spc="-22" dirty="0">
                <a:latin typeface="Palatino Linotype"/>
                <a:cs typeface="Palatino Linotype"/>
              </a:rPr>
              <a:t>3.4.3.2</a:t>
            </a:r>
            <a:endParaRPr sz="1200" dirty="0">
              <a:latin typeface="Palatino Linotype"/>
              <a:cs typeface="Palatino Linotype"/>
            </a:endParaRPr>
          </a:p>
        </p:txBody>
      </p:sp>
      <p:graphicFrame>
        <p:nvGraphicFramePr>
          <p:cNvPr id="7" name="object 7"/>
          <p:cNvGraphicFramePr>
            <a:graphicFrameLocks noGrp="1"/>
          </p:cNvGraphicFramePr>
          <p:nvPr/>
        </p:nvGraphicFramePr>
        <p:xfrm>
          <a:off x="1237673" y="2971967"/>
          <a:ext cx="8138147" cy="1119306"/>
        </p:xfrm>
        <a:graphic>
          <a:graphicData uri="http://schemas.openxmlformats.org/drawingml/2006/table">
            <a:tbl>
              <a:tblPr firstRow="1" bandRow="1">
                <a:tableStyleId>{2D5ABB26-0587-4C30-8999-92F81FD0307C}</a:tableStyleId>
              </a:tblPr>
              <a:tblGrid>
                <a:gridCol w="2457224">
                  <a:extLst>
                    <a:ext uri="{9D8B030D-6E8A-4147-A177-3AD203B41FA5}">
                      <a16:colId xmlns:a16="http://schemas.microsoft.com/office/drawing/2014/main" val="20000"/>
                    </a:ext>
                  </a:extLst>
                </a:gridCol>
                <a:gridCol w="2795375">
                  <a:extLst>
                    <a:ext uri="{9D8B030D-6E8A-4147-A177-3AD203B41FA5}">
                      <a16:colId xmlns:a16="http://schemas.microsoft.com/office/drawing/2014/main" val="20001"/>
                    </a:ext>
                  </a:extLst>
                </a:gridCol>
                <a:gridCol w="2885548">
                  <a:extLst>
                    <a:ext uri="{9D8B030D-6E8A-4147-A177-3AD203B41FA5}">
                      <a16:colId xmlns:a16="http://schemas.microsoft.com/office/drawing/2014/main" val="20002"/>
                    </a:ext>
                  </a:extLst>
                </a:gridCol>
              </a:tblGrid>
              <a:tr h="179758">
                <a:tc rowSpan="2">
                  <a:txBody>
                    <a:bodyPr/>
                    <a:lstStyle/>
                    <a:p>
                      <a:pPr marL="240665" indent="-18415">
                        <a:lnSpc>
                          <a:spcPct val="100000"/>
                        </a:lnSpc>
                        <a:spcBef>
                          <a:spcPts val="430"/>
                        </a:spcBef>
                      </a:pPr>
                      <a:r>
                        <a:rPr sz="900" spc="-20" dirty="0">
                          <a:latin typeface="Arial" panose="020B0604020202020204" pitchFamily="34" charset="0"/>
                          <a:cs typeface="Arial" panose="020B0604020202020204" pitchFamily="34" charset="0"/>
                        </a:rPr>
                        <a:t>DIAMETRO</a:t>
                      </a:r>
                      <a:r>
                        <a:rPr sz="900" spc="155" dirty="0">
                          <a:latin typeface="Arial" panose="020B0604020202020204" pitchFamily="34" charset="0"/>
                          <a:cs typeface="Arial" panose="020B0604020202020204" pitchFamily="34" charset="0"/>
                        </a:rPr>
                        <a:t> </a:t>
                      </a:r>
                      <a:r>
                        <a:rPr sz="900" spc="-45" dirty="0">
                          <a:latin typeface="Arial" panose="020B0604020202020204" pitchFamily="34" charset="0"/>
                          <a:cs typeface="Arial" panose="020B0604020202020204" pitchFamily="34" charset="0"/>
                        </a:rPr>
                        <a:t>DEL</a:t>
                      </a:r>
                      <a:endParaRPr sz="900" dirty="0">
                        <a:latin typeface="Arial" panose="020B0604020202020204" pitchFamily="34" charset="0"/>
                        <a:cs typeface="Arial" panose="020B0604020202020204" pitchFamily="34" charset="0"/>
                      </a:endParaRPr>
                    </a:p>
                    <a:p>
                      <a:pPr>
                        <a:lnSpc>
                          <a:spcPct val="100000"/>
                        </a:lnSpc>
                        <a:spcBef>
                          <a:spcPts val="30"/>
                        </a:spcBef>
                      </a:pPr>
                      <a:endParaRPr sz="1000" dirty="0">
                        <a:latin typeface="Arial" panose="020B0604020202020204" pitchFamily="34" charset="0"/>
                        <a:cs typeface="Arial" panose="020B0604020202020204" pitchFamily="34" charset="0"/>
                      </a:endParaRPr>
                    </a:p>
                    <a:p>
                      <a:pPr marL="240665">
                        <a:lnSpc>
                          <a:spcPct val="100000"/>
                        </a:lnSpc>
                        <a:spcBef>
                          <a:spcPts val="5"/>
                        </a:spcBef>
                      </a:pPr>
                      <a:r>
                        <a:rPr sz="900" spc="-30" dirty="0">
                          <a:latin typeface="Arial" panose="020B0604020202020204" pitchFamily="34" charset="0"/>
                          <a:cs typeface="Arial" panose="020B0604020202020204" pitchFamily="34" charset="0"/>
                        </a:rPr>
                        <a:t>BARRENO</a:t>
                      </a:r>
                      <a:r>
                        <a:rPr sz="900" spc="155" dirty="0">
                          <a:latin typeface="Arial" panose="020B0604020202020204" pitchFamily="34" charset="0"/>
                          <a:cs typeface="Arial" panose="020B0604020202020204" pitchFamily="34" charset="0"/>
                        </a:rPr>
                        <a:t> </a:t>
                      </a:r>
                      <a:r>
                        <a:rPr sz="900" spc="-55" dirty="0">
                          <a:latin typeface="Arial" panose="020B0604020202020204" pitchFamily="34" charset="0"/>
                          <a:cs typeface="Arial" panose="020B0604020202020204" pitchFamily="34" charset="0"/>
                        </a:rPr>
                        <a:t>(mm)</a:t>
                      </a:r>
                      <a:endParaRPr sz="900" dirty="0">
                        <a:latin typeface="Arial" panose="020B0604020202020204" pitchFamily="34" charset="0"/>
                        <a:cs typeface="Arial" panose="020B0604020202020204" pitchFamily="34" charset="0"/>
                      </a:endParaRPr>
                    </a:p>
                  </a:txBody>
                  <a:tcPr marL="0" marR="0" marT="0" marB="0">
                    <a:lnL w="9142">
                      <a:solidFill>
                        <a:srgbClr val="181818"/>
                      </a:solidFill>
                      <a:prstDash val="solid"/>
                    </a:lnL>
                    <a:lnR w="9142">
                      <a:solidFill>
                        <a:srgbClr val="181818"/>
                      </a:solidFill>
                      <a:prstDash val="solid"/>
                    </a:lnR>
                    <a:lnT w="9145">
                      <a:solidFill>
                        <a:srgbClr val="181818"/>
                      </a:solidFill>
                      <a:prstDash val="solid"/>
                    </a:lnT>
                    <a:lnB w="9145">
                      <a:solidFill>
                        <a:srgbClr val="181818"/>
                      </a:solidFill>
                      <a:prstDash val="solid"/>
                    </a:lnB>
                  </a:tcPr>
                </a:tc>
                <a:tc gridSpan="2">
                  <a:txBody>
                    <a:bodyPr/>
                    <a:lstStyle/>
                    <a:p>
                      <a:pPr marL="93980">
                        <a:lnSpc>
                          <a:spcPct val="100000"/>
                        </a:lnSpc>
                        <a:spcBef>
                          <a:spcPts val="475"/>
                        </a:spcBef>
                        <a:tabLst>
                          <a:tab pos="2717800" algn="l"/>
                        </a:tabLst>
                      </a:pPr>
                      <a:r>
                        <a:rPr sz="1400" spc="-44" baseline="2222" dirty="0">
                          <a:latin typeface="Arial" panose="020B0604020202020204" pitchFamily="34" charset="0"/>
                          <a:cs typeface="Arial" panose="020B0604020202020204" pitchFamily="34" charset="0"/>
                        </a:rPr>
                        <a:t>PRODUCCION</a:t>
                      </a:r>
                      <a:r>
                        <a:rPr sz="1400" spc="359" baseline="2222" dirty="0">
                          <a:latin typeface="Arial" panose="020B0604020202020204" pitchFamily="34" charset="0"/>
                          <a:cs typeface="Arial" panose="020B0604020202020204" pitchFamily="34" charset="0"/>
                        </a:rPr>
                        <a:t> </a:t>
                      </a:r>
                      <a:r>
                        <a:rPr sz="1400" spc="-30" baseline="2222" dirty="0">
                          <a:latin typeface="Arial" panose="020B0604020202020204" pitchFamily="34" charset="0"/>
                          <a:cs typeface="Arial" panose="020B0604020202020204" pitchFamily="34" charset="0"/>
                        </a:rPr>
                        <a:t>HORARIA</a:t>
                      </a:r>
                      <a:r>
                        <a:rPr sz="1400" spc="225" baseline="2222" dirty="0">
                          <a:latin typeface="Arial" panose="020B0604020202020204" pitchFamily="34" charset="0"/>
                          <a:cs typeface="Arial" panose="020B0604020202020204" pitchFamily="34" charset="0"/>
                        </a:rPr>
                        <a:t> </a:t>
                      </a:r>
                      <a:r>
                        <a:rPr sz="1400" spc="-30" baseline="2222" dirty="0">
                          <a:latin typeface="Arial" panose="020B0604020202020204" pitchFamily="34" charset="0"/>
                          <a:cs typeface="Arial" panose="020B0604020202020204" pitchFamily="34" charset="0"/>
                        </a:rPr>
                        <a:t>MEDIA	</a:t>
                      </a:r>
                      <a:r>
                        <a:rPr sz="900" spc="-70" dirty="0">
                          <a:latin typeface="Arial" panose="020B0604020202020204" pitchFamily="34" charset="0"/>
                          <a:cs typeface="Arial" panose="020B0604020202020204" pitchFamily="34" charset="0"/>
                        </a:rPr>
                        <a:t>(m</a:t>
                      </a:r>
                      <a:r>
                        <a:rPr sz="1400" spc="-104" baseline="11111" dirty="0">
                          <a:latin typeface="Arial" panose="020B0604020202020204" pitchFamily="34" charset="0"/>
                          <a:cs typeface="Arial" panose="020B0604020202020204" pitchFamily="34" charset="0"/>
                        </a:rPr>
                        <a:t>3</a:t>
                      </a:r>
                      <a:r>
                        <a:rPr sz="900" spc="-70" dirty="0">
                          <a:latin typeface="Arial" panose="020B0604020202020204" pitchFamily="34" charset="0"/>
                          <a:cs typeface="Arial" panose="020B0604020202020204" pitchFamily="34" charset="0"/>
                        </a:rPr>
                        <a:t>b/h)</a:t>
                      </a:r>
                      <a:endParaRPr sz="900">
                        <a:latin typeface="Arial" panose="020B0604020202020204" pitchFamily="34" charset="0"/>
                        <a:cs typeface="Arial" panose="020B0604020202020204" pitchFamily="34" charset="0"/>
                      </a:endParaRPr>
                    </a:p>
                  </a:txBody>
                  <a:tcPr marL="0" marR="0" marT="0" marB="0">
                    <a:lnL w="9142">
                      <a:solidFill>
                        <a:srgbClr val="181818"/>
                      </a:solidFill>
                      <a:prstDash val="solid"/>
                    </a:lnL>
                    <a:lnR w="9142">
                      <a:solidFill>
                        <a:srgbClr val="181818"/>
                      </a:solidFill>
                      <a:prstDash val="solid"/>
                    </a:lnR>
                    <a:lnT w="9145">
                      <a:solidFill>
                        <a:srgbClr val="181818"/>
                      </a:solidFill>
                      <a:prstDash val="solid"/>
                    </a:lnT>
                    <a:lnB w="9145">
                      <a:solidFill>
                        <a:srgbClr val="181818"/>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255960">
                <a:tc vMerge="1">
                  <a:txBody>
                    <a:bodyPr/>
                    <a:lstStyle/>
                    <a:p>
                      <a:endParaRPr/>
                    </a:p>
                  </a:txBody>
                  <a:tcPr marL="0" marR="0" marT="0" marB="0">
                    <a:lnL w="9142">
                      <a:solidFill>
                        <a:srgbClr val="181818"/>
                      </a:solidFill>
                      <a:prstDash val="solid"/>
                    </a:lnL>
                    <a:lnR w="9142">
                      <a:solidFill>
                        <a:srgbClr val="181818"/>
                      </a:solidFill>
                      <a:prstDash val="solid"/>
                    </a:lnR>
                    <a:lnT w="9145">
                      <a:solidFill>
                        <a:srgbClr val="181818"/>
                      </a:solidFill>
                      <a:prstDash val="solid"/>
                    </a:lnT>
                    <a:lnB w="9145">
                      <a:solidFill>
                        <a:srgbClr val="181818"/>
                      </a:solidFill>
                      <a:prstDash val="solid"/>
                    </a:lnB>
                  </a:tcPr>
                </a:tc>
                <a:tc>
                  <a:txBody>
                    <a:bodyPr/>
                    <a:lstStyle/>
                    <a:p>
                      <a:pPr marL="8255" algn="ctr">
                        <a:lnSpc>
                          <a:spcPts val="1330"/>
                        </a:lnSpc>
                      </a:pPr>
                      <a:r>
                        <a:rPr sz="900" spc="-75" dirty="0">
                          <a:latin typeface="Arial" panose="020B0604020202020204" pitchFamily="34" charset="0"/>
                          <a:cs typeface="Arial" panose="020B0604020202020204" pitchFamily="34" charset="0"/>
                        </a:rPr>
                        <a:t>Roca Blanda</a:t>
                      </a:r>
                      <a:r>
                        <a:rPr sz="900" spc="150" dirty="0">
                          <a:latin typeface="Arial" panose="020B0604020202020204" pitchFamily="34" charset="0"/>
                          <a:cs typeface="Arial" panose="020B0604020202020204" pitchFamily="34" charset="0"/>
                        </a:rPr>
                        <a:t> </a:t>
                      </a:r>
                      <a:r>
                        <a:rPr sz="900" spc="-75" dirty="0">
                          <a:latin typeface="Arial" panose="020B0604020202020204" pitchFamily="34" charset="0"/>
                          <a:cs typeface="Arial" panose="020B0604020202020204" pitchFamily="34" charset="0"/>
                        </a:rPr>
                        <a:t>Media</a:t>
                      </a:r>
                      <a:endParaRPr sz="900" dirty="0">
                        <a:latin typeface="Arial" panose="020B0604020202020204" pitchFamily="34" charset="0"/>
                        <a:cs typeface="Arial" panose="020B0604020202020204" pitchFamily="34" charset="0"/>
                      </a:endParaRPr>
                    </a:p>
                    <a:p>
                      <a:pPr marL="1270" algn="ctr">
                        <a:lnSpc>
                          <a:spcPts val="1525"/>
                        </a:lnSpc>
                      </a:pPr>
                      <a:r>
                        <a:rPr sz="900" spc="-70" dirty="0">
                          <a:latin typeface="Arial" panose="020B0604020202020204" pitchFamily="34" charset="0"/>
                          <a:cs typeface="Arial" panose="020B0604020202020204" pitchFamily="34" charset="0"/>
                        </a:rPr>
                        <a:t>&lt;120MPa</a:t>
                      </a:r>
                      <a:endParaRPr sz="900" dirty="0">
                        <a:latin typeface="Arial" panose="020B0604020202020204" pitchFamily="34" charset="0"/>
                        <a:cs typeface="Arial" panose="020B0604020202020204" pitchFamily="34" charset="0"/>
                      </a:endParaRPr>
                    </a:p>
                  </a:txBody>
                  <a:tcPr marL="0" marR="0" marT="0" marB="0">
                    <a:lnL w="9142">
                      <a:solidFill>
                        <a:srgbClr val="181818"/>
                      </a:solidFill>
                      <a:prstDash val="solid"/>
                    </a:lnL>
                    <a:lnR w="9142">
                      <a:solidFill>
                        <a:srgbClr val="181818"/>
                      </a:solidFill>
                      <a:prstDash val="solid"/>
                    </a:lnR>
                    <a:lnT w="9145">
                      <a:solidFill>
                        <a:srgbClr val="181818"/>
                      </a:solidFill>
                      <a:prstDash val="solid"/>
                    </a:lnT>
                    <a:lnB w="9145">
                      <a:solidFill>
                        <a:srgbClr val="181818"/>
                      </a:solidFill>
                      <a:prstDash val="solid"/>
                    </a:lnB>
                  </a:tcPr>
                </a:tc>
                <a:tc>
                  <a:txBody>
                    <a:bodyPr/>
                    <a:lstStyle/>
                    <a:p>
                      <a:pPr marL="487045" indent="-52069">
                        <a:lnSpc>
                          <a:spcPts val="1330"/>
                        </a:lnSpc>
                      </a:pPr>
                      <a:r>
                        <a:rPr sz="900" spc="-80" dirty="0">
                          <a:latin typeface="Arial" panose="020B0604020202020204" pitchFamily="34" charset="0"/>
                          <a:cs typeface="Arial" panose="020B0604020202020204" pitchFamily="34" charset="0"/>
                        </a:rPr>
                        <a:t>Roca</a:t>
                      </a:r>
                      <a:r>
                        <a:rPr sz="900" spc="-10" dirty="0">
                          <a:latin typeface="Arial" panose="020B0604020202020204" pitchFamily="34" charset="0"/>
                          <a:cs typeface="Arial" panose="020B0604020202020204" pitchFamily="34" charset="0"/>
                        </a:rPr>
                        <a:t> </a:t>
                      </a:r>
                      <a:r>
                        <a:rPr sz="900" spc="-80" dirty="0">
                          <a:latin typeface="Arial" panose="020B0604020202020204" pitchFamily="34" charset="0"/>
                          <a:cs typeface="Arial" panose="020B0604020202020204" pitchFamily="34" charset="0"/>
                        </a:rPr>
                        <a:t>Dura-Muy</a:t>
                      </a:r>
                      <a:endParaRPr sz="900">
                        <a:latin typeface="Arial" panose="020B0604020202020204" pitchFamily="34" charset="0"/>
                        <a:cs typeface="Arial" panose="020B0604020202020204" pitchFamily="34" charset="0"/>
                      </a:endParaRPr>
                    </a:p>
                    <a:p>
                      <a:pPr marL="487045">
                        <a:lnSpc>
                          <a:spcPts val="1525"/>
                        </a:lnSpc>
                      </a:pPr>
                      <a:r>
                        <a:rPr sz="900" spc="-70" dirty="0">
                          <a:latin typeface="Arial" panose="020B0604020202020204" pitchFamily="34" charset="0"/>
                          <a:cs typeface="Arial" panose="020B0604020202020204" pitchFamily="34" charset="0"/>
                        </a:rPr>
                        <a:t>Dura&gt;120MPa</a:t>
                      </a:r>
                      <a:endParaRPr sz="900">
                        <a:latin typeface="Arial" panose="020B0604020202020204" pitchFamily="34" charset="0"/>
                        <a:cs typeface="Arial" panose="020B0604020202020204" pitchFamily="34" charset="0"/>
                      </a:endParaRPr>
                    </a:p>
                  </a:txBody>
                  <a:tcPr marL="0" marR="0" marT="0" marB="0">
                    <a:lnL w="9142">
                      <a:solidFill>
                        <a:srgbClr val="181818"/>
                      </a:solidFill>
                      <a:prstDash val="solid"/>
                    </a:lnL>
                    <a:lnR w="9142">
                      <a:solidFill>
                        <a:srgbClr val="181818"/>
                      </a:solidFill>
                      <a:prstDash val="solid"/>
                    </a:lnR>
                    <a:lnT w="9145">
                      <a:solidFill>
                        <a:srgbClr val="181818"/>
                      </a:solidFill>
                      <a:prstDash val="solid"/>
                    </a:lnT>
                    <a:lnB w="9145">
                      <a:solidFill>
                        <a:srgbClr val="181818"/>
                      </a:solidFill>
                      <a:prstDash val="solid"/>
                    </a:lnB>
                  </a:tcPr>
                </a:tc>
                <a:extLst>
                  <a:ext uri="{0D108BD9-81ED-4DB2-BD59-A6C34878D82A}">
                    <a16:rowId xmlns:a16="http://schemas.microsoft.com/office/drawing/2014/main" val="10001"/>
                  </a:ext>
                </a:extLst>
              </a:tr>
              <a:tr h="130911">
                <a:tc>
                  <a:txBody>
                    <a:bodyPr/>
                    <a:lstStyle/>
                    <a:p>
                      <a:endParaRPr sz="900" dirty="0">
                        <a:latin typeface="Arial" panose="020B0604020202020204" pitchFamily="34" charset="0"/>
                        <a:cs typeface="Arial" panose="020B0604020202020204" pitchFamily="34" charset="0"/>
                      </a:endParaRPr>
                    </a:p>
                  </a:txBody>
                  <a:tcPr marL="0" marR="0" marT="0" marB="0">
                    <a:lnL w="9142">
                      <a:solidFill>
                        <a:srgbClr val="181818"/>
                      </a:solidFill>
                      <a:prstDash val="solid"/>
                    </a:lnL>
                    <a:lnR w="9142">
                      <a:solidFill>
                        <a:srgbClr val="181818"/>
                      </a:solidFill>
                      <a:prstDash val="solid"/>
                    </a:lnR>
                    <a:lnT w="9145">
                      <a:solidFill>
                        <a:srgbClr val="181818"/>
                      </a:solidFill>
                      <a:prstDash val="solid"/>
                    </a:lnT>
                    <a:lnB w="9145">
                      <a:solidFill>
                        <a:srgbClr val="181818"/>
                      </a:solidFill>
                      <a:prstDash val="solid"/>
                    </a:lnB>
                  </a:tcPr>
                </a:tc>
                <a:tc>
                  <a:txBody>
                    <a:bodyPr/>
                    <a:lstStyle/>
                    <a:p>
                      <a:endParaRPr sz="900" dirty="0">
                        <a:latin typeface="Arial" panose="020B0604020202020204" pitchFamily="34" charset="0"/>
                        <a:cs typeface="Arial" panose="020B0604020202020204" pitchFamily="34" charset="0"/>
                      </a:endParaRPr>
                    </a:p>
                  </a:txBody>
                  <a:tcPr marL="0" marR="0" marT="0" marB="0">
                    <a:lnL w="9142">
                      <a:solidFill>
                        <a:srgbClr val="181818"/>
                      </a:solidFill>
                      <a:prstDash val="solid"/>
                    </a:lnL>
                    <a:lnR w="9142">
                      <a:solidFill>
                        <a:srgbClr val="181818"/>
                      </a:solidFill>
                      <a:prstDash val="solid"/>
                    </a:lnR>
                    <a:lnT w="9145">
                      <a:solidFill>
                        <a:srgbClr val="181818"/>
                      </a:solidFill>
                      <a:prstDash val="solid"/>
                    </a:lnT>
                    <a:lnB w="9145">
                      <a:solidFill>
                        <a:srgbClr val="181818"/>
                      </a:solidFill>
                      <a:prstDash val="solid"/>
                    </a:lnB>
                  </a:tcPr>
                </a:tc>
                <a:tc>
                  <a:txBody>
                    <a:bodyPr/>
                    <a:lstStyle/>
                    <a:p>
                      <a:endParaRPr sz="900">
                        <a:latin typeface="Arial" panose="020B0604020202020204" pitchFamily="34" charset="0"/>
                        <a:cs typeface="Arial" panose="020B0604020202020204" pitchFamily="34" charset="0"/>
                      </a:endParaRPr>
                    </a:p>
                  </a:txBody>
                  <a:tcPr marL="0" marR="0" marT="0" marB="0">
                    <a:lnL w="9142">
                      <a:solidFill>
                        <a:srgbClr val="181818"/>
                      </a:solidFill>
                      <a:prstDash val="solid"/>
                    </a:lnL>
                    <a:lnR w="9142">
                      <a:solidFill>
                        <a:srgbClr val="181818"/>
                      </a:solidFill>
                      <a:prstDash val="solid"/>
                    </a:lnR>
                    <a:lnT w="9145">
                      <a:solidFill>
                        <a:srgbClr val="181818"/>
                      </a:solidFill>
                      <a:prstDash val="solid"/>
                    </a:lnT>
                    <a:lnB w="9145">
                      <a:solidFill>
                        <a:srgbClr val="181818"/>
                      </a:solidFill>
                      <a:prstDash val="solid"/>
                    </a:lnB>
                  </a:tcPr>
                </a:tc>
                <a:extLst>
                  <a:ext uri="{0D108BD9-81ED-4DB2-BD59-A6C34878D82A}">
                    <a16:rowId xmlns:a16="http://schemas.microsoft.com/office/drawing/2014/main" val="10002"/>
                  </a:ext>
                </a:extLst>
              </a:tr>
              <a:tr h="130911">
                <a:tc>
                  <a:txBody>
                    <a:bodyPr/>
                    <a:lstStyle/>
                    <a:p>
                      <a:pPr marR="733425" algn="r">
                        <a:lnSpc>
                          <a:spcPts val="1365"/>
                        </a:lnSpc>
                      </a:pPr>
                      <a:r>
                        <a:rPr sz="900" dirty="0">
                          <a:latin typeface="Arial" panose="020B0604020202020204" pitchFamily="34" charset="0"/>
                          <a:cs typeface="Arial" panose="020B0604020202020204" pitchFamily="34" charset="0"/>
                        </a:rPr>
                        <a:t>65</a:t>
                      </a:r>
                    </a:p>
                  </a:txBody>
                  <a:tcPr marL="0" marR="0" marT="0" marB="0">
                    <a:lnL w="9142">
                      <a:solidFill>
                        <a:srgbClr val="181818"/>
                      </a:solidFill>
                      <a:prstDash val="solid"/>
                    </a:lnL>
                    <a:lnR w="9142">
                      <a:solidFill>
                        <a:srgbClr val="181818"/>
                      </a:solidFill>
                      <a:prstDash val="solid"/>
                    </a:lnR>
                    <a:lnT w="9145">
                      <a:solidFill>
                        <a:srgbClr val="181818"/>
                      </a:solidFill>
                      <a:prstDash val="solid"/>
                    </a:lnT>
                    <a:lnB w="9145">
                      <a:solidFill>
                        <a:srgbClr val="181818"/>
                      </a:solidFill>
                      <a:prstDash val="solid"/>
                    </a:lnB>
                  </a:tcPr>
                </a:tc>
                <a:tc>
                  <a:txBody>
                    <a:bodyPr/>
                    <a:lstStyle/>
                    <a:p>
                      <a:pPr marL="27940" algn="ctr">
                        <a:lnSpc>
                          <a:spcPts val="1365"/>
                        </a:lnSpc>
                      </a:pPr>
                      <a:r>
                        <a:rPr sz="900" spc="-40" dirty="0">
                          <a:latin typeface="Arial" panose="020B0604020202020204" pitchFamily="34" charset="0"/>
                          <a:cs typeface="Arial" panose="020B0604020202020204" pitchFamily="34" charset="0"/>
                        </a:rPr>
                        <a:t>190</a:t>
                      </a:r>
                      <a:endParaRPr sz="900" dirty="0">
                        <a:latin typeface="Arial" panose="020B0604020202020204" pitchFamily="34" charset="0"/>
                        <a:cs typeface="Arial" panose="020B0604020202020204" pitchFamily="34" charset="0"/>
                      </a:endParaRPr>
                    </a:p>
                  </a:txBody>
                  <a:tcPr marL="0" marR="0" marT="0" marB="0">
                    <a:lnL w="9142">
                      <a:solidFill>
                        <a:srgbClr val="181818"/>
                      </a:solidFill>
                      <a:prstDash val="solid"/>
                    </a:lnL>
                    <a:lnR w="9142">
                      <a:solidFill>
                        <a:srgbClr val="181818"/>
                      </a:solidFill>
                      <a:prstDash val="solid"/>
                    </a:lnR>
                    <a:lnT w="9145">
                      <a:solidFill>
                        <a:srgbClr val="181818"/>
                      </a:solidFill>
                      <a:prstDash val="solid"/>
                    </a:lnT>
                    <a:lnB w="9145">
                      <a:solidFill>
                        <a:srgbClr val="181818"/>
                      </a:solidFill>
                      <a:prstDash val="solid"/>
                    </a:lnB>
                  </a:tcPr>
                </a:tc>
                <a:tc>
                  <a:txBody>
                    <a:bodyPr/>
                    <a:lstStyle/>
                    <a:p>
                      <a:pPr marL="9525" algn="ctr">
                        <a:lnSpc>
                          <a:spcPts val="1365"/>
                        </a:lnSpc>
                      </a:pPr>
                      <a:r>
                        <a:rPr sz="900" spc="-75" dirty="0">
                          <a:latin typeface="Arial" panose="020B0604020202020204" pitchFamily="34" charset="0"/>
                          <a:cs typeface="Arial" panose="020B0604020202020204" pitchFamily="34" charset="0"/>
                        </a:rPr>
                        <a:t>60</a:t>
                      </a:r>
                      <a:endParaRPr sz="900">
                        <a:latin typeface="Arial" panose="020B0604020202020204" pitchFamily="34" charset="0"/>
                        <a:cs typeface="Arial" panose="020B0604020202020204" pitchFamily="34" charset="0"/>
                      </a:endParaRPr>
                    </a:p>
                  </a:txBody>
                  <a:tcPr marL="0" marR="0" marT="0" marB="0">
                    <a:lnL w="9142">
                      <a:solidFill>
                        <a:srgbClr val="181818"/>
                      </a:solidFill>
                      <a:prstDash val="solid"/>
                    </a:lnL>
                    <a:lnR w="9142">
                      <a:solidFill>
                        <a:srgbClr val="181818"/>
                      </a:solidFill>
                      <a:prstDash val="solid"/>
                    </a:lnR>
                    <a:lnT w="9145">
                      <a:solidFill>
                        <a:srgbClr val="181818"/>
                      </a:solidFill>
                      <a:prstDash val="solid"/>
                    </a:lnT>
                    <a:lnB w="9145">
                      <a:solidFill>
                        <a:srgbClr val="181818"/>
                      </a:solidFill>
                      <a:prstDash val="solid"/>
                    </a:lnB>
                  </a:tcPr>
                </a:tc>
                <a:extLst>
                  <a:ext uri="{0D108BD9-81ED-4DB2-BD59-A6C34878D82A}">
                    <a16:rowId xmlns:a16="http://schemas.microsoft.com/office/drawing/2014/main" val="10003"/>
                  </a:ext>
                </a:extLst>
              </a:tr>
              <a:tr h="128956">
                <a:tc>
                  <a:txBody>
                    <a:bodyPr/>
                    <a:lstStyle/>
                    <a:p>
                      <a:pPr marR="731520" algn="r">
                        <a:lnSpc>
                          <a:spcPts val="1340"/>
                        </a:lnSpc>
                      </a:pPr>
                      <a:r>
                        <a:rPr sz="900" dirty="0">
                          <a:latin typeface="Arial" panose="020B0604020202020204" pitchFamily="34" charset="0"/>
                          <a:cs typeface="Arial" panose="020B0604020202020204" pitchFamily="34" charset="0"/>
                        </a:rPr>
                        <a:t>89</a:t>
                      </a:r>
                    </a:p>
                  </a:txBody>
                  <a:tcPr marL="0" marR="0" marT="0" marB="0">
                    <a:lnL w="9142">
                      <a:solidFill>
                        <a:srgbClr val="181818"/>
                      </a:solidFill>
                      <a:prstDash val="solid"/>
                    </a:lnL>
                    <a:lnR w="9142">
                      <a:solidFill>
                        <a:srgbClr val="181818"/>
                      </a:solidFill>
                      <a:prstDash val="solid"/>
                    </a:lnR>
                    <a:lnT w="9145">
                      <a:solidFill>
                        <a:srgbClr val="181818"/>
                      </a:solidFill>
                      <a:prstDash val="solid"/>
                    </a:lnT>
                    <a:lnB w="9145">
                      <a:solidFill>
                        <a:srgbClr val="181818"/>
                      </a:solidFill>
                      <a:prstDash val="solid"/>
                    </a:lnB>
                  </a:tcPr>
                </a:tc>
                <a:tc>
                  <a:txBody>
                    <a:bodyPr/>
                    <a:lstStyle/>
                    <a:p>
                      <a:pPr marL="9525" algn="ctr">
                        <a:lnSpc>
                          <a:spcPts val="1340"/>
                        </a:lnSpc>
                      </a:pPr>
                      <a:r>
                        <a:rPr sz="900" spc="-75" dirty="0">
                          <a:latin typeface="Arial" panose="020B0604020202020204" pitchFamily="34" charset="0"/>
                          <a:cs typeface="Arial" panose="020B0604020202020204" pitchFamily="34" charset="0"/>
                        </a:rPr>
                        <a:t>250</a:t>
                      </a:r>
                      <a:endParaRPr sz="900" dirty="0">
                        <a:latin typeface="Arial" panose="020B0604020202020204" pitchFamily="34" charset="0"/>
                        <a:cs typeface="Arial" panose="020B0604020202020204" pitchFamily="34" charset="0"/>
                      </a:endParaRPr>
                    </a:p>
                  </a:txBody>
                  <a:tcPr marL="0" marR="0" marT="0" marB="0">
                    <a:lnL w="9142">
                      <a:solidFill>
                        <a:srgbClr val="181818"/>
                      </a:solidFill>
                      <a:prstDash val="solid"/>
                    </a:lnL>
                    <a:lnR w="9142">
                      <a:solidFill>
                        <a:srgbClr val="181818"/>
                      </a:solidFill>
                      <a:prstDash val="solid"/>
                    </a:lnR>
                    <a:lnT w="9145">
                      <a:solidFill>
                        <a:srgbClr val="181818"/>
                      </a:solidFill>
                      <a:prstDash val="solid"/>
                    </a:lnT>
                    <a:lnB w="9145">
                      <a:solidFill>
                        <a:srgbClr val="181818"/>
                      </a:solidFill>
                      <a:prstDash val="solid"/>
                    </a:lnB>
                  </a:tcPr>
                </a:tc>
                <a:tc>
                  <a:txBody>
                    <a:bodyPr/>
                    <a:lstStyle/>
                    <a:p>
                      <a:pPr marL="8890" algn="ctr">
                        <a:lnSpc>
                          <a:spcPts val="1340"/>
                        </a:lnSpc>
                      </a:pPr>
                      <a:r>
                        <a:rPr sz="900" spc="-60" dirty="0">
                          <a:latin typeface="Arial" panose="020B0604020202020204" pitchFamily="34" charset="0"/>
                          <a:cs typeface="Arial" panose="020B0604020202020204" pitchFamily="34" charset="0"/>
                        </a:rPr>
                        <a:t>110</a:t>
                      </a:r>
                      <a:endParaRPr sz="900">
                        <a:latin typeface="Arial" panose="020B0604020202020204" pitchFamily="34" charset="0"/>
                        <a:cs typeface="Arial" panose="020B0604020202020204" pitchFamily="34" charset="0"/>
                      </a:endParaRPr>
                    </a:p>
                  </a:txBody>
                  <a:tcPr marL="0" marR="0" marT="0" marB="0">
                    <a:lnL w="9142">
                      <a:solidFill>
                        <a:srgbClr val="181818"/>
                      </a:solidFill>
                      <a:prstDash val="solid"/>
                    </a:lnL>
                    <a:lnR w="9142">
                      <a:solidFill>
                        <a:srgbClr val="181818"/>
                      </a:solidFill>
                      <a:prstDash val="solid"/>
                    </a:lnR>
                    <a:lnT w="9145">
                      <a:solidFill>
                        <a:srgbClr val="181818"/>
                      </a:solidFill>
                      <a:prstDash val="solid"/>
                    </a:lnT>
                    <a:lnB w="9145">
                      <a:solidFill>
                        <a:srgbClr val="181818"/>
                      </a:solidFill>
                      <a:prstDash val="solid"/>
                    </a:lnB>
                  </a:tcPr>
                </a:tc>
                <a:extLst>
                  <a:ext uri="{0D108BD9-81ED-4DB2-BD59-A6C34878D82A}">
                    <a16:rowId xmlns:a16="http://schemas.microsoft.com/office/drawing/2014/main" val="10004"/>
                  </a:ext>
                </a:extLst>
              </a:tr>
              <a:tr h="130911">
                <a:tc>
                  <a:txBody>
                    <a:bodyPr/>
                    <a:lstStyle/>
                    <a:p>
                      <a:pPr marR="693420" algn="r">
                        <a:lnSpc>
                          <a:spcPts val="1365"/>
                        </a:lnSpc>
                      </a:pPr>
                      <a:r>
                        <a:rPr sz="900" dirty="0">
                          <a:latin typeface="Arial" panose="020B0604020202020204" pitchFamily="34" charset="0"/>
                          <a:cs typeface="Arial" panose="020B0604020202020204" pitchFamily="34" charset="0"/>
                        </a:rPr>
                        <a:t>150</a:t>
                      </a:r>
                    </a:p>
                  </a:txBody>
                  <a:tcPr marL="0" marR="0" marT="0" marB="0">
                    <a:lnL w="9142">
                      <a:solidFill>
                        <a:srgbClr val="181818"/>
                      </a:solidFill>
                      <a:prstDash val="solid"/>
                    </a:lnL>
                    <a:lnR w="9142">
                      <a:solidFill>
                        <a:srgbClr val="181818"/>
                      </a:solidFill>
                      <a:prstDash val="solid"/>
                    </a:lnR>
                    <a:lnT w="9145">
                      <a:solidFill>
                        <a:srgbClr val="181818"/>
                      </a:solidFill>
                      <a:prstDash val="solid"/>
                    </a:lnT>
                    <a:lnB w="9145">
                      <a:solidFill>
                        <a:srgbClr val="181818"/>
                      </a:solidFill>
                      <a:prstDash val="solid"/>
                    </a:lnB>
                  </a:tcPr>
                </a:tc>
                <a:tc>
                  <a:txBody>
                    <a:bodyPr/>
                    <a:lstStyle/>
                    <a:p>
                      <a:pPr marL="14604" algn="ctr">
                        <a:lnSpc>
                          <a:spcPts val="1365"/>
                        </a:lnSpc>
                      </a:pPr>
                      <a:r>
                        <a:rPr sz="900" spc="-60" dirty="0">
                          <a:latin typeface="Arial" panose="020B0604020202020204" pitchFamily="34" charset="0"/>
                          <a:cs typeface="Arial" panose="020B0604020202020204" pitchFamily="34" charset="0"/>
                        </a:rPr>
                        <a:t>550</a:t>
                      </a:r>
                      <a:endParaRPr sz="900" dirty="0">
                        <a:latin typeface="Arial" panose="020B0604020202020204" pitchFamily="34" charset="0"/>
                        <a:cs typeface="Arial" panose="020B0604020202020204" pitchFamily="34" charset="0"/>
                      </a:endParaRPr>
                    </a:p>
                  </a:txBody>
                  <a:tcPr marL="0" marR="0" marT="0" marB="0">
                    <a:lnL w="9142">
                      <a:solidFill>
                        <a:srgbClr val="181818"/>
                      </a:solidFill>
                      <a:prstDash val="solid"/>
                    </a:lnL>
                    <a:lnR w="9142">
                      <a:solidFill>
                        <a:srgbClr val="181818"/>
                      </a:solidFill>
                      <a:prstDash val="solid"/>
                    </a:lnR>
                    <a:lnT w="9145">
                      <a:solidFill>
                        <a:srgbClr val="181818"/>
                      </a:solidFill>
                      <a:prstDash val="solid"/>
                    </a:lnT>
                    <a:lnB w="9145">
                      <a:solidFill>
                        <a:srgbClr val="181818"/>
                      </a:solidFill>
                      <a:prstDash val="solid"/>
                    </a:lnB>
                  </a:tcPr>
                </a:tc>
                <a:tc>
                  <a:txBody>
                    <a:bodyPr/>
                    <a:lstStyle/>
                    <a:p>
                      <a:pPr marL="3810" algn="ctr">
                        <a:lnSpc>
                          <a:spcPts val="1365"/>
                        </a:lnSpc>
                      </a:pPr>
                      <a:r>
                        <a:rPr sz="900" spc="-75" dirty="0">
                          <a:latin typeface="Arial" panose="020B0604020202020204" pitchFamily="34" charset="0"/>
                          <a:cs typeface="Arial" panose="020B0604020202020204" pitchFamily="34" charset="0"/>
                        </a:rPr>
                        <a:t>270</a:t>
                      </a:r>
                      <a:endParaRPr sz="900" dirty="0">
                        <a:latin typeface="Arial" panose="020B0604020202020204" pitchFamily="34" charset="0"/>
                        <a:cs typeface="Arial" panose="020B0604020202020204" pitchFamily="34" charset="0"/>
                      </a:endParaRPr>
                    </a:p>
                  </a:txBody>
                  <a:tcPr marL="0" marR="0" marT="0" marB="0">
                    <a:lnL w="9142">
                      <a:solidFill>
                        <a:srgbClr val="181818"/>
                      </a:solidFill>
                      <a:prstDash val="solid"/>
                    </a:lnL>
                    <a:lnR w="9142">
                      <a:solidFill>
                        <a:srgbClr val="181818"/>
                      </a:solidFill>
                      <a:prstDash val="solid"/>
                    </a:lnR>
                    <a:lnT w="9145">
                      <a:solidFill>
                        <a:srgbClr val="181818"/>
                      </a:solidFill>
                      <a:prstDash val="solid"/>
                    </a:lnT>
                    <a:lnB w="9145">
                      <a:solidFill>
                        <a:srgbClr val="181818"/>
                      </a:solidFill>
                      <a:prstDash val="solid"/>
                    </a:lnB>
                  </a:tcPr>
                </a:tc>
                <a:extLst>
                  <a:ext uri="{0D108BD9-81ED-4DB2-BD59-A6C34878D82A}">
                    <a16:rowId xmlns:a16="http://schemas.microsoft.com/office/drawing/2014/main" val="10005"/>
                  </a:ext>
                </a:extLst>
              </a:tr>
            </a:tbl>
          </a:graphicData>
        </a:graphic>
      </p:graphicFrame>
      <p:graphicFrame>
        <p:nvGraphicFramePr>
          <p:cNvPr id="8" name="object 8"/>
          <p:cNvGraphicFramePr>
            <a:graphicFrameLocks noGrp="1"/>
          </p:cNvGraphicFramePr>
          <p:nvPr/>
        </p:nvGraphicFramePr>
        <p:xfrm>
          <a:off x="1378038" y="5559341"/>
          <a:ext cx="7997781" cy="975024"/>
        </p:xfrm>
        <a:graphic>
          <a:graphicData uri="http://schemas.openxmlformats.org/drawingml/2006/table">
            <a:tbl>
              <a:tblPr firstRow="1" bandRow="1">
                <a:tableStyleId>{2D5ABB26-0587-4C30-8999-92F81FD0307C}</a:tableStyleId>
              </a:tblPr>
              <a:tblGrid>
                <a:gridCol w="2046997">
                  <a:extLst>
                    <a:ext uri="{9D8B030D-6E8A-4147-A177-3AD203B41FA5}">
                      <a16:colId xmlns:a16="http://schemas.microsoft.com/office/drawing/2014/main" val="20000"/>
                    </a:ext>
                  </a:extLst>
                </a:gridCol>
                <a:gridCol w="2739960">
                  <a:extLst>
                    <a:ext uri="{9D8B030D-6E8A-4147-A177-3AD203B41FA5}">
                      <a16:colId xmlns:a16="http://schemas.microsoft.com/office/drawing/2014/main" val="20001"/>
                    </a:ext>
                  </a:extLst>
                </a:gridCol>
                <a:gridCol w="3210824">
                  <a:extLst>
                    <a:ext uri="{9D8B030D-6E8A-4147-A177-3AD203B41FA5}">
                      <a16:colId xmlns:a16="http://schemas.microsoft.com/office/drawing/2014/main" val="20002"/>
                    </a:ext>
                  </a:extLst>
                </a:gridCol>
              </a:tblGrid>
              <a:tr h="656380">
                <a:tc>
                  <a:txBody>
                    <a:bodyPr/>
                    <a:lstStyle/>
                    <a:p>
                      <a:pPr>
                        <a:lnSpc>
                          <a:spcPct val="100000"/>
                        </a:lnSpc>
                        <a:spcBef>
                          <a:spcPts val="10"/>
                        </a:spcBef>
                      </a:pPr>
                      <a:endParaRPr sz="700" dirty="0">
                        <a:latin typeface="Arial" panose="020B0604020202020204" pitchFamily="34" charset="0"/>
                        <a:cs typeface="Arial" panose="020B0604020202020204" pitchFamily="34" charset="0"/>
                      </a:endParaRPr>
                    </a:p>
                    <a:p>
                      <a:pPr marL="612140" marR="20955" indent="-570230">
                        <a:lnSpc>
                          <a:spcPct val="113599"/>
                        </a:lnSpc>
                      </a:pPr>
                      <a:r>
                        <a:rPr sz="900" spc="-40" dirty="0">
                          <a:latin typeface="Arial" panose="020B0604020202020204" pitchFamily="34" charset="0"/>
                          <a:cs typeface="Arial" panose="020B0604020202020204" pitchFamily="34" charset="0"/>
                        </a:rPr>
                        <a:t>ALTURA DE BANCO  </a:t>
                      </a:r>
                      <a:r>
                        <a:rPr sz="900" spc="-114" dirty="0">
                          <a:latin typeface="Arial" panose="020B0604020202020204" pitchFamily="34" charset="0"/>
                          <a:cs typeface="Arial" panose="020B0604020202020204" pitchFamily="34" charset="0"/>
                        </a:rPr>
                        <a:t>H</a:t>
                      </a:r>
                      <a:r>
                        <a:rPr sz="900" spc="5" dirty="0">
                          <a:latin typeface="Arial" panose="020B0604020202020204" pitchFamily="34" charset="0"/>
                          <a:cs typeface="Arial" panose="020B0604020202020204" pitchFamily="34" charset="0"/>
                        </a:rPr>
                        <a:t> </a:t>
                      </a:r>
                      <a:r>
                        <a:rPr sz="900" spc="-60" dirty="0">
                          <a:latin typeface="Arial" panose="020B0604020202020204" pitchFamily="34" charset="0"/>
                          <a:cs typeface="Arial" panose="020B0604020202020204" pitchFamily="34" charset="0"/>
                        </a:rPr>
                        <a:t>(m)</a:t>
                      </a:r>
                      <a:endParaRPr sz="900" dirty="0">
                        <a:latin typeface="Arial" panose="020B0604020202020204" pitchFamily="34" charset="0"/>
                        <a:cs typeface="Arial" panose="020B0604020202020204" pitchFamily="34" charset="0"/>
                      </a:endParaRPr>
                    </a:p>
                  </a:txBody>
                  <a:tcPr marL="0" marR="0" marT="0" marB="0">
                    <a:lnL w="9142">
                      <a:solidFill>
                        <a:srgbClr val="080808"/>
                      </a:solidFill>
                      <a:prstDash val="solid"/>
                    </a:lnL>
                    <a:lnR w="9142">
                      <a:solidFill>
                        <a:srgbClr val="080808"/>
                      </a:solidFill>
                      <a:prstDash val="solid"/>
                    </a:lnR>
                    <a:lnT w="9145">
                      <a:solidFill>
                        <a:srgbClr val="080808"/>
                      </a:solidFill>
                      <a:prstDash val="solid"/>
                    </a:lnT>
                    <a:lnB w="9145">
                      <a:solidFill>
                        <a:srgbClr val="080808"/>
                      </a:solidFill>
                      <a:prstDash val="solid"/>
                    </a:lnB>
                  </a:tcPr>
                </a:tc>
                <a:tc>
                  <a:txBody>
                    <a:bodyPr/>
                    <a:lstStyle/>
                    <a:p>
                      <a:pPr marL="420370" marR="392430" algn="ctr">
                        <a:lnSpc>
                          <a:spcPts val="1460"/>
                        </a:lnSpc>
                        <a:spcBef>
                          <a:spcPts val="5"/>
                        </a:spcBef>
                      </a:pPr>
                      <a:r>
                        <a:rPr sz="900" spc="-10" dirty="0">
                          <a:latin typeface="Arial" panose="020B0604020202020204" pitchFamily="34" charset="0"/>
                          <a:cs typeface="Arial" panose="020B0604020202020204" pitchFamily="34" charset="0"/>
                        </a:rPr>
                        <a:t>DIAMETRO</a:t>
                      </a:r>
                      <a:r>
                        <a:rPr sz="900" spc="75" dirty="0">
                          <a:latin typeface="Arial" panose="020B0604020202020204" pitchFamily="34" charset="0"/>
                          <a:cs typeface="Arial" panose="020B0604020202020204" pitchFamily="34" charset="0"/>
                        </a:rPr>
                        <a:t> </a:t>
                      </a:r>
                      <a:r>
                        <a:rPr sz="900" spc="-45" dirty="0">
                          <a:latin typeface="Arial" panose="020B0604020202020204" pitchFamily="34" charset="0"/>
                          <a:cs typeface="Arial" panose="020B0604020202020204" pitchFamily="34" charset="0"/>
                        </a:rPr>
                        <a:t>DEL </a:t>
                      </a:r>
                      <a:r>
                        <a:rPr sz="900" dirty="0">
                          <a:latin typeface="Arial" panose="020B0604020202020204" pitchFamily="34" charset="0"/>
                          <a:cs typeface="Arial" panose="020B0604020202020204" pitchFamily="34" charset="0"/>
                        </a:rPr>
                        <a:t> </a:t>
                      </a:r>
                      <a:r>
                        <a:rPr sz="900" spc="-30" dirty="0">
                          <a:latin typeface="Arial" panose="020B0604020202020204" pitchFamily="34" charset="0"/>
                          <a:cs typeface="Arial" panose="020B0604020202020204" pitchFamily="34" charset="0"/>
                        </a:rPr>
                        <a:t>BARRENO</a:t>
                      </a:r>
                      <a:endParaRPr sz="900" dirty="0">
                        <a:latin typeface="Arial" panose="020B0604020202020204" pitchFamily="34" charset="0"/>
                        <a:cs typeface="Arial" panose="020B0604020202020204" pitchFamily="34" charset="0"/>
                      </a:endParaRPr>
                    </a:p>
                    <a:p>
                      <a:pPr marL="19050" algn="ctr">
                        <a:lnSpc>
                          <a:spcPct val="100000"/>
                        </a:lnSpc>
                        <a:spcBef>
                          <a:spcPts val="235"/>
                        </a:spcBef>
                      </a:pPr>
                      <a:r>
                        <a:rPr sz="800" spc="50" dirty="0">
                          <a:latin typeface="Arial" panose="020B0604020202020204" pitchFamily="34" charset="0"/>
                          <a:cs typeface="Arial" panose="020B0604020202020204" pitchFamily="34" charset="0"/>
                        </a:rPr>
                        <a:t>D</a:t>
                      </a:r>
                      <a:r>
                        <a:rPr sz="800" spc="25" dirty="0">
                          <a:latin typeface="Arial" panose="020B0604020202020204" pitchFamily="34" charset="0"/>
                          <a:cs typeface="Arial" panose="020B0604020202020204" pitchFamily="34" charset="0"/>
                        </a:rPr>
                        <a:t> </a:t>
                      </a:r>
                      <a:r>
                        <a:rPr sz="800" spc="-5" dirty="0">
                          <a:latin typeface="Arial" panose="020B0604020202020204" pitchFamily="34" charset="0"/>
                          <a:cs typeface="Arial" panose="020B0604020202020204" pitchFamily="34" charset="0"/>
                        </a:rPr>
                        <a:t>(mm)</a:t>
                      </a:r>
                      <a:endParaRPr sz="800" dirty="0">
                        <a:latin typeface="Arial" panose="020B0604020202020204" pitchFamily="34" charset="0"/>
                        <a:cs typeface="Arial" panose="020B0604020202020204" pitchFamily="34" charset="0"/>
                      </a:endParaRPr>
                    </a:p>
                  </a:txBody>
                  <a:tcPr marL="0" marR="0" marT="0" marB="0">
                    <a:lnL w="9142">
                      <a:solidFill>
                        <a:srgbClr val="080808"/>
                      </a:solidFill>
                      <a:prstDash val="solid"/>
                    </a:lnL>
                    <a:lnR w="9142">
                      <a:solidFill>
                        <a:srgbClr val="080808"/>
                      </a:solidFill>
                      <a:prstDash val="solid"/>
                    </a:lnR>
                    <a:lnT w="9145">
                      <a:solidFill>
                        <a:srgbClr val="080808"/>
                      </a:solidFill>
                      <a:prstDash val="solid"/>
                    </a:lnT>
                    <a:lnB w="9145">
                      <a:solidFill>
                        <a:srgbClr val="080808"/>
                      </a:solidFill>
                      <a:prstDash val="solid"/>
                    </a:lnB>
                  </a:tcPr>
                </a:tc>
                <a:tc>
                  <a:txBody>
                    <a:bodyPr/>
                    <a:lstStyle/>
                    <a:p>
                      <a:pPr>
                        <a:lnSpc>
                          <a:spcPct val="100000"/>
                        </a:lnSpc>
                        <a:spcBef>
                          <a:spcPts val="10"/>
                        </a:spcBef>
                      </a:pPr>
                      <a:endParaRPr sz="700" dirty="0">
                        <a:latin typeface="Arial" panose="020B0604020202020204" pitchFamily="34" charset="0"/>
                        <a:cs typeface="Arial" panose="020B0604020202020204" pitchFamily="34" charset="0"/>
                      </a:endParaRPr>
                    </a:p>
                    <a:p>
                      <a:pPr marL="618490" marR="447675" indent="-155575">
                        <a:lnSpc>
                          <a:spcPct val="113599"/>
                        </a:lnSpc>
                      </a:pPr>
                      <a:r>
                        <a:rPr sz="900" spc="-30" dirty="0">
                          <a:latin typeface="Arial" panose="020B0604020202020204" pitchFamily="34" charset="0"/>
                          <a:cs typeface="Arial" panose="020B0604020202020204" pitchFamily="34" charset="0"/>
                        </a:rPr>
                        <a:t>EQUIPO </a:t>
                      </a:r>
                      <a:r>
                        <a:rPr sz="900" spc="-40" dirty="0">
                          <a:latin typeface="Arial" panose="020B0604020202020204" pitchFamily="34" charset="0"/>
                          <a:cs typeface="Arial" panose="020B0604020202020204" pitchFamily="34" charset="0"/>
                        </a:rPr>
                        <a:t>DE </a:t>
                      </a:r>
                      <a:r>
                        <a:rPr sz="900" spc="-30" dirty="0">
                          <a:latin typeface="Arial" panose="020B0604020202020204" pitchFamily="34" charset="0"/>
                          <a:cs typeface="Arial" panose="020B0604020202020204" pitchFamily="34" charset="0"/>
                        </a:rPr>
                        <a:t>CARGA  </a:t>
                      </a:r>
                      <a:r>
                        <a:rPr sz="900" spc="-20" dirty="0">
                          <a:latin typeface="Arial" panose="020B0604020202020204" pitchFamily="34" charset="0"/>
                          <a:cs typeface="Arial" panose="020B0604020202020204" pitchFamily="34" charset="0"/>
                        </a:rPr>
                        <a:t>RECOMEDADO</a:t>
                      </a:r>
                      <a:endParaRPr sz="900" dirty="0">
                        <a:latin typeface="Arial" panose="020B0604020202020204" pitchFamily="34" charset="0"/>
                        <a:cs typeface="Arial" panose="020B0604020202020204" pitchFamily="34" charset="0"/>
                      </a:endParaRPr>
                    </a:p>
                  </a:txBody>
                  <a:tcPr marL="0" marR="0" marT="0" marB="0">
                    <a:lnL w="9142">
                      <a:solidFill>
                        <a:srgbClr val="080808"/>
                      </a:solidFill>
                      <a:prstDash val="solid"/>
                    </a:lnL>
                    <a:lnR w="9142">
                      <a:solidFill>
                        <a:srgbClr val="080808"/>
                      </a:solidFill>
                      <a:prstDash val="solid"/>
                    </a:lnR>
                    <a:lnT w="9145">
                      <a:solidFill>
                        <a:srgbClr val="080808"/>
                      </a:solidFill>
                      <a:prstDash val="solid"/>
                    </a:lnT>
                    <a:lnB w="9145">
                      <a:solidFill>
                        <a:srgbClr val="080808"/>
                      </a:solidFill>
                      <a:prstDash val="solid"/>
                    </a:lnB>
                  </a:tcPr>
                </a:tc>
                <a:extLst>
                  <a:ext uri="{0D108BD9-81ED-4DB2-BD59-A6C34878D82A}">
                    <a16:rowId xmlns:a16="http://schemas.microsoft.com/office/drawing/2014/main" val="10000"/>
                  </a:ext>
                </a:extLst>
              </a:tr>
              <a:tr h="134818">
                <a:tc>
                  <a:txBody>
                    <a:bodyPr/>
                    <a:lstStyle/>
                    <a:p>
                      <a:pPr marR="595630" algn="r">
                        <a:lnSpc>
                          <a:spcPts val="1380"/>
                        </a:lnSpc>
                      </a:pPr>
                      <a:r>
                        <a:rPr sz="900" spc="-60" dirty="0">
                          <a:latin typeface="Arial" panose="020B0604020202020204" pitchFamily="34" charset="0"/>
                          <a:cs typeface="Arial" panose="020B0604020202020204" pitchFamily="34" charset="0"/>
                        </a:rPr>
                        <a:t>8 </a:t>
                      </a:r>
                      <a:r>
                        <a:rPr sz="900" spc="-30" dirty="0">
                          <a:latin typeface="Arial" panose="020B0604020202020204" pitchFamily="34" charset="0"/>
                          <a:cs typeface="Arial" panose="020B0604020202020204" pitchFamily="34" charset="0"/>
                        </a:rPr>
                        <a:t>-</a:t>
                      </a:r>
                      <a:r>
                        <a:rPr sz="900" spc="-5" dirty="0">
                          <a:latin typeface="Arial" panose="020B0604020202020204" pitchFamily="34" charset="0"/>
                          <a:cs typeface="Arial" panose="020B0604020202020204" pitchFamily="34" charset="0"/>
                        </a:rPr>
                        <a:t> </a:t>
                      </a:r>
                      <a:r>
                        <a:rPr sz="900" spc="-30" dirty="0">
                          <a:latin typeface="Arial" panose="020B0604020202020204" pitchFamily="34" charset="0"/>
                          <a:cs typeface="Arial" panose="020B0604020202020204" pitchFamily="34" charset="0"/>
                        </a:rPr>
                        <a:t>10</a:t>
                      </a:r>
                      <a:endParaRPr sz="900">
                        <a:latin typeface="Arial" panose="020B0604020202020204" pitchFamily="34" charset="0"/>
                        <a:cs typeface="Arial" panose="020B0604020202020204" pitchFamily="34" charset="0"/>
                      </a:endParaRPr>
                    </a:p>
                  </a:txBody>
                  <a:tcPr marL="0" marR="0" marT="0" marB="0">
                    <a:lnL w="9142">
                      <a:solidFill>
                        <a:srgbClr val="080808"/>
                      </a:solidFill>
                      <a:prstDash val="solid"/>
                    </a:lnL>
                    <a:lnR w="9142">
                      <a:solidFill>
                        <a:srgbClr val="080808"/>
                      </a:solidFill>
                      <a:prstDash val="solid"/>
                    </a:lnR>
                    <a:lnT w="9145">
                      <a:solidFill>
                        <a:srgbClr val="080808"/>
                      </a:solidFill>
                      <a:prstDash val="solid"/>
                    </a:lnT>
                    <a:lnB w="9145">
                      <a:solidFill>
                        <a:srgbClr val="080808"/>
                      </a:solidFill>
                      <a:prstDash val="solid"/>
                    </a:lnB>
                  </a:tcPr>
                </a:tc>
                <a:tc>
                  <a:txBody>
                    <a:bodyPr/>
                    <a:lstStyle/>
                    <a:p>
                      <a:pPr marL="20955" algn="ctr">
                        <a:lnSpc>
                          <a:spcPts val="1380"/>
                        </a:lnSpc>
                      </a:pPr>
                      <a:r>
                        <a:rPr sz="900" spc="-60" dirty="0">
                          <a:latin typeface="Arial" panose="020B0604020202020204" pitchFamily="34" charset="0"/>
                          <a:cs typeface="Arial" panose="020B0604020202020204" pitchFamily="34" charset="0"/>
                        </a:rPr>
                        <a:t>65 </a:t>
                      </a:r>
                      <a:r>
                        <a:rPr lang="es-PE" sz="900" spc="-60" dirty="0">
                          <a:latin typeface="Arial" panose="020B0604020202020204" pitchFamily="34" charset="0"/>
                          <a:cs typeface="Arial" panose="020B0604020202020204" pitchFamily="34" charset="0"/>
                        </a:rPr>
                        <a:t>–</a:t>
                      </a:r>
                      <a:r>
                        <a:rPr sz="900" spc="35" dirty="0">
                          <a:latin typeface="Arial" panose="020B0604020202020204" pitchFamily="34" charset="0"/>
                          <a:cs typeface="Arial" panose="020B0604020202020204" pitchFamily="34" charset="0"/>
                        </a:rPr>
                        <a:t> </a:t>
                      </a:r>
                      <a:r>
                        <a:rPr sz="900" spc="-55" dirty="0">
                          <a:latin typeface="Arial" panose="020B0604020202020204" pitchFamily="34" charset="0"/>
                          <a:cs typeface="Arial" panose="020B0604020202020204" pitchFamily="34" charset="0"/>
                        </a:rPr>
                        <a:t>90</a:t>
                      </a:r>
                      <a:endParaRPr sz="900" dirty="0">
                        <a:latin typeface="Arial" panose="020B0604020202020204" pitchFamily="34" charset="0"/>
                        <a:cs typeface="Arial" panose="020B0604020202020204" pitchFamily="34" charset="0"/>
                      </a:endParaRPr>
                    </a:p>
                  </a:txBody>
                  <a:tcPr marL="0" marR="0" marT="0" marB="0">
                    <a:lnL w="9142">
                      <a:solidFill>
                        <a:srgbClr val="080808"/>
                      </a:solidFill>
                      <a:prstDash val="solid"/>
                    </a:lnL>
                    <a:lnR w="9142">
                      <a:solidFill>
                        <a:srgbClr val="080808"/>
                      </a:solidFill>
                      <a:prstDash val="solid"/>
                    </a:lnR>
                    <a:lnT w="9145">
                      <a:solidFill>
                        <a:srgbClr val="080808"/>
                      </a:solidFill>
                      <a:prstDash val="solid"/>
                    </a:lnT>
                    <a:lnB w="9145">
                      <a:solidFill>
                        <a:srgbClr val="080808"/>
                      </a:solidFill>
                      <a:prstDash val="solid"/>
                    </a:lnB>
                  </a:tcPr>
                </a:tc>
                <a:tc>
                  <a:txBody>
                    <a:bodyPr/>
                    <a:lstStyle/>
                    <a:p>
                      <a:pPr marL="10160" algn="ctr">
                        <a:lnSpc>
                          <a:spcPts val="1390"/>
                        </a:lnSpc>
                      </a:pPr>
                      <a:r>
                        <a:rPr sz="900" spc="-70" dirty="0">
                          <a:latin typeface="Arial" panose="020B0604020202020204" pitchFamily="34" charset="0"/>
                          <a:cs typeface="Arial" panose="020B0604020202020204" pitchFamily="34" charset="0"/>
                        </a:rPr>
                        <a:t>Pala </a:t>
                      </a:r>
                      <a:r>
                        <a:rPr sz="900" spc="-80" dirty="0">
                          <a:latin typeface="Arial" panose="020B0604020202020204" pitchFamily="34" charset="0"/>
                          <a:cs typeface="Arial" panose="020B0604020202020204" pitchFamily="34" charset="0"/>
                        </a:rPr>
                        <a:t>de</a:t>
                      </a:r>
                      <a:r>
                        <a:rPr sz="900" spc="30" dirty="0">
                          <a:latin typeface="Arial" panose="020B0604020202020204" pitchFamily="34" charset="0"/>
                          <a:cs typeface="Arial" panose="020B0604020202020204" pitchFamily="34" charset="0"/>
                        </a:rPr>
                        <a:t> </a:t>
                      </a:r>
                      <a:r>
                        <a:rPr sz="900" spc="-60" dirty="0">
                          <a:latin typeface="Arial" panose="020B0604020202020204" pitchFamily="34" charset="0"/>
                          <a:cs typeface="Arial" panose="020B0604020202020204" pitchFamily="34" charset="0"/>
                        </a:rPr>
                        <a:t>ruedas</a:t>
                      </a:r>
                      <a:endParaRPr sz="900" dirty="0">
                        <a:latin typeface="Arial" panose="020B0604020202020204" pitchFamily="34" charset="0"/>
                        <a:cs typeface="Arial" panose="020B0604020202020204" pitchFamily="34" charset="0"/>
                      </a:endParaRPr>
                    </a:p>
                  </a:txBody>
                  <a:tcPr marL="0" marR="0" marT="0" marB="0">
                    <a:lnL w="9142">
                      <a:solidFill>
                        <a:srgbClr val="080808"/>
                      </a:solidFill>
                      <a:prstDash val="solid"/>
                    </a:lnL>
                    <a:lnR w="9142">
                      <a:solidFill>
                        <a:srgbClr val="080808"/>
                      </a:solidFill>
                      <a:prstDash val="solid"/>
                    </a:lnR>
                    <a:lnT w="9145">
                      <a:solidFill>
                        <a:srgbClr val="080808"/>
                      </a:solidFill>
                      <a:prstDash val="solid"/>
                    </a:lnT>
                    <a:lnB w="9145">
                      <a:solidFill>
                        <a:srgbClr val="080808"/>
                      </a:solidFill>
                      <a:prstDash val="solid"/>
                    </a:lnB>
                  </a:tcPr>
                </a:tc>
                <a:extLst>
                  <a:ext uri="{0D108BD9-81ED-4DB2-BD59-A6C34878D82A}">
                    <a16:rowId xmlns:a16="http://schemas.microsoft.com/office/drawing/2014/main" val="10001"/>
                  </a:ext>
                </a:extLst>
              </a:tr>
              <a:tr h="136772">
                <a:tc>
                  <a:txBody>
                    <a:bodyPr/>
                    <a:lstStyle/>
                    <a:p>
                      <a:pPr marR="558800" algn="r">
                        <a:lnSpc>
                          <a:spcPts val="1400"/>
                        </a:lnSpc>
                      </a:pPr>
                      <a:r>
                        <a:rPr sz="900" spc="-30" dirty="0">
                          <a:latin typeface="Arial" panose="020B0604020202020204" pitchFamily="34" charset="0"/>
                          <a:cs typeface="Arial" panose="020B0604020202020204" pitchFamily="34" charset="0"/>
                        </a:rPr>
                        <a:t>10 </a:t>
                      </a:r>
                      <a:r>
                        <a:rPr sz="900" spc="-855" dirty="0">
                          <a:latin typeface="Arial" panose="020B0604020202020204" pitchFamily="34" charset="0"/>
                          <a:cs typeface="Arial" panose="020B0604020202020204" pitchFamily="34" charset="0"/>
                        </a:rPr>
                        <a:t>—</a:t>
                      </a:r>
                      <a:r>
                        <a:rPr sz="900" spc="-95" dirty="0">
                          <a:latin typeface="Arial" panose="020B0604020202020204" pitchFamily="34" charset="0"/>
                          <a:cs typeface="Arial" panose="020B0604020202020204" pitchFamily="34" charset="0"/>
                        </a:rPr>
                        <a:t> </a:t>
                      </a:r>
                      <a:r>
                        <a:rPr sz="900" spc="-30" dirty="0">
                          <a:latin typeface="Arial" panose="020B0604020202020204" pitchFamily="34" charset="0"/>
                          <a:cs typeface="Arial" panose="020B0604020202020204" pitchFamily="34" charset="0"/>
                        </a:rPr>
                        <a:t>15</a:t>
                      </a:r>
                      <a:endParaRPr sz="900" dirty="0">
                        <a:latin typeface="Arial" panose="020B0604020202020204" pitchFamily="34" charset="0"/>
                        <a:cs typeface="Arial" panose="020B0604020202020204" pitchFamily="34" charset="0"/>
                      </a:endParaRPr>
                    </a:p>
                  </a:txBody>
                  <a:tcPr marL="0" marR="0" marT="0" marB="0">
                    <a:lnL w="9142">
                      <a:solidFill>
                        <a:srgbClr val="080808"/>
                      </a:solidFill>
                      <a:prstDash val="solid"/>
                    </a:lnL>
                    <a:lnR w="9142">
                      <a:solidFill>
                        <a:srgbClr val="080808"/>
                      </a:solidFill>
                      <a:prstDash val="solid"/>
                    </a:lnR>
                    <a:lnT w="9145">
                      <a:solidFill>
                        <a:srgbClr val="080808"/>
                      </a:solidFill>
                      <a:prstDash val="solid"/>
                    </a:lnT>
                    <a:lnB w="9145">
                      <a:solidFill>
                        <a:srgbClr val="080808"/>
                      </a:solidFill>
                      <a:prstDash val="solid"/>
                    </a:lnB>
                  </a:tcPr>
                </a:tc>
                <a:tc>
                  <a:txBody>
                    <a:bodyPr/>
                    <a:lstStyle/>
                    <a:p>
                      <a:pPr marL="25400" algn="ctr">
                        <a:lnSpc>
                          <a:spcPts val="1400"/>
                        </a:lnSpc>
                      </a:pPr>
                      <a:r>
                        <a:rPr sz="900" spc="-35" dirty="0">
                          <a:latin typeface="Arial" panose="020B0604020202020204" pitchFamily="34" charset="0"/>
                          <a:cs typeface="Arial" panose="020B0604020202020204" pitchFamily="34" charset="0"/>
                        </a:rPr>
                        <a:t>100 </a:t>
                      </a:r>
                      <a:r>
                        <a:rPr lang="es-PE" sz="900" spc="-60" dirty="0">
                          <a:latin typeface="Arial" panose="020B0604020202020204" pitchFamily="34" charset="0"/>
                          <a:cs typeface="Arial" panose="020B0604020202020204" pitchFamily="34" charset="0"/>
                        </a:rPr>
                        <a:t>–</a:t>
                      </a:r>
                      <a:r>
                        <a:rPr sz="900" spc="-15" dirty="0">
                          <a:latin typeface="Arial" panose="020B0604020202020204" pitchFamily="34" charset="0"/>
                          <a:cs typeface="Arial" panose="020B0604020202020204" pitchFamily="34" charset="0"/>
                        </a:rPr>
                        <a:t> </a:t>
                      </a:r>
                      <a:r>
                        <a:rPr sz="900" spc="-40" dirty="0">
                          <a:latin typeface="Arial" panose="020B0604020202020204" pitchFamily="34" charset="0"/>
                          <a:cs typeface="Arial" panose="020B0604020202020204" pitchFamily="34" charset="0"/>
                        </a:rPr>
                        <a:t>150</a:t>
                      </a:r>
                      <a:endParaRPr sz="900" dirty="0">
                        <a:latin typeface="Arial" panose="020B0604020202020204" pitchFamily="34" charset="0"/>
                        <a:cs typeface="Arial" panose="020B0604020202020204" pitchFamily="34" charset="0"/>
                      </a:endParaRPr>
                    </a:p>
                  </a:txBody>
                  <a:tcPr marL="0" marR="0" marT="0" marB="0">
                    <a:lnL w="9142">
                      <a:solidFill>
                        <a:srgbClr val="080808"/>
                      </a:solidFill>
                      <a:prstDash val="solid"/>
                    </a:lnL>
                    <a:lnR w="9142">
                      <a:solidFill>
                        <a:srgbClr val="080808"/>
                      </a:solidFill>
                      <a:prstDash val="solid"/>
                    </a:lnR>
                    <a:lnT w="9145">
                      <a:solidFill>
                        <a:srgbClr val="080808"/>
                      </a:solidFill>
                      <a:prstDash val="solid"/>
                    </a:lnT>
                    <a:lnB w="9145">
                      <a:solidFill>
                        <a:srgbClr val="080808"/>
                      </a:solidFill>
                      <a:prstDash val="solid"/>
                    </a:lnB>
                  </a:tcPr>
                </a:tc>
                <a:tc>
                  <a:txBody>
                    <a:bodyPr/>
                    <a:lstStyle/>
                    <a:p>
                      <a:pPr marL="6350" algn="ctr">
                        <a:lnSpc>
                          <a:spcPts val="1400"/>
                        </a:lnSpc>
                      </a:pPr>
                      <a:r>
                        <a:rPr sz="900" spc="-40" dirty="0">
                          <a:latin typeface="Arial" panose="020B0604020202020204" pitchFamily="34" charset="0"/>
                          <a:cs typeface="Arial" panose="020B0604020202020204" pitchFamily="34" charset="0"/>
                        </a:rPr>
                        <a:t>excavadora hidraulica  </a:t>
                      </a:r>
                      <a:r>
                        <a:rPr sz="900" spc="-70" dirty="0">
                          <a:latin typeface="Arial" panose="020B0604020202020204" pitchFamily="34" charset="0"/>
                          <a:cs typeface="Arial" panose="020B0604020202020204" pitchFamily="34" charset="0"/>
                        </a:rPr>
                        <a:t>o </a:t>
                      </a:r>
                      <a:r>
                        <a:rPr sz="900" spc="-50" dirty="0">
                          <a:latin typeface="Arial" panose="020B0604020202020204" pitchFamily="34" charset="0"/>
                          <a:cs typeface="Arial" panose="020B0604020202020204" pitchFamily="34" charset="0"/>
                        </a:rPr>
                        <a:t>de</a:t>
                      </a:r>
                      <a:r>
                        <a:rPr sz="900" spc="125" dirty="0">
                          <a:latin typeface="Arial" panose="020B0604020202020204" pitchFamily="34" charset="0"/>
                          <a:cs typeface="Arial" panose="020B0604020202020204" pitchFamily="34" charset="0"/>
                        </a:rPr>
                        <a:t> </a:t>
                      </a:r>
                      <a:r>
                        <a:rPr sz="900" spc="-40" dirty="0">
                          <a:latin typeface="Arial" panose="020B0604020202020204" pitchFamily="34" charset="0"/>
                          <a:cs typeface="Arial" panose="020B0604020202020204" pitchFamily="34" charset="0"/>
                        </a:rPr>
                        <a:t>cables</a:t>
                      </a:r>
                      <a:endParaRPr sz="900" dirty="0">
                        <a:latin typeface="Arial" panose="020B0604020202020204" pitchFamily="34" charset="0"/>
                        <a:cs typeface="Arial" panose="020B0604020202020204" pitchFamily="34" charset="0"/>
                      </a:endParaRPr>
                    </a:p>
                  </a:txBody>
                  <a:tcPr marL="0" marR="0" marT="0" marB="0">
                    <a:lnL w="9142">
                      <a:solidFill>
                        <a:srgbClr val="080808"/>
                      </a:solidFill>
                      <a:prstDash val="solid"/>
                    </a:lnL>
                    <a:lnR w="9142">
                      <a:solidFill>
                        <a:srgbClr val="080808"/>
                      </a:solidFill>
                      <a:prstDash val="solid"/>
                    </a:lnR>
                    <a:lnT w="9145">
                      <a:solidFill>
                        <a:srgbClr val="080808"/>
                      </a:solidFill>
                      <a:prstDash val="solid"/>
                    </a:lnT>
                    <a:lnB w="9145">
                      <a:solidFill>
                        <a:srgbClr val="080808"/>
                      </a:solidFill>
                      <a:prstDash val="soli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5130" y="1161654"/>
            <a:ext cx="11447930" cy="2585323"/>
          </a:xfrm>
          <a:prstGeom prst="rect">
            <a:avLst/>
          </a:prstGeom>
          <a:noFill/>
        </p:spPr>
        <p:txBody>
          <a:bodyPr vert="horz" wrap="square" lIns="0" tIns="0" rIns="0" bIns="0" rtlCol="0">
            <a:spAutoFit/>
          </a:bodyPr>
          <a:lstStyle/>
          <a:p>
            <a:pPr marL="9767" marR="7732" algn="just"/>
            <a:r>
              <a:rPr sz="1400" spc="-48" dirty="0">
                <a:latin typeface="Arial" panose="020B0604020202020204" pitchFamily="34" charset="0"/>
                <a:cs typeface="Arial" panose="020B0604020202020204" pitchFamily="34" charset="0"/>
              </a:rPr>
              <a:t>Por </a:t>
            </a:r>
            <a:r>
              <a:rPr sz="1400" spc="-42" dirty="0">
                <a:latin typeface="Arial" panose="020B0604020202020204" pitchFamily="34" charset="0"/>
                <a:cs typeface="Arial" panose="020B0604020202020204" pitchFamily="34" charset="0"/>
              </a:rPr>
              <a:t>cuestiones </a:t>
            </a:r>
            <a:r>
              <a:rPr sz="1400" spc="-51" dirty="0">
                <a:latin typeface="Arial" panose="020B0604020202020204" pitchFamily="34" charset="0"/>
                <a:cs typeface="Arial" panose="020B0604020202020204" pitchFamily="34" charset="0"/>
              </a:rPr>
              <a:t>de </a:t>
            </a:r>
            <a:r>
              <a:rPr sz="1400" spc="-42" dirty="0">
                <a:latin typeface="Arial" panose="020B0604020202020204" pitchFamily="34" charset="0"/>
                <a:cs typeface="Arial" panose="020B0604020202020204" pitchFamily="34" charset="0"/>
              </a:rPr>
              <a:t>seguridad, </a:t>
            </a:r>
            <a:r>
              <a:rPr sz="1400" spc="-45" dirty="0">
                <a:latin typeface="Arial" panose="020B0604020202020204" pitchFamily="34" charset="0"/>
                <a:cs typeface="Arial" panose="020B0604020202020204" pitchFamily="34" charset="0"/>
              </a:rPr>
              <a:t>la </a:t>
            </a:r>
            <a:r>
              <a:rPr sz="1400" spc="-38" dirty="0">
                <a:latin typeface="Arial" panose="020B0604020202020204" pitchFamily="34" charset="0"/>
                <a:cs typeface="Arial" panose="020B0604020202020204" pitchFamily="34" charset="0"/>
              </a:rPr>
              <a:t>altura </a:t>
            </a:r>
            <a:r>
              <a:rPr sz="1400" spc="-51" dirty="0">
                <a:latin typeface="Arial" panose="020B0604020202020204" pitchFamily="34" charset="0"/>
                <a:cs typeface="Arial" panose="020B0604020202020204" pitchFamily="34" charset="0"/>
              </a:rPr>
              <a:t>máxima </a:t>
            </a:r>
            <a:r>
              <a:rPr sz="1400" spc="-42" dirty="0">
                <a:latin typeface="Arial" panose="020B0604020202020204" pitchFamily="34" charset="0"/>
                <a:cs typeface="Arial" panose="020B0604020202020204" pitchFamily="34" charset="0"/>
              </a:rPr>
              <a:t>aconsejada </a:t>
            </a:r>
            <a:r>
              <a:rPr sz="1400" spc="-54" dirty="0">
                <a:latin typeface="Arial" panose="020B0604020202020204" pitchFamily="34" charset="0"/>
                <a:cs typeface="Arial" panose="020B0604020202020204" pitchFamily="34" charset="0"/>
              </a:rPr>
              <a:t>en </a:t>
            </a:r>
            <a:r>
              <a:rPr sz="1400" spc="-48" dirty="0">
                <a:latin typeface="Arial" panose="020B0604020202020204" pitchFamily="34" charset="0"/>
                <a:cs typeface="Arial" panose="020B0604020202020204" pitchFamily="34" charset="0"/>
              </a:rPr>
              <a:t>minas </a:t>
            </a:r>
            <a:r>
              <a:rPr sz="1400" spc="-70" dirty="0">
                <a:latin typeface="Arial" panose="020B0604020202020204" pitchFamily="34" charset="0"/>
                <a:cs typeface="Arial" panose="020B0604020202020204" pitchFamily="34" charset="0"/>
              </a:rPr>
              <a:t>y </a:t>
            </a:r>
            <a:r>
              <a:rPr sz="1400" spc="-38" dirty="0">
                <a:latin typeface="Arial" panose="020B0604020202020204" pitchFamily="34" charset="0"/>
                <a:cs typeface="Arial" panose="020B0604020202020204" pitchFamily="34" charset="0"/>
              </a:rPr>
              <a:t>canteras  </a:t>
            </a:r>
            <a:r>
              <a:rPr sz="1400" spc="-48" dirty="0">
                <a:latin typeface="Arial" panose="020B0604020202020204" pitchFamily="34" charset="0"/>
                <a:cs typeface="Arial" panose="020B0604020202020204" pitchFamily="34" charset="0"/>
              </a:rPr>
              <a:t>es </a:t>
            </a:r>
            <a:r>
              <a:rPr sz="1400" spc="-51" dirty="0">
                <a:latin typeface="Arial" panose="020B0604020202020204" pitchFamily="34" charset="0"/>
                <a:cs typeface="Arial" panose="020B0604020202020204" pitchFamily="34" charset="0"/>
              </a:rPr>
              <a:t>de </a:t>
            </a:r>
            <a:r>
              <a:rPr sz="1400" spc="-45" dirty="0">
                <a:latin typeface="Arial" panose="020B0604020202020204" pitchFamily="34" charset="0"/>
                <a:cs typeface="Arial" panose="020B0604020202020204" pitchFamily="34" charset="0"/>
              </a:rPr>
              <a:t>15 </a:t>
            </a:r>
            <a:r>
              <a:rPr sz="1400" spc="-90" dirty="0">
                <a:latin typeface="Arial" panose="020B0604020202020204" pitchFamily="34" charset="0"/>
                <a:cs typeface="Arial" panose="020B0604020202020204" pitchFamily="34" charset="0"/>
              </a:rPr>
              <a:t>m </a:t>
            </a:r>
            <a:r>
              <a:rPr sz="1400" spc="-70" dirty="0">
                <a:latin typeface="Arial" panose="020B0604020202020204" pitchFamily="34" charset="0"/>
                <a:cs typeface="Arial" panose="020B0604020202020204" pitchFamily="34" charset="0"/>
              </a:rPr>
              <a:t>y </a:t>
            </a:r>
            <a:r>
              <a:rPr sz="1400" spc="-45" dirty="0">
                <a:latin typeface="Arial" panose="020B0604020202020204" pitchFamily="34" charset="0"/>
                <a:cs typeface="Arial" panose="020B0604020202020204" pitchFamily="34" charset="0"/>
              </a:rPr>
              <a:t>solo para </a:t>
            </a:r>
            <a:r>
              <a:rPr sz="1400" spc="-38" dirty="0">
                <a:latin typeface="Arial" panose="020B0604020202020204" pitchFamily="34" charset="0"/>
                <a:cs typeface="Arial" panose="020B0604020202020204" pitchFamily="34" charset="0"/>
              </a:rPr>
              <a:t>aplicaciones especiales, </a:t>
            </a:r>
            <a:r>
              <a:rPr sz="1400" spc="-51" dirty="0">
                <a:latin typeface="Arial" panose="020B0604020202020204" pitchFamily="34" charset="0"/>
                <a:cs typeface="Arial" panose="020B0604020202020204" pitchFamily="34" charset="0"/>
              </a:rPr>
              <a:t>como </a:t>
            </a:r>
            <a:r>
              <a:rPr sz="1400" spc="-54" dirty="0">
                <a:latin typeface="Arial" panose="020B0604020202020204" pitchFamily="34" charset="0"/>
                <a:cs typeface="Arial" panose="020B0604020202020204" pitchFamily="34" charset="0"/>
              </a:rPr>
              <a:t>en </a:t>
            </a:r>
            <a:r>
              <a:rPr sz="1400" spc="-42" dirty="0">
                <a:latin typeface="Arial" panose="020B0604020202020204" pitchFamily="34" charset="0"/>
                <a:cs typeface="Arial" panose="020B0604020202020204" pitchFamily="34" charset="0"/>
              </a:rPr>
              <a:t>voladuras </a:t>
            </a:r>
            <a:r>
              <a:rPr sz="1400" spc="-45" dirty="0">
                <a:latin typeface="Arial" panose="020B0604020202020204" pitchFamily="34" charset="0"/>
                <a:cs typeface="Arial" panose="020B0604020202020204" pitchFamily="34" charset="0"/>
              </a:rPr>
              <a:t>para  </a:t>
            </a:r>
            <a:r>
              <a:rPr sz="1400" spc="-35" dirty="0">
                <a:latin typeface="Arial" panose="020B0604020202020204" pitchFamily="34" charset="0"/>
                <a:cs typeface="Arial" panose="020B0604020202020204" pitchFamily="34" charset="0"/>
              </a:rPr>
              <a:t>escollera,  </a:t>
            </a:r>
            <a:r>
              <a:rPr sz="1400" spc="-45" dirty="0">
                <a:latin typeface="Arial" panose="020B0604020202020204" pitchFamily="34" charset="0"/>
                <a:cs typeface="Arial" panose="020B0604020202020204" pitchFamily="34" charset="0"/>
              </a:rPr>
              <a:t>se </a:t>
            </a:r>
            <a:r>
              <a:rPr sz="1400" spc="-48" dirty="0">
                <a:latin typeface="Arial" panose="020B0604020202020204" pitchFamily="34" charset="0"/>
                <a:cs typeface="Arial" panose="020B0604020202020204" pitchFamily="34" charset="0"/>
              </a:rPr>
              <a:t>deben </a:t>
            </a:r>
            <a:r>
              <a:rPr sz="1400" spc="-42" dirty="0">
                <a:latin typeface="Arial" panose="020B0604020202020204" pitchFamily="34" charset="0"/>
                <a:cs typeface="Arial" panose="020B0604020202020204" pitchFamily="34" charset="0"/>
              </a:rPr>
              <a:t>alcanzar  </a:t>
            </a:r>
            <a:r>
              <a:rPr sz="1400" spc="-38" dirty="0">
                <a:latin typeface="Arial" panose="020B0604020202020204" pitchFamily="34" charset="0"/>
                <a:cs typeface="Arial" panose="020B0604020202020204" pitchFamily="34" charset="0"/>
              </a:rPr>
              <a:t>altura </a:t>
            </a:r>
            <a:r>
              <a:rPr sz="1400" spc="-51" dirty="0">
                <a:latin typeface="Arial" panose="020B0604020202020204" pitchFamily="34" charset="0"/>
                <a:cs typeface="Arial" panose="020B0604020202020204" pitchFamily="34" charset="0"/>
              </a:rPr>
              <a:t>de</a:t>
            </a:r>
            <a:r>
              <a:rPr sz="1400" spc="80" dirty="0">
                <a:latin typeface="Arial" panose="020B0604020202020204" pitchFamily="34" charset="0"/>
                <a:cs typeface="Arial" panose="020B0604020202020204" pitchFamily="34" charset="0"/>
              </a:rPr>
              <a:t> </a:t>
            </a:r>
            <a:r>
              <a:rPr sz="1400" spc="-51" dirty="0">
                <a:latin typeface="Arial" panose="020B0604020202020204" pitchFamily="34" charset="0"/>
                <a:cs typeface="Arial" panose="020B0604020202020204" pitchFamily="34" charset="0"/>
              </a:rPr>
              <a:t>20m.</a:t>
            </a:r>
            <a:endParaRPr sz="1400" dirty="0">
              <a:latin typeface="Arial" panose="020B0604020202020204" pitchFamily="34" charset="0"/>
              <a:cs typeface="Arial" panose="020B0604020202020204" pitchFamily="34" charset="0"/>
            </a:endParaRPr>
          </a:p>
          <a:p>
            <a:pPr>
              <a:spcBef>
                <a:spcPts val="13"/>
              </a:spcBef>
            </a:pPr>
            <a:endParaRPr sz="1200" dirty="0">
              <a:latin typeface="Arial" panose="020B0604020202020204" pitchFamily="34" charset="0"/>
              <a:cs typeface="Arial" panose="020B0604020202020204" pitchFamily="34" charset="0"/>
            </a:endParaRPr>
          </a:p>
          <a:p>
            <a:pPr marL="11802" algn="just"/>
            <a:r>
              <a:rPr sz="1600" b="1" u="sng" spc="-42" dirty="0">
                <a:solidFill>
                  <a:srgbClr val="0070C0"/>
                </a:solidFill>
                <a:latin typeface="Arial" panose="020B0604020202020204" pitchFamily="34" charset="0"/>
                <a:cs typeface="Arial" panose="020B0604020202020204" pitchFamily="34" charset="0"/>
              </a:rPr>
              <a:t>Esquema  </a:t>
            </a:r>
            <a:r>
              <a:rPr sz="1600" b="1" u="sng" spc="-51" dirty="0">
                <a:solidFill>
                  <a:srgbClr val="0070C0"/>
                </a:solidFill>
                <a:latin typeface="Arial" panose="020B0604020202020204" pitchFamily="34" charset="0"/>
                <a:cs typeface="Arial" panose="020B0604020202020204" pitchFamily="34" charset="0"/>
              </a:rPr>
              <a:t>de </a:t>
            </a:r>
            <a:r>
              <a:rPr sz="1600" b="1" u="sng" spc="-29" dirty="0">
                <a:solidFill>
                  <a:srgbClr val="0070C0"/>
                </a:solidFill>
                <a:latin typeface="Arial" panose="020B0604020202020204" pitchFamily="34" charset="0"/>
                <a:cs typeface="Arial" panose="020B0604020202020204" pitchFamily="34" charset="0"/>
              </a:rPr>
              <a:t>Perforación,  </a:t>
            </a:r>
            <a:r>
              <a:rPr sz="1600" b="1" u="sng" spc="-26" dirty="0">
                <a:solidFill>
                  <a:srgbClr val="0070C0"/>
                </a:solidFill>
                <a:latin typeface="Arial" panose="020B0604020202020204" pitchFamily="34" charset="0"/>
                <a:cs typeface="Arial" panose="020B0604020202020204" pitchFamily="34" charset="0"/>
              </a:rPr>
              <a:t>Sobreperforación  </a:t>
            </a:r>
            <a:r>
              <a:rPr sz="1600" b="1" u="sng" spc="-51" dirty="0">
                <a:solidFill>
                  <a:srgbClr val="0070C0"/>
                </a:solidFill>
                <a:latin typeface="Arial" panose="020B0604020202020204" pitchFamily="34" charset="0"/>
                <a:cs typeface="Arial" panose="020B0604020202020204" pitchFamily="34" charset="0"/>
              </a:rPr>
              <a:t>y</a:t>
            </a:r>
            <a:r>
              <a:rPr sz="1600" b="1" u="sng" spc="-42" dirty="0">
                <a:solidFill>
                  <a:srgbClr val="0070C0"/>
                </a:solidFill>
                <a:latin typeface="Arial" panose="020B0604020202020204" pitchFamily="34" charset="0"/>
                <a:cs typeface="Arial" panose="020B0604020202020204" pitchFamily="34" charset="0"/>
              </a:rPr>
              <a:t> </a:t>
            </a:r>
            <a:r>
              <a:rPr sz="1600" b="1" u="sng" spc="-35" dirty="0">
                <a:solidFill>
                  <a:srgbClr val="0070C0"/>
                </a:solidFill>
                <a:latin typeface="Arial" panose="020B0604020202020204" pitchFamily="34" charset="0"/>
                <a:cs typeface="Arial" panose="020B0604020202020204" pitchFamily="34" charset="0"/>
              </a:rPr>
              <a:t>Retacado.</a:t>
            </a:r>
            <a:endParaRPr sz="1600" b="1" u="sng" dirty="0">
              <a:solidFill>
                <a:srgbClr val="0070C0"/>
              </a:solidFill>
              <a:latin typeface="Arial" panose="020B0604020202020204" pitchFamily="34" charset="0"/>
              <a:cs typeface="Arial" panose="020B0604020202020204" pitchFamily="34" charset="0"/>
            </a:endParaRPr>
          </a:p>
          <a:p>
            <a:pPr marL="9767" marR="7325" algn="just">
              <a:spcBef>
                <a:spcPts val="38"/>
              </a:spcBef>
            </a:pPr>
            <a:r>
              <a:rPr sz="1400" spc="-38" dirty="0">
                <a:latin typeface="Arial" panose="020B0604020202020204" pitchFamily="34" charset="0"/>
                <a:cs typeface="Arial" panose="020B0604020202020204" pitchFamily="34" charset="0"/>
              </a:rPr>
              <a:t>El </a:t>
            </a:r>
            <a:r>
              <a:rPr sz="1400" spc="-45" dirty="0">
                <a:latin typeface="Arial" panose="020B0604020202020204" pitchFamily="34" charset="0"/>
                <a:cs typeface="Arial" panose="020B0604020202020204" pitchFamily="34" charset="0"/>
              </a:rPr>
              <a:t>valor </a:t>
            </a:r>
            <a:r>
              <a:rPr sz="1400" spc="-51" dirty="0">
                <a:latin typeface="Arial" panose="020B0604020202020204" pitchFamily="34" charset="0"/>
                <a:cs typeface="Arial" panose="020B0604020202020204" pitchFamily="34" charset="0"/>
              </a:rPr>
              <a:t>de</a:t>
            </a:r>
            <a:r>
              <a:rPr lang="es-ES" sz="1400" spc="-51" dirty="0">
                <a:latin typeface="Arial" panose="020B0604020202020204" pitchFamily="34" charset="0"/>
                <a:cs typeface="Arial" panose="020B0604020202020204" pitchFamily="34" charset="0"/>
              </a:rPr>
              <a:t>l </a:t>
            </a:r>
            <a:r>
              <a:rPr lang="es-ES" sz="1400" spc="-51" dirty="0" err="1">
                <a:latin typeface="Arial" panose="020B0604020202020204" pitchFamily="34" charset="0"/>
                <a:cs typeface="Arial" panose="020B0604020202020204" pitchFamily="34" charset="0"/>
              </a:rPr>
              <a:t>Burden</a:t>
            </a:r>
            <a:r>
              <a:rPr sz="1400" spc="-45" dirty="0">
                <a:latin typeface="Arial" panose="020B0604020202020204" pitchFamily="34" charset="0"/>
                <a:cs typeface="Arial" panose="020B0604020202020204" pitchFamily="34" charset="0"/>
              </a:rPr>
              <a:t> </a:t>
            </a:r>
            <a:r>
              <a:rPr sz="1400" spc="-38" dirty="0">
                <a:latin typeface="Arial" panose="020B0604020202020204" pitchFamily="34" charset="0"/>
                <a:cs typeface="Arial" panose="020B0604020202020204" pitchFamily="34" charset="0"/>
              </a:rPr>
              <a:t>“B”es funcion </a:t>
            </a:r>
            <a:r>
              <a:rPr sz="1400" spc="-51" dirty="0">
                <a:latin typeface="Arial" panose="020B0604020202020204" pitchFamily="34" charset="0"/>
                <a:cs typeface="Arial" panose="020B0604020202020204" pitchFamily="34" charset="0"/>
              </a:rPr>
              <a:t>de </a:t>
            </a:r>
            <a:r>
              <a:rPr sz="1400" spc="-45" dirty="0">
                <a:latin typeface="Arial" panose="020B0604020202020204" pitchFamily="34" charset="0"/>
                <a:cs typeface="Arial" panose="020B0604020202020204" pitchFamily="34" charset="0"/>
              </a:rPr>
              <a:t>diámetro </a:t>
            </a:r>
            <a:r>
              <a:rPr sz="1400" spc="-51" dirty="0">
                <a:latin typeface="Arial" panose="020B0604020202020204" pitchFamily="34" charset="0"/>
                <a:cs typeface="Arial" panose="020B0604020202020204" pitchFamily="34" charset="0"/>
              </a:rPr>
              <a:t>de </a:t>
            </a:r>
            <a:r>
              <a:rPr sz="1400" spc="-45" dirty="0">
                <a:latin typeface="Arial" panose="020B0604020202020204" pitchFamily="34" charset="0"/>
                <a:cs typeface="Arial" panose="020B0604020202020204" pitchFamily="34" charset="0"/>
              </a:rPr>
              <a:t>los </a:t>
            </a:r>
            <a:r>
              <a:rPr lang="es-ES" sz="1400" spc="-45" dirty="0">
                <a:latin typeface="Arial" panose="020B0604020202020204" pitchFamily="34" charset="0"/>
                <a:cs typeface="Arial" panose="020B0604020202020204" pitchFamily="34" charset="0"/>
              </a:rPr>
              <a:t>taladros</a:t>
            </a:r>
            <a:r>
              <a:rPr sz="1400" spc="-45" dirty="0">
                <a:latin typeface="Arial" panose="020B0604020202020204" pitchFamily="34" charset="0"/>
                <a:cs typeface="Arial" panose="020B0604020202020204" pitchFamily="34" charset="0"/>
              </a:rPr>
              <a:t>, </a:t>
            </a:r>
            <a:r>
              <a:rPr sz="1400" spc="-51" dirty="0">
                <a:latin typeface="Arial" panose="020B0604020202020204" pitchFamily="34" charset="0"/>
                <a:cs typeface="Arial" panose="020B0604020202020204" pitchFamily="34" charset="0"/>
              </a:rPr>
              <a:t>de </a:t>
            </a:r>
            <a:r>
              <a:rPr sz="1400" spc="-38" dirty="0">
                <a:latin typeface="Arial" panose="020B0604020202020204" pitchFamily="34" charset="0"/>
                <a:cs typeface="Arial" panose="020B0604020202020204" pitchFamily="34" charset="0"/>
              </a:rPr>
              <a:t>las  </a:t>
            </a:r>
            <a:r>
              <a:rPr sz="1400" spc="-35" dirty="0">
                <a:latin typeface="Arial" panose="020B0604020202020204" pitchFamily="34" charset="0"/>
                <a:cs typeface="Arial" panose="020B0604020202020204" pitchFamily="34" charset="0"/>
              </a:rPr>
              <a:t>características  </a:t>
            </a:r>
            <a:r>
              <a:rPr sz="1400" spc="-51" dirty="0">
                <a:latin typeface="Arial" panose="020B0604020202020204" pitchFamily="34" charset="0"/>
                <a:cs typeface="Arial" panose="020B0604020202020204" pitchFamily="34" charset="0"/>
              </a:rPr>
              <a:t>de </a:t>
            </a:r>
            <a:r>
              <a:rPr sz="1400" spc="-38" dirty="0">
                <a:latin typeface="Arial" panose="020B0604020202020204" pitchFamily="34" charset="0"/>
                <a:cs typeface="Arial" panose="020B0604020202020204" pitchFamily="34" charset="0"/>
              </a:rPr>
              <a:t>las </a:t>
            </a:r>
            <a:r>
              <a:rPr sz="1400" spc="-42" dirty="0">
                <a:latin typeface="Arial" panose="020B0604020202020204" pitchFamily="34" charset="0"/>
                <a:cs typeface="Arial" panose="020B0604020202020204" pitchFamily="34" charset="0"/>
              </a:rPr>
              <a:t>rocas </a:t>
            </a:r>
            <a:r>
              <a:rPr sz="1400" spc="-51" dirty="0">
                <a:latin typeface="Arial" panose="020B0604020202020204" pitchFamily="34" charset="0"/>
                <a:cs typeface="Arial" panose="020B0604020202020204" pitchFamily="34" charset="0"/>
              </a:rPr>
              <a:t>y  de </a:t>
            </a:r>
            <a:r>
              <a:rPr sz="1400" spc="-45" dirty="0">
                <a:latin typeface="Arial" panose="020B0604020202020204" pitchFamily="34" charset="0"/>
                <a:cs typeface="Arial" panose="020B0604020202020204" pitchFamily="34" charset="0"/>
              </a:rPr>
              <a:t>los </a:t>
            </a:r>
            <a:r>
              <a:rPr sz="1400" spc="-38" dirty="0">
                <a:latin typeface="Arial" panose="020B0604020202020204" pitchFamily="34" charset="0"/>
                <a:cs typeface="Arial" panose="020B0604020202020204" pitchFamily="34" charset="0"/>
              </a:rPr>
              <a:t>tipos </a:t>
            </a:r>
            <a:r>
              <a:rPr sz="1400" spc="-51" dirty="0">
                <a:latin typeface="Arial" panose="020B0604020202020204" pitchFamily="34" charset="0"/>
                <a:cs typeface="Arial" panose="020B0604020202020204" pitchFamily="34" charset="0"/>
              </a:rPr>
              <a:t>de </a:t>
            </a:r>
            <a:r>
              <a:rPr sz="1400" spc="-42" dirty="0">
                <a:latin typeface="Arial" panose="020B0604020202020204" pitchFamily="34" charset="0"/>
                <a:cs typeface="Arial" panose="020B0604020202020204" pitchFamily="34" charset="0"/>
              </a:rPr>
              <a:t>explosivos  </a:t>
            </a:r>
            <a:r>
              <a:rPr sz="1400" spc="73" dirty="0">
                <a:latin typeface="Arial" panose="020B0604020202020204" pitchFamily="34" charset="0"/>
                <a:cs typeface="Arial" panose="020B0604020202020204" pitchFamily="34" charset="0"/>
              </a:rPr>
              <a:t> </a:t>
            </a:r>
            <a:r>
              <a:rPr sz="1400" spc="-45" dirty="0">
                <a:latin typeface="Arial" panose="020B0604020202020204" pitchFamily="34" charset="0"/>
                <a:cs typeface="Arial" panose="020B0604020202020204" pitchFamily="34" charset="0"/>
              </a:rPr>
              <a:t>empleados.</a:t>
            </a:r>
            <a:endParaRPr sz="1400" dirty="0">
              <a:latin typeface="Arial" panose="020B0604020202020204" pitchFamily="34" charset="0"/>
              <a:cs typeface="Arial" panose="020B0604020202020204" pitchFamily="34" charset="0"/>
            </a:endParaRPr>
          </a:p>
          <a:p>
            <a:pPr>
              <a:spcBef>
                <a:spcPts val="10"/>
              </a:spcBef>
            </a:pPr>
            <a:endParaRPr sz="1400" dirty="0">
              <a:latin typeface="Arial" panose="020B0604020202020204" pitchFamily="34" charset="0"/>
              <a:cs typeface="Arial" panose="020B0604020202020204" pitchFamily="34" charset="0"/>
            </a:endParaRPr>
          </a:p>
          <a:p>
            <a:pPr marL="8139" marR="3256" algn="just"/>
            <a:r>
              <a:rPr sz="1400" spc="-35" dirty="0">
                <a:latin typeface="Arial" panose="020B0604020202020204" pitchFamily="34" charset="0"/>
                <a:cs typeface="Arial" panose="020B0604020202020204" pitchFamily="34" charset="0"/>
              </a:rPr>
              <a:t>Si </a:t>
            </a:r>
            <a:r>
              <a:rPr sz="1400" spc="-45" dirty="0">
                <a:latin typeface="Arial" panose="020B0604020202020204" pitchFamily="34" charset="0"/>
                <a:cs typeface="Arial" panose="020B0604020202020204" pitchFamily="34" charset="0"/>
              </a:rPr>
              <a:t>la </a:t>
            </a:r>
            <a:r>
              <a:rPr sz="1400" spc="-38" dirty="0">
                <a:latin typeface="Arial" panose="020B0604020202020204" pitchFamily="34" charset="0"/>
                <a:cs typeface="Arial" panose="020B0604020202020204" pitchFamily="34" charset="0"/>
              </a:rPr>
              <a:t>distribución </a:t>
            </a:r>
            <a:r>
              <a:rPr sz="1400" spc="-51" dirty="0">
                <a:latin typeface="Arial" panose="020B0604020202020204" pitchFamily="34" charset="0"/>
                <a:cs typeface="Arial" panose="020B0604020202020204" pitchFamily="34" charset="0"/>
              </a:rPr>
              <a:t>de </a:t>
            </a:r>
            <a:r>
              <a:rPr sz="1400" spc="-38" dirty="0">
                <a:latin typeface="Arial" panose="020B0604020202020204" pitchFamily="34" charset="0"/>
                <a:cs typeface="Arial" panose="020B0604020202020204" pitchFamily="34" charset="0"/>
              </a:rPr>
              <a:t>carga </a:t>
            </a:r>
            <a:r>
              <a:rPr sz="1400" spc="-48" dirty="0">
                <a:latin typeface="Arial" panose="020B0604020202020204" pitchFamily="34" charset="0"/>
                <a:cs typeface="Arial" panose="020B0604020202020204" pitchFamily="34" charset="0"/>
              </a:rPr>
              <a:t>es </a:t>
            </a:r>
            <a:r>
              <a:rPr sz="1400" spc="-38" dirty="0">
                <a:latin typeface="Arial" panose="020B0604020202020204" pitchFamily="34" charset="0"/>
                <a:cs typeface="Arial" panose="020B0604020202020204" pitchFamily="34" charset="0"/>
              </a:rPr>
              <a:t>selectiva </a:t>
            </a:r>
            <a:r>
              <a:rPr sz="1400" spc="-42" dirty="0">
                <a:latin typeface="Arial" panose="020B0604020202020204" pitchFamily="34" charset="0"/>
                <a:cs typeface="Arial" panose="020B0604020202020204" pitchFamily="34" charset="0"/>
              </a:rPr>
              <a:t>con </a:t>
            </a:r>
            <a:r>
              <a:rPr sz="1400" spc="-61" dirty="0">
                <a:latin typeface="Arial" panose="020B0604020202020204" pitchFamily="34" charset="0"/>
                <a:cs typeface="Arial" panose="020B0604020202020204" pitchFamily="34" charset="0"/>
              </a:rPr>
              <a:t>un </a:t>
            </a:r>
            <a:r>
              <a:rPr sz="1400" spc="-42" dirty="0">
                <a:latin typeface="Arial" panose="020B0604020202020204" pitchFamily="34" charset="0"/>
                <a:cs typeface="Arial" panose="020B0604020202020204" pitchFamily="34" charset="0"/>
              </a:rPr>
              <a:t>explosivo </a:t>
            </a:r>
            <a:r>
              <a:rPr sz="1400" spc="-51" dirty="0">
                <a:latin typeface="Arial" panose="020B0604020202020204" pitchFamily="34" charset="0"/>
                <a:cs typeface="Arial" panose="020B0604020202020204" pitchFamily="34" charset="0"/>
              </a:rPr>
              <a:t>de </a:t>
            </a:r>
            <a:r>
              <a:rPr sz="1400" spc="-32" dirty="0">
                <a:latin typeface="Arial" panose="020B0604020202020204" pitchFamily="34" charset="0"/>
                <a:cs typeface="Arial" panose="020B0604020202020204" pitchFamily="34" charset="0"/>
              </a:rPr>
              <a:t>alta </a:t>
            </a:r>
            <a:r>
              <a:rPr sz="1400" spc="-45" dirty="0">
                <a:latin typeface="Arial" panose="020B0604020202020204" pitchFamily="34" charset="0"/>
                <a:cs typeface="Arial" panose="020B0604020202020204" pitchFamily="34" charset="0"/>
              </a:rPr>
              <a:t>densidad </a:t>
            </a:r>
            <a:r>
              <a:rPr sz="1400" spc="-70" dirty="0">
                <a:latin typeface="Arial" panose="020B0604020202020204" pitchFamily="34" charset="0"/>
                <a:cs typeface="Arial" panose="020B0604020202020204" pitchFamily="34" charset="0"/>
              </a:rPr>
              <a:t>y  </a:t>
            </a:r>
            <a:r>
              <a:rPr sz="1400" spc="-42" dirty="0">
                <a:latin typeface="Arial" panose="020B0604020202020204" pitchFamily="34" charset="0"/>
                <a:cs typeface="Arial" panose="020B0604020202020204" pitchFamily="34" charset="0"/>
              </a:rPr>
              <a:t>potencia </a:t>
            </a:r>
            <a:r>
              <a:rPr sz="1400" spc="-45" dirty="0">
                <a:latin typeface="Arial" panose="020B0604020202020204" pitchFamily="34" charset="0"/>
                <a:cs typeface="Arial" panose="020B0604020202020204" pitchFamily="34" charset="0"/>
              </a:rPr>
              <a:t>en </a:t>
            </a:r>
            <a:r>
              <a:rPr sz="1400" spc="-42" dirty="0">
                <a:latin typeface="Arial" panose="020B0604020202020204" pitchFamily="34" charset="0"/>
                <a:cs typeface="Arial" panose="020B0604020202020204" pitchFamily="34" charset="0"/>
              </a:rPr>
              <a:t>el </a:t>
            </a:r>
            <a:r>
              <a:rPr sz="1400" spc="-45" dirty="0">
                <a:latin typeface="Arial" panose="020B0604020202020204" pitchFamily="34" charset="0"/>
                <a:cs typeface="Arial" panose="020B0604020202020204" pitchFamily="34" charset="0"/>
              </a:rPr>
              <a:t>fondo otro </a:t>
            </a:r>
            <a:r>
              <a:rPr sz="1400" spc="-61" dirty="0">
                <a:latin typeface="Arial" panose="020B0604020202020204" pitchFamily="34" charset="0"/>
                <a:cs typeface="Arial" panose="020B0604020202020204" pitchFamily="34" charset="0"/>
              </a:rPr>
              <a:t>de </a:t>
            </a:r>
            <a:r>
              <a:rPr sz="1400" spc="-42" dirty="0">
                <a:latin typeface="Arial" panose="020B0604020202020204" pitchFamily="34" charset="0"/>
                <a:cs typeface="Arial" panose="020B0604020202020204" pitchFamily="34" charset="0"/>
              </a:rPr>
              <a:t>baja </a:t>
            </a:r>
            <a:r>
              <a:rPr sz="1400" spc="-45" dirty="0">
                <a:latin typeface="Arial" panose="020B0604020202020204" pitchFamily="34" charset="0"/>
                <a:cs typeface="Arial" panose="020B0604020202020204" pitchFamily="34" charset="0"/>
              </a:rPr>
              <a:t>densidad </a:t>
            </a:r>
            <a:r>
              <a:rPr sz="1400" spc="-51" dirty="0">
                <a:latin typeface="Arial" panose="020B0604020202020204" pitchFamily="34" charset="0"/>
                <a:cs typeface="Arial" panose="020B0604020202020204" pitchFamily="34" charset="0"/>
              </a:rPr>
              <a:t>y </a:t>
            </a:r>
            <a:r>
              <a:rPr sz="1400" spc="-42" dirty="0">
                <a:latin typeface="Arial" panose="020B0604020202020204" pitchFamily="34" charset="0"/>
                <a:cs typeface="Arial" panose="020B0604020202020204" pitchFamily="34" charset="0"/>
              </a:rPr>
              <a:t>potencia </a:t>
            </a:r>
            <a:r>
              <a:rPr sz="1400" spc="-48" dirty="0">
                <a:latin typeface="Arial" panose="020B0604020202020204" pitchFamily="34" charset="0"/>
                <a:cs typeface="Arial" panose="020B0604020202020204" pitchFamily="34" charset="0"/>
              </a:rPr>
              <a:t>media </a:t>
            </a:r>
            <a:r>
              <a:rPr sz="1400" spc="-54" dirty="0">
                <a:latin typeface="Arial" panose="020B0604020202020204" pitchFamily="34" charset="0"/>
                <a:cs typeface="Arial" panose="020B0604020202020204" pitchFamily="34" charset="0"/>
              </a:rPr>
              <a:t>en </a:t>
            </a:r>
            <a:r>
              <a:rPr sz="1400" spc="-35" dirty="0">
                <a:latin typeface="Arial" panose="020B0604020202020204" pitchFamily="34" charset="0"/>
                <a:cs typeface="Arial" panose="020B0604020202020204" pitchFamily="34" charset="0"/>
              </a:rPr>
              <a:t>la </a:t>
            </a:r>
            <a:r>
              <a:rPr sz="1400" spc="-48" dirty="0">
                <a:latin typeface="Arial" panose="020B0604020202020204" pitchFamily="34" charset="0"/>
                <a:cs typeface="Arial" panose="020B0604020202020204" pitchFamily="34" charset="0"/>
              </a:rPr>
              <a:t>columna </a:t>
            </a:r>
            <a:r>
              <a:rPr sz="1400" spc="-42" dirty="0">
                <a:latin typeface="Arial" panose="020B0604020202020204" pitchFamily="34" charset="0"/>
                <a:cs typeface="Arial" panose="020B0604020202020204" pitchFamily="34" charset="0"/>
              </a:rPr>
              <a:t>, </a:t>
            </a:r>
            <a:r>
              <a:rPr sz="1400" spc="-45" dirty="0">
                <a:latin typeface="Arial" panose="020B0604020202020204" pitchFamily="34" charset="0"/>
                <a:cs typeface="Arial" panose="020B0604020202020204" pitchFamily="34" charset="0"/>
              </a:rPr>
              <a:t>los  </a:t>
            </a:r>
            <a:r>
              <a:rPr sz="1400" spc="-38" dirty="0">
                <a:latin typeface="Arial" panose="020B0604020202020204" pitchFamily="34" charset="0"/>
                <a:cs typeface="Arial" panose="020B0604020202020204" pitchFamily="34" charset="0"/>
              </a:rPr>
              <a:t>valores </a:t>
            </a:r>
            <a:r>
              <a:rPr sz="1400" spc="-51" dirty="0">
                <a:latin typeface="Arial" panose="020B0604020202020204" pitchFamily="34" charset="0"/>
                <a:cs typeface="Arial" panose="020B0604020202020204" pitchFamily="34" charset="0"/>
              </a:rPr>
              <a:t>de </a:t>
            </a:r>
            <a:r>
              <a:rPr sz="1400" spc="-45" dirty="0">
                <a:latin typeface="Arial" panose="020B0604020202020204" pitchFamily="34" charset="0"/>
                <a:cs typeface="Arial" panose="020B0604020202020204" pitchFamily="34" charset="0"/>
              </a:rPr>
              <a:t>la </a:t>
            </a:r>
            <a:r>
              <a:rPr sz="1400" spc="-48" dirty="0">
                <a:latin typeface="Arial" panose="020B0604020202020204" pitchFamily="34" charset="0"/>
                <a:cs typeface="Arial" panose="020B0604020202020204" pitchFamily="34" charset="0"/>
              </a:rPr>
              <a:t>columna </a:t>
            </a:r>
            <a:r>
              <a:rPr sz="1400" spc="-38" dirty="0">
                <a:latin typeface="Arial" panose="020B0604020202020204" pitchFamily="34" charset="0"/>
                <a:cs typeface="Arial" panose="020B0604020202020204" pitchFamily="34" charset="0"/>
              </a:rPr>
              <a:t>oscilan </a:t>
            </a:r>
            <a:r>
              <a:rPr sz="1400" spc="-42" dirty="0">
                <a:latin typeface="Arial" panose="020B0604020202020204" pitchFamily="34" charset="0"/>
                <a:cs typeface="Arial" panose="020B0604020202020204" pitchFamily="34" charset="0"/>
              </a:rPr>
              <a:t>entre </a:t>
            </a:r>
            <a:r>
              <a:rPr sz="1400" spc="-51" dirty="0">
                <a:latin typeface="Arial" panose="020B0604020202020204" pitchFamily="34" charset="0"/>
                <a:cs typeface="Arial" panose="020B0604020202020204" pitchFamily="34" charset="0"/>
              </a:rPr>
              <a:t>33 y </a:t>
            </a:r>
            <a:r>
              <a:rPr sz="1400" spc="-45" dirty="0">
                <a:latin typeface="Arial" panose="020B0604020202020204" pitchFamily="34" charset="0"/>
                <a:cs typeface="Arial" panose="020B0604020202020204" pitchFamily="34" charset="0"/>
              </a:rPr>
              <a:t>39 veces </a:t>
            </a:r>
            <a:r>
              <a:rPr sz="1400" spc="-42" dirty="0">
                <a:latin typeface="Arial" panose="020B0604020202020204" pitchFamily="34" charset="0"/>
                <a:cs typeface="Arial" panose="020B0604020202020204" pitchFamily="34" charset="0"/>
              </a:rPr>
              <a:t>el </a:t>
            </a:r>
            <a:r>
              <a:rPr sz="1400" spc="-45" dirty="0">
                <a:latin typeface="Arial" panose="020B0604020202020204" pitchFamily="34" charset="0"/>
                <a:cs typeface="Arial" panose="020B0604020202020204" pitchFamily="34" charset="0"/>
              </a:rPr>
              <a:t>diámetro </a:t>
            </a:r>
            <a:r>
              <a:rPr sz="1400" spc="-48" dirty="0">
                <a:latin typeface="Arial" panose="020B0604020202020204" pitchFamily="34" charset="0"/>
                <a:cs typeface="Arial" panose="020B0604020202020204" pitchFamily="34" charset="0"/>
              </a:rPr>
              <a:t>del barreno </a:t>
            </a:r>
            <a:r>
              <a:rPr sz="1400" spc="-38" dirty="0">
                <a:latin typeface="Arial" panose="020B0604020202020204" pitchFamily="34" charset="0"/>
                <a:cs typeface="Arial" panose="020B0604020202020204" pitchFamily="34" charset="0"/>
              </a:rPr>
              <a:t>“D”,  </a:t>
            </a:r>
            <a:r>
              <a:rPr sz="1400" spc="-45" dirty="0">
                <a:latin typeface="Arial" panose="020B0604020202020204" pitchFamily="34" charset="0"/>
                <a:cs typeface="Arial" panose="020B0604020202020204" pitchFamily="34" charset="0"/>
              </a:rPr>
              <a:t>dependiendo </a:t>
            </a:r>
            <a:r>
              <a:rPr sz="1400" spc="-51" dirty="0">
                <a:latin typeface="Arial" panose="020B0604020202020204" pitchFamily="34" charset="0"/>
                <a:cs typeface="Arial" panose="020B0604020202020204" pitchFamily="34" charset="0"/>
              </a:rPr>
              <a:t>de </a:t>
            </a:r>
            <a:r>
              <a:rPr sz="1400" spc="-45" dirty="0">
                <a:latin typeface="Arial" panose="020B0604020202020204" pitchFamily="34" charset="0"/>
                <a:cs typeface="Arial" panose="020B0604020202020204" pitchFamily="34" charset="0"/>
              </a:rPr>
              <a:t>la </a:t>
            </a:r>
            <a:r>
              <a:rPr sz="1400" spc="-38" dirty="0">
                <a:latin typeface="Arial" panose="020B0604020202020204" pitchFamily="34" charset="0"/>
                <a:cs typeface="Arial" panose="020B0604020202020204" pitchFamily="34" charset="0"/>
              </a:rPr>
              <a:t>resistencia </a:t>
            </a:r>
            <a:r>
              <a:rPr sz="1400" spc="-51" dirty="0">
                <a:latin typeface="Arial" panose="020B0604020202020204" pitchFamily="34" charset="0"/>
                <a:cs typeface="Arial" panose="020B0604020202020204" pitchFamily="34" charset="0"/>
              </a:rPr>
              <a:t>de </a:t>
            </a:r>
            <a:r>
              <a:rPr sz="1400" spc="-45" dirty="0">
                <a:latin typeface="Arial" panose="020B0604020202020204" pitchFamily="34" charset="0"/>
                <a:cs typeface="Arial" panose="020B0604020202020204" pitchFamily="34" charset="0"/>
              </a:rPr>
              <a:t>la </a:t>
            </a:r>
            <a:r>
              <a:rPr sz="1400" spc="-42" dirty="0" err="1">
                <a:latin typeface="Arial" panose="020B0604020202020204" pitchFamily="34" charset="0"/>
                <a:cs typeface="Arial" panose="020B0604020202020204" pitchFamily="34" charset="0"/>
              </a:rPr>
              <a:t>roca</a:t>
            </a:r>
            <a:r>
              <a:rPr sz="1400" spc="-42" dirty="0">
                <a:latin typeface="Arial" panose="020B0604020202020204" pitchFamily="34" charset="0"/>
                <a:cs typeface="Arial" panose="020B0604020202020204" pitchFamily="34" charset="0"/>
              </a:rPr>
              <a:t> </a:t>
            </a:r>
            <a:r>
              <a:rPr sz="1400" spc="-54" dirty="0">
                <a:latin typeface="Arial" panose="020B0604020202020204" pitchFamily="34" charset="0"/>
                <a:cs typeface="Arial" panose="020B0604020202020204" pitchFamily="34" charset="0"/>
              </a:rPr>
              <a:t>a </a:t>
            </a:r>
            <a:r>
              <a:rPr sz="1400" spc="-45" dirty="0">
                <a:latin typeface="Arial" panose="020B0604020202020204" pitchFamily="34" charset="0"/>
                <a:cs typeface="Arial" panose="020B0604020202020204" pitchFamily="34" charset="0"/>
              </a:rPr>
              <a:t>la </a:t>
            </a:r>
            <a:r>
              <a:rPr sz="1400" spc="-42" dirty="0">
                <a:latin typeface="Arial" panose="020B0604020202020204" pitchFamily="34" charset="0"/>
                <a:cs typeface="Arial" panose="020B0604020202020204" pitchFamily="34" charset="0"/>
              </a:rPr>
              <a:t>compresión simple </a:t>
            </a:r>
            <a:r>
              <a:rPr sz="1400" spc="-51" dirty="0">
                <a:latin typeface="Arial" panose="020B0604020202020204" pitchFamily="34" charset="0"/>
                <a:cs typeface="Arial" panose="020B0604020202020204" pitchFamily="34" charset="0"/>
              </a:rPr>
              <a:t>y de </a:t>
            </a:r>
            <a:r>
              <a:rPr sz="1400" spc="-45" dirty="0">
                <a:latin typeface="Arial" panose="020B0604020202020204" pitchFamily="34" charset="0"/>
                <a:cs typeface="Arial" panose="020B0604020202020204" pitchFamily="34" charset="0"/>
              </a:rPr>
              <a:t>la </a:t>
            </a:r>
            <a:r>
              <a:rPr sz="1400" spc="-38" dirty="0">
                <a:latin typeface="Arial" panose="020B0604020202020204" pitchFamily="34" charset="0"/>
                <a:cs typeface="Arial" panose="020B0604020202020204" pitchFamily="34" charset="0"/>
              </a:rPr>
              <a:t>altura  </a:t>
            </a:r>
            <a:r>
              <a:rPr sz="1400" spc="-51" dirty="0">
                <a:latin typeface="Arial" panose="020B0604020202020204" pitchFamily="34" charset="0"/>
                <a:cs typeface="Arial" panose="020B0604020202020204" pitchFamily="34" charset="0"/>
              </a:rPr>
              <a:t>de </a:t>
            </a:r>
            <a:r>
              <a:rPr sz="1400" spc="-45" dirty="0">
                <a:latin typeface="Arial" panose="020B0604020202020204" pitchFamily="34" charset="0"/>
                <a:cs typeface="Arial" panose="020B0604020202020204" pitchFamily="34" charset="0"/>
              </a:rPr>
              <a:t>la </a:t>
            </a:r>
            <a:r>
              <a:rPr sz="1400" spc="-38" dirty="0">
                <a:latin typeface="Arial" panose="020B0604020202020204" pitchFamily="34" charset="0"/>
                <a:cs typeface="Arial" panose="020B0604020202020204" pitchFamily="34" charset="0"/>
              </a:rPr>
              <a:t>carga </a:t>
            </a:r>
            <a:r>
              <a:rPr sz="1400" spc="-51" dirty="0">
                <a:latin typeface="Arial" panose="020B0604020202020204" pitchFamily="34" charset="0"/>
                <a:cs typeface="Arial" panose="020B0604020202020204" pitchFamily="34" charset="0"/>
              </a:rPr>
              <a:t>de </a:t>
            </a:r>
            <a:r>
              <a:rPr sz="1400" spc="-32" dirty="0">
                <a:latin typeface="Arial" panose="020B0604020202020204" pitchFamily="34" charset="0"/>
                <a:cs typeface="Arial" panose="020B0604020202020204" pitchFamily="34" charset="0"/>
              </a:rPr>
              <a:t> </a:t>
            </a:r>
            <a:r>
              <a:rPr sz="1400" spc="-42" dirty="0">
                <a:latin typeface="Arial" panose="020B0604020202020204" pitchFamily="34" charset="0"/>
                <a:cs typeface="Arial" panose="020B0604020202020204" pitchFamily="34" charset="0"/>
              </a:rPr>
              <a:t>fondo.</a:t>
            </a:r>
            <a:endParaRPr sz="1400" dirty="0">
              <a:latin typeface="Arial" panose="020B0604020202020204" pitchFamily="34" charset="0"/>
              <a:cs typeface="Arial" panose="020B0604020202020204" pitchFamily="34" charset="0"/>
            </a:endParaRPr>
          </a:p>
          <a:p>
            <a:pPr>
              <a:spcBef>
                <a:spcPts val="19"/>
              </a:spcBef>
            </a:pPr>
            <a:endParaRPr sz="1400" dirty="0">
              <a:latin typeface="Arial" panose="020B0604020202020204" pitchFamily="34" charset="0"/>
              <a:cs typeface="Arial" panose="020B0604020202020204" pitchFamily="34" charset="0"/>
            </a:endParaRPr>
          </a:p>
          <a:p>
            <a:pPr marL="11802" marR="5291" indent="-2035" algn="just"/>
            <a:r>
              <a:rPr sz="1400" spc="-38" dirty="0">
                <a:latin typeface="Arial" panose="020B0604020202020204" pitchFamily="34" charset="0"/>
                <a:cs typeface="Arial" panose="020B0604020202020204" pitchFamily="34" charset="0"/>
              </a:rPr>
              <a:t>El </a:t>
            </a:r>
            <a:r>
              <a:rPr sz="1400" spc="-42" dirty="0">
                <a:latin typeface="Arial" panose="020B0604020202020204" pitchFamily="34" charset="0"/>
                <a:cs typeface="Arial" panose="020B0604020202020204" pitchFamily="34" charset="0"/>
              </a:rPr>
              <a:t>espaciamiento </a:t>
            </a:r>
            <a:r>
              <a:rPr sz="1400" spc="-38" dirty="0">
                <a:latin typeface="Arial" panose="020B0604020202020204" pitchFamily="34" charset="0"/>
                <a:cs typeface="Arial" panose="020B0604020202020204" pitchFamily="34" charset="0"/>
              </a:rPr>
              <a:t>entre </a:t>
            </a:r>
            <a:r>
              <a:rPr lang="es-ES" sz="1400" spc="-42" dirty="0">
                <a:latin typeface="Arial" panose="020B0604020202020204" pitchFamily="34" charset="0"/>
                <a:cs typeface="Arial" panose="020B0604020202020204" pitchFamily="34" charset="0"/>
              </a:rPr>
              <a:t>taladros</a:t>
            </a:r>
            <a:r>
              <a:rPr sz="1400" spc="-42" dirty="0">
                <a:latin typeface="Arial" panose="020B0604020202020204" pitchFamily="34" charset="0"/>
                <a:cs typeface="Arial" panose="020B0604020202020204" pitchFamily="34" charset="0"/>
              </a:rPr>
              <a:t> </a:t>
            </a:r>
            <a:r>
              <a:rPr sz="1400" spc="-51" dirty="0">
                <a:latin typeface="Arial" panose="020B0604020202020204" pitchFamily="34" charset="0"/>
                <a:cs typeface="Arial" panose="020B0604020202020204" pitchFamily="34" charset="0"/>
              </a:rPr>
              <a:t>de </a:t>
            </a:r>
            <a:r>
              <a:rPr sz="1400" spc="-58" dirty="0">
                <a:latin typeface="Arial" panose="020B0604020202020204" pitchFamily="34" charset="0"/>
                <a:cs typeface="Arial" panose="020B0604020202020204" pitchFamily="34" charset="0"/>
              </a:rPr>
              <a:t>una </a:t>
            </a:r>
            <a:r>
              <a:rPr sz="1400" spc="-51" dirty="0">
                <a:latin typeface="Arial" panose="020B0604020202020204" pitchFamily="34" charset="0"/>
                <a:cs typeface="Arial" panose="020B0604020202020204" pitchFamily="34" charset="0"/>
              </a:rPr>
              <a:t>misma </a:t>
            </a:r>
            <a:r>
              <a:rPr sz="1400" spc="-32" dirty="0">
                <a:latin typeface="Arial" panose="020B0604020202020204" pitchFamily="34" charset="0"/>
                <a:cs typeface="Arial" panose="020B0604020202020204" pitchFamily="34" charset="0"/>
              </a:rPr>
              <a:t>fila </a:t>
            </a:r>
            <a:r>
              <a:rPr sz="1400" spc="-38" dirty="0">
                <a:latin typeface="Arial" panose="020B0604020202020204" pitchFamily="34" charset="0"/>
                <a:cs typeface="Arial" panose="020B0604020202020204" pitchFamily="34" charset="0"/>
              </a:rPr>
              <a:t>varia entre </a:t>
            </a:r>
            <a:r>
              <a:rPr sz="1400" spc="-35" dirty="0">
                <a:latin typeface="Arial" panose="020B0604020202020204" pitchFamily="34" charset="0"/>
                <a:cs typeface="Arial" panose="020B0604020202020204" pitchFamily="34" charset="0"/>
              </a:rPr>
              <a:t>1.15 </a:t>
            </a:r>
            <a:r>
              <a:rPr sz="1400" spc="-58" dirty="0">
                <a:latin typeface="Arial" panose="020B0604020202020204" pitchFamily="34" charset="0"/>
                <a:cs typeface="Arial" panose="020B0604020202020204" pitchFamily="34" charset="0"/>
              </a:rPr>
              <a:t>B </a:t>
            </a:r>
            <a:r>
              <a:rPr sz="1400" spc="-45" dirty="0">
                <a:latin typeface="Arial" panose="020B0604020202020204" pitchFamily="34" charset="0"/>
                <a:cs typeface="Arial" panose="020B0604020202020204" pitchFamily="34" charset="0"/>
              </a:rPr>
              <a:t>para </a:t>
            </a:r>
            <a:r>
              <a:rPr sz="1400" spc="-35" dirty="0">
                <a:latin typeface="Arial" panose="020B0604020202020204" pitchFamily="34" charset="0"/>
                <a:cs typeface="Arial" panose="020B0604020202020204" pitchFamily="34" charset="0"/>
              </a:rPr>
              <a:t>rocas  </a:t>
            </a:r>
            <a:r>
              <a:rPr sz="1400" spc="-45" dirty="0">
                <a:latin typeface="Arial" panose="020B0604020202020204" pitchFamily="34" charset="0"/>
                <a:cs typeface="Arial" panose="020B0604020202020204" pitchFamily="34" charset="0"/>
              </a:rPr>
              <a:t>duras </a:t>
            </a:r>
            <a:r>
              <a:rPr sz="1400" spc="-70" dirty="0">
                <a:latin typeface="Arial" panose="020B0604020202020204" pitchFamily="34" charset="0"/>
                <a:cs typeface="Arial" panose="020B0604020202020204" pitchFamily="34" charset="0"/>
              </a:rPr>
              <a:t>y  </a:t>
            </a:r>
            <a:r>
              <a:rPr sz="1400" spc="-35" dirty="0">
                <a:latin typeface="Arial" panose="020B0604020202020204" pitchFamily="34" charset="0"/>
                <a:cs typeface="Arial" panose="020B0604020202020204" pitchFamily="34" charset="0"/>
              </a:rPr>
              <a:t>1.30 </a:t>
            </a:r>
            <a:r>
              <a:rPr sz="1400" spc="-45" dirty="0">
                <a:latin typeface="Arial" panose="020B0604020202020204" pitchFamily="34" charset="0"/>
                <a:cs typeface="Arial" panose="020B0604020202020204" pitchFamily="34" charset="0"/>
              </a:rPr>
              <a:t>para </a:t>
            </a:r>
            <a:r>
              <a:rPr sz="1400" spc="-35" dirty="0">
                <a:latin typeface="Arial" panose="020B0604020202020204" pitchFamily="34" charset="0"/>
                <a:cs typeface="Arial" panose="020B0604020202020204" pitchFamily="34" charset="0"/>
              </a:rPr>
              <a:t>rocas</a:t>
            </a:r>
            <a:r>
              <a:rPr sz="1400" spc="112" dirty="0">
                <a:latin typeface="Arial" panose="020B0604020202020204" pitchFamily="34" charset="0"/>
                <a:cs typeface="Arial" panose="020B0604020202020204" pitchFamily="34" charset="0"/>
              </a:rPr>
              <a:t> </a:t>
            </a:r>
            <a:r>
              <a:rPr sz="1400" spc="-45" dirty="0">
                <a:latin typeface="Arial" panose="020B0604020202020204" pitchFamily="34" charset="0"/>
                <a:cs typeface="Arial" panose="020B0604020202020204" pitchFamily="34" charset="0"/>
              </a:rPr>
              <a:t>blandas.</a:t>
            </a:r>
            <a:endParaRPr sz="1400" dirty="0">
              <a:latin typeface="Arial" panose="020B0604020202020204" pitchFamily="34" charset="0"/>
              <a:cs typeface="Arial" panose="020B0604020202020204" pitchFamily="34" charset="0"/>
            </a:endParaRPr>
          </a:p>
          <a:p>
            <a:pPr marL="9767" algn="just"/>
            <a:r>
              <a:rPr sz="1400" spc="-58" dirty="0">
                <a:latin typeface="Arial" panose="020B0604020202020204" pitchFamily="34" charset="0"/>
                <a:cs typeface="Arial" panose="020B0604020202020204" pitchFamily="34" charset="0"/>
              </a:rPr>
              <a:t>La   </a:t>
            </a:r>
            <a:r>
              <a:rPr sz="1400" spc="-42" dirty="0">
                <a:latin typeface="Arial" panose="020B0604020202020204" pitchFamily="34" charset="0"/>
                <a:cs typeface="Arial" panose="020B0604020202020204" pitchFamily="34" charset="0"/>
              </a:rPr>
              <a:t>longitud   </a:t>
            </a:r>
            <a:r>
              <a:rPr sz="1400" spc="-51" dirty="0">
                <a:latin typeface="Arial" panose="020B0604020202020204" pitchFamily="34" charset="0"/>
                <a:cs typeface="Arial" panose="020B0604020202020204" pitchFamily="34" charset="0"/>
              </a:rPr>
              <a:t>de   </a:t>
            </a:r>
            <a:r>
              <a:rPr sz="1400" spc="-42" dirty="0">
                <a:latin typeface="Arial" panose="020B0604020202020204" pitchFamily="34" charset="0"/>
                <a:cs typeface="Arial" panose="020B0604020202020204" pitchFamily="34" charset="0"/>
              </a:rPr>
              <a:t>retacado   </a:t>
            </a:r>
            <a:r>
              <a:rPr sz="1400" spc="-70" dirty="0">
                <a:latin typeface="Arial" panose="020B0604020202020204" pitchFamily="34" charset="0"/>
                <a:cs typeface="Arial" panose="020B0604020202020204" pitchFamily="34" charset="0"/>
              </a:rPr>
              <a:t>y    </a:t>
            </a:r>
            <a:r>
              <a:rPr sz="1400" spc="-51" dirty="0">
                <a:latin typeface="Arial" panose="020B0604020202020204" pitchFamily="34" charset="0"/>
                <a:cs typeface="Arial" panose="020B0604020202020204" pitchFamily="34" charset="0"/>
              </a:rPr>
              <a:t>de   </a:t>
            </a:r>
            <a:r>
              <a:rPr sz="1400" spc="-42" dirty="0">
                <a:latin typeface="Arial" panose="020B0604020202020204" pitchFamily="34" charset="0"/>
                <a:cs typeface="Arial" panose="020B0604020202020204" pitchFamily="34" charset="0"/>
              </a:rPr>
              <a:t>sobreperforacion   </a:t>
            </a:r>
            <a:r>
              <a:rPr sz="1400" spc="-51" dirty="0">
                <a:latin typeface="Arial" panose="020B0604020202020204" pitchFamily="34" charset="0"/>
                <a:cs typeface="Arial" panose="020B0604020202020204" pitchFamily="34" charset="0"/>
              </a:rPr>
              <a:t>se   </a:t>
            </a:r>
            <a:r>
              <a:rPr sz="1400" spc="-38" dirty="0">
                <a:latin typeface="Arial" panose="020B0604020202020204" pitchFamily="34" charset="0"/>
                <a:cs typeface="Arial" panose="020B0604020202020204" pitchFamily="34" charset="0"/>
              </a:rPr>
              <a:t>calculan   </a:t>
            </a:r>
            <a:r>
              <a:rPr lang="es-PE" sz="1400" spc="-45" dirty="0">
                <a:latin typeface="Arial" panose="020B0604020202020204" pitchFamily="34" charset="0"/>
                <a:cs typeface="Arial" panose="020B0604020202020204" pitchFamily="34" charset="0"/>
              </a:rPr>
              <a:t>en</a:t>
            </a:r>
            <a:r>
              <a:rPr sz="1400" spc="-45" dirty="0">
                <a:latin typeface="Arial" panose="020B0604020202020204" pitchFamily="34" charset="0"/>
                <a:cs typeface="Arial" panose="020B0604020202020204" pitchFamily="34" charset="0"/>
              </a:rPr>
              <a:t>   </a:t>
            </a:r>
            <a:r>
              <a:rPr lang="es-ES" sz="1400" spc="-42" dirty="0">
                <a:latin typeface="Arial" panose="020B0604020202020204" pitchFamily="34" charset="0"/>
                <a:cs typeface="Arial" panose="020B0604020202020204" pitchFamily="34" charset="0"/>
              </a:rPr>
              <a:t>función</a:t>
            </a:r>
            <a:r>
              <a:rPr sz="1400" spc="-42" dirty="0">
                <a:latin typeface="Arial" panose="020B0604020202020204" pitchFamily="34" charset="0"/>
                <a:cs typeface="Arial" panose="020B0604020202020204" pitchFamily="34" charset="0"/>
              </a:rPr>
              <a:t> </a:t>
            </a:r>
            <a:r>
              <a:rPr sz="1400" spc="35" dirty="0">
                <a:latin typeface="Arial" panose="020B0604020202020204" pitchFamily="34" charset="0"/>
                <a:cs typeface="Arial" panose="020B0604020202020204" pitchFamily="34" charset="0"/>
              </a:rPr>
              <a:t> </a:t>
            </a:r>
            <a:r>
              <a:rPr sz="1400" spc="-48" dirty="0">
                <a:latin typeface="Arial" panose="020B0604020202020204" pitchFamily="34" charset="0"/>
                <a:cs typeface="Arial" panose="020B0604020202020204" pitchFamily="34" charset="0"/>
              </a:rPr>
              <a:t>del</a:t>
            </a:r>
            <a:r>
              <a:rPr lang="es-ES" sz="1400" spc="-48" dirty="0">
                <a:latin typeface="Arial" panose="020B0604020202020204" pitchFamily="34" charset="0"/>
                <a:cs typeface="Arial" panose="020B0604020202020204" pitchFamily="34" charset="0"/>
              </a:rPr>
              <a:t> </a:t>
            </a:r>
            <a:r>
              <a:rPr lang="es-PE" sz="1400" spc="-45" dirty="0">
                <a:latin typeface="Arial" panose="020B0604020202020204" pitchFamily="34" charset="0"/>
                <a:cs typeface="Arial" panose="020B0604020202020204" pitchFamily="34" charset="0"/>
              </a:rPr>
              <a:t>diámetro</a:t>
            </a:r>
            <a:r>
              <a:rPr sz="1400" spc="-45" dirty="0">
                <a:latin typeface="Arial" panose="020B0604020202020204" pitchFamily="34" charset="0"/>
                <a:cs typeface="Arial" panose="020B0604020202020204" pitchFamily="34" charset="0"/>
              </a:rPr>
              <a:t>  </a:t>
            </a:r>
            <a:r>
              <a:rPr sz="1400" spc="-51" dirty="0">
                <a:latin typeface="Arial" panose="020B0604020202020204" pitchFamily="34" charset="0"/>
                <a:cs typeface="Arial" panose="020B0604020202020204" pitchFamily="34" charset="0"/>
              </a:rPr>
              <a:t>de </a:t>
            </a:r>
            <a:r>
              <a:rPr sz="1400" spc="-38" dirty="0">
                <a:latin typeface="Arial" panose="020B0604020202020204" pitchFamily="34" charset="0"/>
                <a:cs typeface="Arial" panose="020B0604020202020204" pitchFamily="34" charset="0"/>
              </a:rPr>
              <a:t>los </a:t>
            </a:r>
            <a:r>
              <a:rPr sz="1400" spc="-45" dirty="0">
                <a:latin typeface="Arial" panose="020B0604020202020204" pitchFamily="34" charset="0"/>
                <a:cs typeface="Arial" panose="020B0604020202020204" pitchFamily="34" charset="0"/>
              </a:rPr>
              <a:t>barrenos  </a:t>
            </a:r>
            <a:r>
              <a:rPr sz="1400" spc="-70" dirty="0">
                <a:latin typeface="Arial" panose="020B0604020202020204" pitchFamily="34" charset="0"/>
                <a:cs typeface="Arial" panose="020B0604020202020204" pitchFamily="34" charset="0"/>
              </a:rPr>
              <a:t>y  </a:t>
            </a:r>
            <a:r>
              <a:rPr sz="1400" spc="-51" dirty="0">
                <a:latin typeface="Arial" panose="020B0604020202020204" pitchFamily="34" charset="0"/>
                <a:cs typeface="Arial" panose="020B0604020202020204" pitchFamily="34" charset="0"/>
              </a:rPr>
              <a:t>de </a:t>
            </a:r>
            <a:r>
              <a:rPr sz="1400" spc="-45" dirty="0">
                <a:latin typeface="Arial" panose="020B0604020202020204" pitchFamily="34" charset="0"/>
                <a:cs typeface="Arial" panose="020B0604020202020204" pitchFamily="34" charset="0"/>
              </a:rPr>
              <a:t>la </a:t>
            </a:r>
            <a:r>
              <a:rPr sz="1400" spc="-38" dirty="0">
                <a:latin typeface="Arial" panose="020B0604020202020204" pitchFamily="34" charset="0"/>
                <a:cs typeface="Arial" panose="020B0604020202020204" pitchFamily="34" charset="0"/>
              </a:rPr>
              <a:t>resistencia  </a:t>
            </a:r>
            <a:r>
              <a:rPr sz="1400" spc="-51" dirty="0">
                <a:latin typeface="Arial" panose="020B0604020202020204" pitchFamily="34" charset="0"/>
                <a:cs typeface="Arial" panose="020B0604020202020204" pitchFamily="34" charset="0"/>
              </a:rPr>
              <a:t>de </a:t>
            </a:r>
            <a:r>
              <a:rPr sz="1400" spc="-35" dirty="0">
                <a:latin typeface="Arial" panose="020B0604020202020204" pitchFamily="34" charset="0"/>
                <a:cs typeface="Arial" panose="020B0604020202020204" pitchFamily="34" charset="0"/>
              </a:rPr>
              <a:t>la</a:t>
            </a:r>
            <a:r>
              <a:rPr sz="1400" spc="103" dirty="0">
                <a:latin typeface="Arial" panose="020B0604020202020204" pitchFamily="34" charset="0"/>
                <a:cs typeface="Arial" panose="020B0604020202020204" pitchFamily="34" charset="0"/>
              </a:rPr>
              <a:t> </a:t>
            </a:r>
            <a:r>
              <a:rPr sz="1400" spc="-42" dirty="0" err="1">
                <a:latin typeface="Arial" panose="020B0604020202020204" pitchFamily="34" charset="0"/>
                <a:cs typeface="Arial" panose="020B0604020202020204" pitchFamily="34" charset="0"/>
              </a:rPr>
              <a:t>roca</a:t>
            </a:r>
            <a:r>
              <a:rPr sz="1400" spc="-42" dirty="0">
                <a:latin typeface="Arial" panose="020B0604020202020204" pitchFamily="34" charset="0"/>
                <a:cs typeface="Arial" panose="020B0604020202020204" pitchFamily="34" charset="0"/>
              </a:rPr>
              <a:t>.</a:t>
            </a:r>
            <a:endParaRPr sz="1400" dirty="0">
              <a:latin typeface="Arial" panose="020B0604020202020204" pitchFamily="34" charset="0"/>
              <a:cs typeface="Arial" panose="020B0604020202020204" pitchFamily="34" charset="0"/>
            </a:endParaRPr>
          </a:p>
        </p:txBody>
      </p:sp>
      <p:graphicFrame>
        <p:nvGraphicFramePr>
          <p:cNvPr id="3" name="object 3"/>
          <p:cNvGraphicFramePr>
            <a:graphicFrameLocks noGrp="1"/>
          </p:cNvGraphicFramePr>
          <p:nvPr>
            <p:extLst>
              <p:ext uri="{D42A27DB-BD31-4B8C-83A1-F6EECF244321}">
                <p14:modId xmlns:p14="http://schemas.microsoft.com/office/powerpoint/2010/main" val="3562381144"/>
              </p:ext>
            </p:extLst>
          </p:nvPr>
        </p:nvGraphicFramePr>
        <p:xfrm>
          <a:off x="2949160" y="3931644"/>
          <a:ext cx="6876158" cy="1292608"/>
        </p:xfrm>
        <a:graphic>
          <a:graphicData uri="http://schemas.openxmlformats.org/drawingml/2006/table">
            <a:tbl>
              <a:tblPr firstRow="1" bandRow="1">
                <a:tableStyleId>{2D5ABB26-0587-4C30-8999-92F81FD0307C}</a:tableStyleId>
              </a:tblPr>
              <a:tblGrid>
                <a:gridCol w="3011969">
                  <a:extLst>
                    <a:ext uri="{9D8B030D-6E8A-4147-A177-3AD203B41FA5}">
                      <a16:colId xmlns:a16="http://schemas.microsoft.com/office/drawing/2014/main" val="20000"/>
                    </a:ext>
                  </a:extLst>
                </a:gridCol>
                <a:gridCol w="786068">
                  <a:extLst>
                    <a:ext uri="{9D8B030D-6E8A-4147-A177-3AD203B41FA5}">
                      <a16:colId xmlns:a16="http://schemas.microsoft.com/office/drawing/2014/main" val="20001"/>
                    </a:ext>
                  </a:extLst>
                </a:gridCol>
                <a:gridCol w="1019557">
                  <a:extLst>
                    <a:ext uri="{9D8B030D-6E8A-4147-A177-3AD203B41FA5}">
                      <a16:colId xmlns:a16="http://schemas.microsoft.com/office/drawing/2014/main" val="20002"/>
                    </a:ext>
                  </a:extLst>
                </a:gridCol>
                <a:gridCol w="1023444">
                  <a:extLst>
                    <a:ext uri="{9D8B030D-6E8A-4147-A177-3AD203B41FA5}">
                      <a16:colId xmlns:a16="http://schemas.microsoft.com/office/drawing/2014/main" val="20003"/>
                    </a:ext>
                  </a:extLst>
                </a:gridCol>
                <a:gridCol w="1035120">
                  <a:extLst>
                    <a:ext uri="{9D8B030D-6E8A-4147-A177-3AD203B41FA5}">
                      <a16:colId xmlns:a16="http://schemas.microsoft.com/office/drawing/2014/main" val="20004"/>
                    </a:ext>
                  </a:extLst>
                </a:gridCol>
              </a:tblGrid>
              <a:tr h="277833">
                <a:tc rowSpan="2">
                  <a:txBody>
                    <a:bodyPr/>
                    <a:lstStyle/>
                    <a:p>
                      <a:pPr>
                        <a:lnSpc>
                          <a:spcPct val="100000"/>
                        </a:lnSpc>
                        <a:spcBef>
                          <a:spcPts val="35"/>
                        </a:spcBef>
                      </a:pPr>
                      <a:endParaRPr sz="700" b="1" dirty="0">
                        <a:latin typeface="Arial" panose="020B0604020202020204" pitchFamily="34" charset="0"/>
                        <a:cs typeface="Arial" panose="020B0604020202020204" pitchFamily="34" charset="0"/>
                      </a:endParaRPr>
                    </a:p>
                    <a:p>
                      <a:pPr marL="877569" marR="624840" indent="-226060">
                        <a:lnSpc>
                          <a:spcPct val="112000"/>
                        </a:lnSpc>
                      </a:pPr>
                      <a:r>
                        <a:rPr sz="900" b="1" spc="-20" dirty="0">
                          <a:latin typeface="Arial" panose="020B0604020202020204" pitchFamily="34" charset="0"/>
                          <a:cs typeface="Arial" panose="020B0604020202020204" pitchFamily="34" charset="0"/>
                        </a:rPr>
                        <a:t>VARIABLE </a:t>
                      </a:r>
                      <a:r>
                        <a:rPr sz="900" b="1" spc="-45" dirty="0">
                          <a:latin typeface="Arial" panose="020B0604020202020204" pitchFamily="34" charset="0"/>
                          <a:cs typeface="Arial" panose="020B0604020202020204" pitchFamily="34" charset="0"/>
                        </a:rPr>
                        <a:t>DE  </a:t>
                      </a:r>
                      <a:r>
                        <a:rPr sz="900" b="1" spc="-20" dirty="0">
                          <a:latin typeface="Arial" panose="020B0604020202020204" pitchFamily="34" charset="0"/>
                          <a:cs typeface="Arial" panose="020B0604020202020204" pitchFamily="34" charset="0"/>
                        </a:rPr>
                        <a:t>DISEÑO</a:t>
                      </a:r>
                      <a:endParaRPr sz="900" b="1" dirty="0">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tc gridSpan="4">
                  <a:txBody>
                    <a:bodyPr/>
                    <a:lstStyle/>
                    <a:p>
                      <a:pPr algn="ctr">
                        <a:lnSpc>
                          <a:spcPts val="1390"/>
                        </a:lnSpc>
                      </a:pPr>
                      <a:r>
                        <a:rPr sz="900" b="1" spc="25" dirty="0">
                          <a:latin typeface="Arial" panose="020B0604020202020204" pitchFamily="34" charset="0"/>
                          <a:cs typeface="Arial" panose="020B0604020202020204" pitchFamily="34" charset="0"/>
                        </a:rPr>
                        <a:t>RESISTENCIA </a:t>
                      </a:r>
                      <a:r>
                        <a:rPr sz="900" b="1" spc="-40" dirty="0">
                          <a:latin typeface="Arial" panose="020B0604020202020204" pitchFamily="34" charset="0"/>
                          <a:cs typeface="Arial" panose="020B0604020202020204" pitchFamily="34" charset="0"/>
                        </a:rPr>
                        <a:t>A </a:t>
                      </a:r>
                      <a:r>
                        <a:rPr sz="900" b="1" spc="-35" dirty="0">
                          <a:latin typeface="Arial" panose="020B0604020202020204" pitchFamily="34" charset="0"/>
                          <a:cs typeface="Arial" panose="020B0604020202020204" pitchFamily="34" charset="0"/>
                        </a:rPr>
                        <a:t>LA   </a:t>
                      </a:r>
                      <a:r>
                        <a:rPr sz="900" b="1" spc="60" dirty="0">
                          <a:latin typeface="Arial" panose="020B0604020202020204" pitchFamily="34" charset="0"/>
                          <a:cs typeface="Arial" panose="020B0604020202020204" pitchFamily="34" charset="0"/>
                        </a:rPr>
                        <a:t> </a:t>
                      </a:r>
                      <a:r>
                        <a:rPr sz="900" b="1" spc="20" dirty="0">
                          <a:latin typeface="Arial" panose="020B0604020202020204" pitchFamily="34" charset="0"/>
                          <a:cs typeface="Arial" panose="020B0604020202020204" pitchFamily="34" charset="0"/>
                        </a:rPr>
                        <a:t>COMPRESION</a:t>
                      </a:r>
                      <a:endParaRPr sz="900" b="1">
                        <a:latin typeface="Arial" panose="020B0604020202020204" pitchFamily="34" charset="0"/>
                        <a:cs typeface="Arial" panose="020B0604020202020204" pitchFamily="34" charset="0"/>
                      </a:endParaRPr>
                    </a:p>
                    <a:p>
                      <a:pPr marL="12065" algn="ctr">
                        <a:lnSpc>
                          <a:spcPct val="100000"/>
                        </a:lnSpc>
                        <a:spcBef>
                          <a:spcPts val="25"/>
                        </a:spcBef>
                      </a:pPr>
                      <a:r>
                        <a:rPr sz="900" b="1" spc="20" dirty="0">
                          <a:latin typeface="Arial" panose="020B0604020202020204" pitchFamily="34" charset="0"/>
                          <a:cs typeface="Arial" panose="020B0604020202020204" pitchFamily="34" charset="0"/>
                        </a:rPr>
                        <a:t>SIMPLE</a:t>
                      </a:r>
                      <a:r>
                        <a:rPr sz="900" b="1" spc="40" dirty="0">
                          <a:latin typeface="Arial" panose="020B0604020202020204" pitchFamily="34" charset="0"/>
                          <a:cs typeface="Arial" panose="020B0604020202020204" pitchFamily="34" charset="0"/>
                        </a:rPr>
                        <a:t> </a:t>
                      </a:r>
                      <a:r>
                        <a:rPr sz="900" b="1" spc="-15" dirty="0">
                          <a:latin typeface="Arial" panose="020B0604020202020204" pitchFamily="34" charset="0"/>
                          <a:cs typeface="Arial" panose="020B0604020202020204" pitchFamily="34" charset="0"/>
                        </a:rPr>
                        <a:t>(MPa)</a:t>
                      </a:r>
                      <a:endParaRPr sz="900" b="1">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00239">
                <a:tc vMerge="1">
                  <a:txBody>
                    <a:bodyPr/>
                    <a:lstStyle/>
                    <a:p>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tc>
                  <a:txBody>
                    <a:bodyPr/>
                    <a:lstStyle/>
                    <a:p>
                      <a:pPr marL="15240" algn="ctr">
                        <a:lnSpc>
                          <a:spcPts val="1415"/>
                        </a:lnSpc>
                      </a:pPr>
                      <a:r>
                        <a:rPr sz="900" b="1" spc="5" dirty="0">
                          <a:latin typeface="Arial" panose="020B0604020202020204" pitchFamily="34" charset="0"/>
                          <a:cs typeface="Arial" panose="020B0604020202020204" pitchFamily="34" charset="0"/>
                        </a:rPr>
                        <a:t>Blanda</a:t>
                      </a:r>
                      <a:endParaRPr sz="900" b="1" dirty="0">
                        <a:latin typeface="Arial" panose="020B0604020202020204" pitchFamily="34" charset="0"/>
                        <a:cs typeface="Arial" panose="020B0604020202020204" pitchFamily="34" charset="0"/>
                      </a:endParaRPr>
                    </a:p>
                    <a:p>
                      <a:pPr marL="24765" algn="ctr">
                        <a:lnSpc>
                          <a:spcPct val="100000"/>
                        </a:lnSpc>
                        <a:spcBef>
                          <a:spcPts val="240"/>
                        </a:spcBef>
                      </a:pPr>
                      <a:r>
                        <a:rPr sz="900" b="1" spc="15" dirty="0">
                          <a:latin typeface="Arial" panose="020B0604020202020204" pitchFamily="34" charset="0"/>
                          <a:cs typeface="Arial" panose="020B0604020202020204" pitchFamily="34" charset="0"/>
                        </a:rPr>
                        <a:t>&lt;70</a:t>
                      </a:r>
                      <a:endParaRPr sz="900" b="1" dirty="0">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tc>
                  <a:txBody>
                    <a:bodyPr/>
                    <a:lstStyle/>
                    <a:p>
                      <a:pPr marL="194945" indent="-9525">
                        <a:lnSpc>
                          <a:spcPts val="1415"/>
                        </a:lnSpc>
                      </a:pPr>
                      <a:r>
                        <a:rPr sz="900" b="1" spc="5" dirty="0">
                          <a:latin typeface="Arial" panose="020B0604020202020204" pitchFamily="34" charset="0"/>
                          <a:cs typeface="Arial" panose="020B0604020202020204" pitchFamily="34" charset="0"/>
                        </a:rPr>
                        <a:t>Media</a:t>
                      </a:r>
                      <a:endParaRPr sz="900" b="1" dirty="0">
                        <a:latin typeface="Arial" panose="020B0604020202020204" pitchFamily="34" charset="0"/>
                        <a:cs typeface="Arial" panose="020B0604020202020204" pitchFamily="34" charset="0"/>
                      </a:endParaRPr>
                    </a:p>
                    <a:p>
                      <a:pPr marL="194945">
                        <a:lnSpc>
                          <a:spcPct val="100000"/>
                        </a:lnSpc>
                        <a:spcBef>
                          <a:spcPts val="240"/>
                        </a:spcBef>
                      </a:pPr>
                      <a:r>
                        <a:rPr sz="900" b="1" spc="-15" dirty="0">
                          <a:latin typeface="Arial" panose="020B0604020202020204" pitchFamily="34" charset="0"/>
                          <a:cs typeface="Arial" panose="020B0604020202020204" pitchFamily="34" charset="0"/>
                        </a:rPr>
                        <a:t>70-120</a:t>
                      </a:r>
                      <a:endParaRPr sz="900" b="1" dirty="0">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tc>
                  <a:txBody>
                    <a:bodyPr/>
                    <a:lstStyle/>
                    <a:p>
                      <a:pPr marL="20955" algn="ctr">
                        <a:lnSpc>
                          <a:spcPts val="1415"/>
                        </a:lnSpc>
                      </a:pPr>
                      <a:r>
                        <a:rPr sz="900" b="1" spc="-15" dirty="0">
                          <a:latin typeface="Arial" panose="020B0604020202020204" pitchFamily="34" charset="0"/>
                          <a:cs typeface="Arial" panose="020B0604020202020204" pitchFamily="34" charset="0"/>
                        </a:rPr>
                        <a:t>Dura</a:t>
                      </a:r>
                      <a:endParaRPr sz="900" b="1">
                        <a:latin typeface="Arial" panose="020B0604020202020204" pitchFamily="34" charset="0"/>
                        <a:cs typeface="Arial" panose="020B0604020202020204" pitchFamily="34" charset="0"/>
                      </a:endParaRPr>
                    </a:p>
                    <a:p>
                      <a:pPr marL="20955" algn="ctr">
                        <a:lnSpc>
                          <a:spcPct val="100000"/>
                        </a:lnSpc>
                        <a:spcBef>
                          <a:spcPts val="240"/>
                        </a:spcBef>
                      </a:pPr>
                      <a:r>
                        <a:rPr sz="900" b="1" spc="-10" dirty="0">
                          <a:latin typeface="Arial" panose="020B0604020202020204" pitchFamily="34" charset="0"/>
                          <a:cs typeface="Arial" panose="020B0604020202020204" pitchFamily="34" charset="0"/>
                        </a:rPr>
                        <a:t>120-180</a:t>
                      </a:r>
                      <a:endParaRPr sz="900" b="1">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tc>
                  <a:txBody>
                    <a:bodyPr/>
                    <a:lstStyle/>
                    <a:p>
                      <a:pPr marL="6350" algn="ctr">
                        <a:lnSpc>
                          <a:spcPts val="1415"/>
                        </a:lnSpc>
                      </a:pPr>
                      <a:r>
                        <a:rPr sz="900" b="1" spc="-5" dirty="0">
                          <a:latin typeface="Arial" panose="020B0604020202020204" pitchFamily="34" charset="0"/>
                          <a:cs typeface="Arial" panose="020B0604020202020204" pitchFamily="34" charset="0"/>
                        </a:rPr>
                        <a:t>Muy</a:t>
                      </a:r>
                      <a:r>
                        <a:rPr sz="900" b="1" spc="15" dirty="0">
                          <a:latin typeface="Arial" panose="020B0604020202020204" pitchFamily="34" charset="0"/>
                          <a:cs typeface="Arial" panose="020B0604020202020204" pitchFamily="34" charset="0"/>
                        </a:rPr>
                        <a:t> </a:t>
                      </a:r>
                      <a:r>
                        <a:rPr sz="900" b="1" spc="-15" dirty="0">
                          <a:latin typeface="Arial" panose="020B0604020202020204" pitchFamily="34" charset="0"/>
                          <a:cs typeface="Arial" panose="020B0604020202020204" pitchFamily="34" charset="0"/>
                        </a:rPr>
                        <a:t>Dura</a:t>
                      </a:r>
                      <a:endParaRPr sz="900" b="1">
                        <a:latin typeface="Arial" panose="020B0604020202020204" pitchFamily="34" charset="0"/>
                        <a:cs typeface="Arial" panose="020B0604020202020204" pitchFamily="34" charset="0"/>
                      </a:endParaRPr>
                    </a:p>
                    <a:p>
                      <a:pPr marL="14604" algn="ctr">
                        <a:lnSpc>
                          <a:spcPct val="100000"/>
                        </a:lnSpc>
                        <a:spcBef>
                          <a:spcPts val="240"/>
                        </a:spcBef>
                      </a:pPr>
                      <a:r>
                        <a:rPr sz="900" b="1" spc="10" dirty="0">
                          <a:latin typeface="Arial" panose="020B0604020202020204" pitchFamily="34" charset="0"/>
                          <a:cs typeface="Arial" panose="020B0604020202020204" pitchFamily="34" charset="0"/>
                        </a:rPr>
                        <a:t>&gt;180</a:t>
                      </a:r>
                      <a:endParaRPr sz="900" b="1">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extLst>
                  <a:ext uri="{0D108BD9-81ED-4DB2-BD59-A6C34878D82A}">
                    <a16:rowId xmlns:a16="http://schemas.microsoft.com/office/drawing/2014/main" val="10001"/>
                  </a:ext>
                </a:extLst>
              </a:tr>
              <a:tr h="156841">
                <a:tc>
                  <a:txBody>
                    <a:bodyPr/>
                    <a:lstStyle/>
                    <a:p>
                      <a:pPr marL="24130">
                        <a:lnSpc>
                          <a:spcPts val="1390"/>
                        </a:lnSpc>
                      </a:pPr>
                      <a:r>
                        <a:rPr sz="900" b="1" spc="-95" dirty="0">
                          <a:latin typeface="Arial" panose="020B0604020202020204" pitchFamily="34" charset="0"/>
                          <a:cs typeface="Arial" panose="020B0604020202020204" pitchFamily="34" charset="0"/>
                        </a:rPr>
                        <a:t>PIEDRA  </a:t>
                      </a:r>
                      <a:r>
                        <a:rPr sz="900" b="1" spc="-75" dirty="0">
                          <a:latin typeface="Arial" panose="020B0604020202020204" pitchFamily="34" charset="0"/>
                          <a:cs typeface="Arial" panose="020B0604020202020204" pitchFamily="34" charset="0"/>
                        </a:rPr>
                        <a:t>-</a:t>
                      </a:r>
                      <a:r>
                        <a:rPr sz="900" b="1" spc="-110" dirty="0">
                          <a:latin typeface="Arial" panose="020B0604020202020204" pitchFamily="34" charset="0"/>
                          <a:cs typeface="Arial" panose="020B0604020202020204" pitchFamily="34" charset="0"/>
                        </a:rPr>
                        <a:t> </a:t>
                      </a:r>
                      <a:r>
                        <a:rPr sz="900" b="1" spc="-114" dirty="0">
                          <a:latin typeface="Arial" panose="020B0604020202020204" pitchFamily="34" charset="0"/>
                          <a:cs typeface="Arial" panose="020B0604020202020204" pitchFamily="34" charset="0"/>
                        </a:rPr>
                        <a:t>B</a:t>
                      </a:r>
                      <a:endParaRPr sz="900" b="1" dirty="0">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tc>
                  <a:txBody>
                    <a:bodyPr/>
                    <a:lstStyle/>
                    <a:p>
                      <a:pPr marR="132715" algn="r">
                        <a:lnSpc>
                          <a:spcPts val="1390"/>
                        </a:lnSpc>
                      </a:pPr>
                      <a:r>
                        <a:rPr sz="900" b="1" spc="-70" dirty="0">
                          <a:latin typeface="Arial" panose="020B0604020202020204" pitchFamily="34" charset="0"/>
                          <a:cs typeface="Arial" panose="020B0604020202020204" pitchFamily="34" charset="0"/>
                        </a:rPr>
                        <a:t>39</a:t>
                      </a:r>
                      <a:r>
                        <a:rPr sz="900" b="1" spc="-75" dirty="0">
                          <a:latin typeface="Arial" panose="020B0604020202020204" pitchFamily="34" charset="0"/>
                          <a:cs typeface="Arial" panose="020B0604020202020204" pitchFamily="34" charset="0"/>
                        </a:rPr>
                        <a:t> </a:t>
                      </a:r>
                      <a:r>
                        <a:rPr sz="900" b="1" spc="-125" dirty="0">
                          <a:latin typeface="Arial" panose="020B0604020202020204" pitchFamily="34" charset="0"/>
                          <a:cs typeface="Arial" panose="020B0604020202020204" pitchFamily="34" charset="0"/>
                        </a:rPr>
                        <a:t>D</a:t>
                      </a:r>
                      <a:endParaRPr sz="900" b="1" dirty="0">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tc>
                  <a:txBody>
                    <a:bodyPr/>
                    <a:lstStyle/>
                    <a:p>
                      <a:pPr marR="224154" algn="r">
                        <a:lnSpc>
                          <a:spcPts val="1390"/>
                        </a:lnSpc>
                      </a:pPr>
                      <a:r>
                        <a:rPr sz="900" b="1" spc="-75" dirty="0">
                          <a:latin typeface="Arial" panose="020B0604020202020204" pitchFamily="34" charset="0"/>
                          <a:cs typeface="Arial" panose="020B0604020202020204" pitchFamily="34" charset="0"/>
                        </a:rPr>
                        <a:t>37</a:t>
                      </a:r>
                      <a:r>
                        <a:rPr sz="900" b="1" spc="-65" dirty="0">
                          <a:latin typeface="Arial" panose="020B0604020202020204" pitchFamily="34" charset="0"/>
                          <a:cs typeface="Arial" panose="020B0604020202020204" pitchFamily="34" charset="0"/>
                        </a:rPr>
                        <a:t> </a:t>
                      </a:r>
                      <a:r>
                        <a:rPr sz="900" b="1" spc="-125" dirty="0">
                          <a:latin typeface="Arial" panose="020B0604020202020204" pitchFamily="34" charset="0"/>
                          <a:cs typeface="Arial" panose="020B0604020202020204" pitchFamily="34" charset="0"/>
                        </a:rPr>
                        <a:t>D</a:t>
                      </a:r>
                      <a:endParaRPr sz="900" b="1" dirty="0">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tc>
                  <a:txBody>
                    <a:bodyPr/>
                    <a:lstStyle/>
                    <a:p>
                      <a:pPr marL="23495" algn="ctr">
                        <a:lnSpc>
                          <a:spcPts val="1390"/>
                        </a:lnSpc>
                      </a:pPr>
                      <a:r>
                        <a:rPr sz="900" b="1" spc="-80" dirty="0">
                          <a:latin typeface="Arial" panose="020B0604020202020204" pitchFamily="34" charset="0"/>
                          <a:cs typeface="Arial" panose="020B0604020202020204" pitchFamily="34" charset="0"/>
                        </a:rPr>
                        <a:t>35</a:t>
                      </a:r>
                      <a:r>
                        <a:rPr sz="900" b="1" spc="-55" dirty="0">
                          <a:latin typeface="Arial" panose="020B0604020202020204" pitchFamily="34" charset="0"/>
                          <a:cs typeface="Arial" panose="020B0604020202020204" pitchFamily="34" charset="0"/>
                        </a:rPr>
                        <a:t> </a:t>
                      </a:r>
                      <a:r>
                        <a:rPr sz="900" b="1" spc="-125" dirty="0">
                          <a:latin typeface="Arial" panose="020B0604020202020204" pitchFamily="34" charset="0"/>
                          <a:cs typeface="Arial" panose="020B0604020202020204" pitchFamily="34" charset="0"/>
                        </a:rPr>
                        <a:t>D</a:t>
                      </a:r>
                      <a:endParaRPr sz="900" b="1">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tc>
                  <a:txBody>
                    <a:bodyPr/>
                    <a:lstStyle/>
                    <a:p>
                      <a:pPr marL="11430" algn="ctr">
                        <a:lnSpc>
                          <a:spcPts val="1390"/>
                        </a:lnSpc>
                      </a:pPr>
                      <a:r>
                        <a:rPr sz="900" b="1" spc="-80" dirty="0">
                          <a:latin typeface="Arial" panose="020B0604020202020204" pitchFamily="34" charset="0"/>
                          <a:cs typeface="Arial" panose="020B0604020202020204" pitchFamily="34" charset="0"/>
                        </a:rPr>
                        <a:t>33 </a:t>
                      </a:r>
                      <a:r>
                        <a:rPr sz="900" b="1" spc="-125" dirty="0">
                          <a:latin typeface="Arial" panose="020B0604020202020204" pitchFamily="34" charset="0"/>
                          <a:cs typeface="Arial" panose="020B0604020202020204" pitchFamily="34" charset="0"/>
                        </a:rPr>
                        <a:t>D</a:t>
                      </a:r>
                      <a:endParaRPr sz="900" b="1">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extLst>
                  <a:ext uri="{0D108BD9-81ED-4DB2-BD59-A6C34878D82A}">
                    <a16:rowId xmlns:a16="http://schemas.microsoft.com/office/drawing/2014/main" val="10002"/>
                  </a:ext>
                </a:extLst>
              </a:tr>
              <a:tr h="156841">
                <a:tc>
                  <a:txBody>
                    <a:bodyPr/>
                    <a:lstStyle/>
                    <a:p>
                      <a:pPr marL="17780">
                        <a:lnSpc>
                          <a:spcPts val="1365"/>
                        </a:lnSpc>
                      </a:pPr>
                      <a:r>
                        <a:rPr sz="900" b="1" spc="-90" dirty="0">
                          <a:latin typeface="Arial" panose="020B0604020202020204" pitchFamily="34" charset="0"/>
                          <a:cs typeface="Arial" panose="020B0604020202020204" pitchFamily="34" charset="0"/>
                        </a:rPr>
                        <a:t>ESPACIAMENTO  </a:t>
                      </a:r>
                      <a:r>
                        <a:rPr sz="900" b="1" spc="-75" dirty="0">
                          <a:latin typeface="Arial" panose="020B0604020202020204" pitchFamily="34" charset="0"/>
                          <a:cs typeface="Arial" panose="020B0604020202020204" pitchFamily="34" charset="0"/>
                        </a:rPr>
                        <a:t>-</a:t>
                      </a:r>
                      <a:r>
                        <a:rPr sz="900" b="1" spc="5" dirty="0">
                          <a:latin typeface="Arial" panose="020B0604020202020204" pitchFamily="34" charset="0"/>
                          <a:cs typeface="Arial" panose="020B0604020202020204" pitchFamily="34" charset="0"/>
                        </a:rPr>
                        <a:t> </a:t>
                      </a:r>
                      <a:r>
                        <a:rPr sz="900" b="1" spc="-85" dirty="0">
                          <a:latin typeface="Arial" panose="020B0604020202020204" pitchFamily="34" charset="0"/>
                          <a:cs typeface="Arial" panose="020B0604020202020204" pitchFamily="34" charset="0"/>
                        </a:rPr>
                        <a:t>S</a:t>
                      </a:r>
                      <a:endParaRPr sz="900" b="1">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tc>
                  <a:txBody>
                    <a:bodyPr/>
                    <a:lstStyle/>
                    <a:p>
                      <a:pPr marR="132080" algn="r">
                        <a:lnSpc>
                          <a:spcPts val="1355"/>
                        </a:lnSpc>
                      </a:pPr>
                      <a:r>
                        <a:rPr sz="900" b="1" spc="-40" dirty="0">
                          <a:latin typeface="Arial" panose="020B0604020202020204" pitchFamily="34" charset="0"/>
                          <a:cs typeface="Arial" panose="020B0604020202020204" pitchFamily="34" charset="0"/>
                        </a:rPr>
                        <a:t>51</a:t>
                      </a:r>
                      <a:r>
                        <a:rPr sz="900" b="1" spc="-75" dirty="0">
                          <a:latin typeface="Arial" panose="020B0604020202020204" pitchFamily="34" charset="0"/>
                          <a:cs typeface="Arial" panose="020B0604020202020204" pitchFamily="34" charset="0"/>
                        </a:rPr>
                        <a:t> </a:t>
                      </a:r>
                      <a:r>
                        <a:rPr sz="900" b="1" spc="-80" dirty="0">
                          <a:latin typeface="Arial" panose="020B0604020202020204" pitchFamily="34" charset="0"/>
                          <a:cs typeface="Arial" panose="020B0604020202020204" pitchFamily="34" charset="0"/>
                        </a:rPr>
                        <a:t>D</a:t>
                      </a:r>
                      <a:endParaRPr sz="900" b="1" dirty="0">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tc>
                  <a:txBody>
                    <a:bodyPr/>
                    <a:lstStyle/>
                    <a:p>
                      <a:pPr marR="223520" algn="r">
                        <a:lnSpc>
                          <a:spcPts val="1355"/>
                        </a:lnSpc>
                      </a:pPr>
                      <a:r>
                        <a:rPr sz="900" b="1" spc="-45" dirty="0">
                          <a:latin typeface="Arial" panose="020B0604020202020204" pitchFamily="34" charset="0"/>
                          <a:cs typeface="Arial" panose="020B0604020202020204" pitchFamily="34" charset="0"/>
                        </a:rPr>
                        <a:t>47</a:t>
                      </a:r>
                      <a:r>
                        <a:rPr sz="900" b="1" spc="-65" dirty="0">
                          <a:latin typeface="Arial" panose="020B0604020202020204" pitchFamily="34" charset="0"/>
                          <a:cs typeface="Arial" panose="020B0604020202020204" pitchFamily="34" charset="0"/>
                        </a:rPr>
                        <a:t> </a:t>
                      </a:r>
                      <a:r>
                        <a:rPr sz="900" b="1" spc="-80" dirty="0">
                          <a:latin typeface="Arial" panose="020B0604020202020204" pitchFamily="34" charset="0"/>
                          <a:cs typeface="Arial" panose="020B0604020202020204" pitchFamily="34" charset="0"/>
                        </a:rPr>
                        <a:t>D</a:t>
                      </a:r>
                      <a:endParaRPr sz="900" b="1" dirty="0">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tc>
                  <a:txBody>
                    <a:bodyPr/>
                    <a:lstStyle/>
                    <a:p>
                      <a:pPr marL="24130" algn="ctr">
                        <a:lnSpc>
                          <a:spcPts val="1355"/>
                        </a:lnSpc>
                      </a:pPr>
                      <a:r>
                        <a:rPr sz="900" b="1" spc="-65" dirty="0">
                          <a:latin typeface="Arial" panose="020B0604020202020204" pitchFamily="34" charset="0"/>
                          <a:cs typeface="Arial" panose="020B0604020202020204" pitchFamily="34" charset="0"/>
                        </a:rPr>
                        <a:t>43</a:t>
                      </a:r>
                      <a:r>
                        <a:rPr sz="900" b="1" spc="-25" dirty="0">
                          <a:latin typeface="Arial" panose="020B0604020202020204" pitchFamily="34" charset="0"/>
                          <a:cs typeface="Arial" panose="020B0604020202020204" pitchFamily="34" charset="0"/>
                        </a:rPr>
                        <a:t> </a:t>
                      </a:r>
                      <a:r>
                        <a:rPr sz="900" b="1" spc="-80" dirty="0">
                          <a:latin typeface="Arial" panose="020B0604020202020204" pitchFamily="34" charset="0"/>
                          <a:cs typeface="Arial" panose="020B0604020202020204" pitchFamily="34" charset="0"/>
                        </a:rPr>
                        <a:t>D</a:t>
                      </a:r>
                      <a:endParaRPr sz="900" b="1">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tc>
                  <a:txBody>
                    <a:bodyPr/>
                    <a:lstStyle/>
                    <a:p>
                      <a:pPr marL="12065" algn="ctr">
                        <a:lnSpc>
                          <a:spcPts val="1355"/>
                        </a:lnSpc>
                      </a:pPr>
                      <a:r>
                        <a:rPr sz="900" b="1" spc="-60" dirty="0">
                          <a:latin typeface="Arial" panose="020B0604020202020204" pitchFamily="34" charset="0"/>
                          <a:cs typeface="Arial" panose="020B0604020202020204" pitchFamily="34" charset="0"/>
                        </a:rPr>
                        <a:t>38 </a:t>
                      </a:r>
                      <a:r>
                        <a:rPr sz="900" b="1" spc="-80" dirty="0">
                          <a:latin typeface="Arial" panose="020B0604020202020204" pitchFamily="34" charset="0"/>
                          <a:cs typeface="Arial" panose="020B0604020202020204" pitchFamily="34" charset="0"/>
                        </a:rPr>
                        <a:t>D</a:t>
                      </a:r>
                      <a:endParaRPr sz="900" b="1" dirty="0">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extLst>
                  <a:ext uri="{0D108BD9-81ED-4DB2-BD59-A6C34878D82A}">
                    <a16:rowId xmlns:a16="http://schemas.microsoft.com/office/drawing/2014/main" val="10003"/>
                  </a:ext>
                </a:extLst>
              </a:tr>
              <a:tr h="156841">
                <a:tc>
                  <a:txBody>
                    <a:bodyPr/>
                    <a:lstStyle/>
                    <a:p>
                      <a:pPr marL="24130">
                        <a:lnSpc>
                          <a:spcPts val="1365"/>
                        </a:lnSpc>
                      </a:pPr>
                      <a:r>
                        <a:rPr sz="900" b="1" spc="-105" dirty="0">
                          <a:latin typeface="Arial" panose="020B0604020202020204" pitchFamily="34" charset="0"/>
                          <a:cs typeface="Arial" panose="020B0604020202020204" pitchFamily="34" charset="0"/>
                        </a:rPr>
                        <a:t>RETACADO  </a:t>
                      </a:r>
                      <a:r>
                        <a:rPr sz="900" b="1" spc="-50" dirty="0">
                          <a:latin typeface="Arial" panose="020B0604020202020204" pitchFamily="34" charset="0"/>
                          <a:cs typeface="Arial" panose="020B0604020202020204" pitchFamily="34" charset="0"/>
                        </a:rPr>
                        <a:t>-</a:t>
                      </a:r>
                      <a:r>
                        <a:rPr sz="900" b="1" spc="-45" dirty="0">
                          <a:latin typeface="Arial" panose="020B0604020202020204" pitchFamily="34" charset="0"/>
                          <a:cs typeface="Arial" panose="020B0604020202020204" pitchFamily="34" charset="0"/>
                        </a:rPr>
                        <a:t> </a:t>
                      </a:r>
                      <a:r>
                        <a:rPr sz="900" b="1" spc="-100" dirty="0">
                          <a:latin typeface="Arial" panose="020B0604020202020204" pitchFamily="34" charset="0"/>
                          <a:cs typeface="Arial" panose="020B0604020202020204" pitchFamily="34" charset="0"/>
                        </a:rPr>
                        <a:t>T</a:t>
                      </a:r>
                      <a:endParaRPr sz="900" b="1" dirty="0">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tc>
                  <a:txBody>
                    <a:bodyPr/>
                    <a:lstStyle/>
                    <a:p>
                      <a:pPr marR="132715" algn="r">
                        <a:lnSpc>
                          <a:spcPts val="1365"/>
                        </a:lnSpc>
                      </a:pPr>
                      <a:r>
                        <a:rPr sz="900" b="1" spc="-80" dirty="0">
                          <a:latin typeface="Arial" panose="020B0604020202020204" pitchFamily="34" charset="0"/>
                          <a:cs typeface="Arial" panose="020B0604020202020204" pitchFamily="34" charset="0"/>
                        </a:rPr>
                        <a:t>35</a:t>
                      </a:r>
                      <a:r>
                        <a:rPr sz="900" b="1" spc="-55" dirty="0">
                          <a:latin typeface="Arial" panose="020B0604020202020204" pitchFamily="34" charset="0"/>
                          <a:cs typeface="Arial" panose="020B0604020202020204" pitchFamily="34" charset="0"/>
                        </a:rPr>
                        <a:t> </a:t>
                      </a:r>
                      <a:r>
                        <a:rPr sz="900" b="1" spc="-125" dirty="0">
                          <a:latin typeface="Arial" panose="020B0604020202020204" pitchFamily="34" charset="0"/>
                          <a:cs typeface="Arial" panose="020B0604020202020204" pitchFamily="34" charset="0"/>
                        </a:rPr>
                        <a:t>D</a:t>
                      </a:r>
                      <a:endParaRPr sz="900" b="1">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tc>
                  <a:txBody>
                    <a:bodyPr/>
                    <a:lstStyle/>
                    <a:p>
                      <a:pPr marR="224154" algn="r">
                        <a:lnSpc>
                          <a:spcPts val="1365"/>
                        </a:lnSpc>
                      </a:pPr>
                      <a:r>
                        <a:rPr sz="900" b="1" spc="-85" dirty="0">
                          <a:latin typeface="Arial" panose="020B0604020202020204" pitchFamily="34" charset="0"/>
                          <a:cs typeface="Arial" panose="020B0604020202020204" pitchFamily="34" charset="0"/>
                        </a:rPr>
                        <a:t>34</a:t>
                      </a:r>
                      <a:r>
                        <a:rPr sz="900" b="1" spc="-70" dirty="0">
                          <a:latin typeface="Arial" panose="020B0604020202020204" pitchFamily="34" charset="0"/>
                          <a:cs typeface="Arial" panose="020B0604020202020204" pitchFamily="34" charset="0"/>
                        </a:rPr>
                        <a:t> </a:t>
                      </a:r>
                      <a:r>
                        <a:rPr sz="900" b="1" spc="-125" dirty="0">
                          <a:latin typeface="Arial" panose="020B0604020202020204" pitchFamily="34" charset="0"/>
                          <a:cs typeface="Arial" panose="020B0604020202020204" pitchFamily="34" charset="0"/>
                        </a:rPr>
                        <a:t>D</a:t>
                      </a:r>
                      <a:endParaRPr sz="900" b="1" dirty="0">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tc>
                  <a:txBody>
                    <a:bodyPr/>
                    <a:lstStyle/>
                    <a:p>
                      <a:pPr marL="23495" algn="ctr">
                        <a:lnSpc>
                          <a:spcPts val="1365"/>
                        </a:lnSpc>
                      </a:pPr>
                      <a:r>
                        <a:rPr sz="900" b="1" spc="-70" dirty="0">
                          <a:latin typeface="Arial" panose="020B0604020202020204" pitchFamily="34" charset="0"/>
                          <a:cs typeface="Arial" panose="020B0604020202020204" pitchFamily="34" charset="0"/>
                        </a:rPr>
                        <a:t>32</a:t>
                      </a:r>
                      <a:r>
                        <a:rPr sz="900" b="1" spc="-75" dirty="0">
                          <a:latin typeface="Arial" panose="020B0604020202020204" pitchFamily="34" charset="0"/>
                          <a:cs typeface="Arial" panose="020B0604020202020204" pitchFamily="34" charset="0"/>
                        </a:rPr>
                        <a:t> </a:t>
                      </a:r>
                      <a:r>
                        <a:rPr sz="900" b="1" spc="-125" dirty="0">
                          <a:latin typeface="Arial" panose="020B0604020202020204" pitchFamily="34" charset="0"/>
                          <a:cs typeface="Arial" panose="020B0604020202020204" pitchFamily="34" charset="0"/>
                        </a:rPr>
                        <a:t>D</a:t>
                      </a:r>
                      <a:endParaRPr sz="900" b="1" dirty="0">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tc>
                  <a:txBody>
                    <a:bodyPr/>
                    <a:lstStyle/>
                    <a:p>
                      <a:pPr marL="11430" algn="ctr">
                        <a:lnSpc>
                          <a:spcPts val="1365"/>
                        </a:lnSpc>
                      </a:pPr>
                      <a:r>
                        <a:rPr sz="900" b="1" spc="-80" dirty="0">
                          <a:latin typeface="Arial" panose="020B0604020202020204" pitchFamily="34" charset="0"/>
                          <a:cs typeface="Arial" panose="020B0604020202020204" pitchFamily="34" charset="0"/>
                        </a:rPr>
                        <a:t>30 </a:t>
                      </a:r>
                      <a:r>
                        <a:rPr sz="900" b="1" spc="-125" dirty="0">
                          <a:latin typeface="Arial" panose="020B0604020202020204" pitchFamily="34" charset="0"/>
                          <a:cs typeface="Arial" panose="020B0604020202020204" pitchFamily="34" charset="0"/>
                        </a:rPr>
                        <a:t>D</a:t>
                      </a:r>
                      <a:endParaRPr sz="900" b="1" dirty="0">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extLst>
                  <a:ext uri="{0D108BD9-81ED-4DB2-BD59-A6C34878D82A}">
                    <a16:rowId xmlns:a16="http://schemas.microsoft.com/office/drawing/2014/main" val="10004"/>
                  </a:ext>
                </a:extLst>
              </a:tr>
              <a:tr h="156841">
                <a:tc>
                  <a:txBody>
                    <a:bodyPr/>
                    <a:lstStyle/>
                    <a:p>
                      <a:pPr marL="14604">
                        <a:lnSpc>
                          <a:spcPts val="1410"/>
                        </a:lnSpc>
                      </a:pPr>
                      <a:r>
                        <a:rPr sz="900" b="1" spc="-90" dirty="0">
                          <a:latin typeface="Arial" panose="020B0604020202020204" pitchFamily="34" charset="0"/>
                          <a:cs typeface="Arial" panose="020B0604020202020204" pitchFamily="34" charset="0"/>
                        </a:rPr>
                        <a:t>SOBREPERFORACION   </a:t>
                      </a:r>
                      <a:r>
                        <a:rPr sz="900" b="1" spc="-75" dirty="0">
                          <a:latin typeface="Arial" panose="020B0604020202020204" pitchFamily="34" charset="0"/>
                          <a:cs typeface="Arial" panose="020B0604020202020204" pitchFamily="34" charset="0"/>
                        </a:rPr>
                        <a:t>-</a:t>
                      </a:r>
                      <a:r>
                        <a:rPr sz="900" b="1" spc="-145" dirty="0">
                          <a:latin typeface="Arial" panose="020B0604020202020204" pitchFamily="34" charset="0"/>
                          <a:cs typeface="Arial" panose="020B0604020202020204" pitchFamily="34" charset="0"/>
                        </a:rPr>
                        <a:t> </a:t>
                      </a:r>
                      <a:r>
                        <a:rPr sz="900" b="1" spc="-70" dirty="0">
                          <a:latin typeface="Arial" panose="020B0604020202020204" pitchFamily="34" charset="0"/>
                          <a:cs typeface="Arial" panose="020B0604020202020204" pitchFamily="34" charset="0"/>
                        </a:rPr>
                        <a:t>J</a:t>
                      </a:r>
                      <a:endParaRPr sz="900" b="1">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tc>
                  <a:txBody>
                    <a:bodyPr/>
                    <a:lstStyle/>
                    <a:p>
                      <a:pPr marR="132080" algn="r">
                        <a:lnSpc>
                          <a:spcPts val="1400"/>
                        </a:lnSpc>
                      </a:pPr>
                      <a:r>
                        <a:rPr sz="900" b="1" spc="-30" dirty="0">
                          <a:latin typeface="Arial" panose="020B0604020202020204" pitchFamily="34" charset="0"/>
                          <a:cs typeface="Arial" panose="020B0604020202020204" pitchFamily="34" charset="0"/>
                        </a:rPr>
                        <a:t>10</a:t>
                      </a:r>
                      <a:r>
                        <a:rPr sz="900" b="1" spc="-114" dirty="0">
                          <a:latin typeface="Arial" panose="020B0604020202020204" pitchFamily="34" charset="0"/>
                          <a:cs typeface="Arial" panose="020B0604020202020204" pitchFamily="34" charset="0"/>
                        </a:rPr>
                        <a:t> </a:t>
                      </a:r>
                      <a:r>
                        <a:rPr sz="900" b="1" spc="-80" dirty="0">
                          <a:latin typeface="Arial" panose="020B0604020202020204" pitchFamily="34" charset="0"/>
                          <a:cs typeface="Arial" panose="020B0604020202020204" pitchFamily="34" charset="0"/>
                        </a:rPr>
                        <a:t>D</a:t>
                      </a:r>
                      <a:endParaRPr sz="900" b="1">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tc>
                  <a:txBody>
                    <a:bodyPr/>
                    <a:lstStyle/>
                    <a:p>
                      <a:pPr marR="223520" algn="r">
                        <a:lnSpc>
                          <a:spcPts val="1400"/>
                        </a:lnSpc>
                      </a:pPr>
                      <a:r>
                        <a:rPr sz="900" b="1" spc="-20" dirty="0">
                          <a:latin typeface="Arial" panose="020B0604020202020204" pitchFamily="34" charset="0"/>
                          <a:cs typeface="Arial" panose="020B0604020202020204" pitchFamily="34" charset="0"/>
                        </a:rPr>
                        <a:t>11</a:t>
                      </a:r>
                      <a:r>
                        <a:rPr sz="900" b="1" spc="-140" dirty="0">
                          <a:latin typeface="Arial" panose="020B0604020202020204" pitchFamily="34" charset="0"/>
                          <a:cs typeface="Arial" panose="020B0604020202020204" pitchFamily="34" charset="0"/>
                        </a:rPr>
                        <a:t> </a:t>
                      </a:r>
                      <a:r>
                        <a:rPr sz="900" b="1" spc="-80" dirty="0">
                          <a:latin typeface="Arial" panose="020B0604020202020204" pitchFamily="34" charset="0"/>
                          <a:cs typeface="Arial" panose="020B0604020202020204" pitchFamily="34" charset="0"/>
                        </a:rPr>
                        <a:t>D</a:t>
                      </a:r>
                      <a:endParaRPr sz="900" b="1">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tc>
                  <a:txBody>
                    <a:bodyPr/>
                    <a:lstStyle/>
                    <a:p>
                      <a:pPr marL="27305" algn="ctr">
                        <a:lnSpc>
                          <a:spcPts val="1400"/>
                        </a:lnSpc>
                      </a:pPr>
                      <a:r>
                        <a:rPr sz="900" b="1" spc="-30" dirty="0">
                          <a:latin typeface="Arial" panose="020B0604020202020204" pitchFamily="34" charset="0"/>
                          <a:cs typeface="Arial" panose="020B0604020202020204" pitchFamily="34" charset="0"/>
                        </a:rPr>
                        <a:t>12</a:t>
                      </a:r>
                      <a:r>
                        <a:rPr sz="900" b="1" spc="-114" dirty="0">
                          <a:latin typeface="Arial" panose="020B0604020202020204" pitchFamily="34" charset="0"/>
                          <a:cs typeface="Arial" panose="020B0604020202020204" pitchFamily="34" charset="0"/>
                        </a:rPr>
                        <a:t> </a:t>
                      </a:r>
                      <a:r>
                        <a:rPr sz="900" b="1" spc="-80" dirty="0">
                          <a:latin typeface="Arial" panose="020B0604020202020204" pitchFamily="34" charset="0"/>
                          <a:cs typeface="Arial" panose="020B0604020202020204" pitchFamily="34" charset="0"/>
                        </a:rPr>
                        <a:t>D</a:t>
                      </a:r>
                      <a:endParaRPr sz="900" b="1" dirty="0">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tc>
                  <a:txBody>
                    <a:bodyPr/>
                    <a:lstStyle/>
                    <a:p>
                      <a:pPr marL="12065" algn="ctr">
                        <a:lnSpc>
                          <a:spcPts val="1400"/>
                        </a:lnSpc>
                      </a:pPr>
                      <a:r>
                        <a:rPr sz="900" b="1" spc="-15" dirty="0">
                          <a:latin typeface="Arial" panose="020B0604020202020204" pitchFamily="34" charset="0"/>
                          <a:cs typeface="Arial" panose="020B0604020202020204" pitchFamily="34" charset="0"/>
                        </a:rPr>
                        <a:t>12</a:t>
                      </a:r>
                      <a:r>
                        <a:rPr sz="900" b="1" spc="-145" dirty="0">
                          <a:latin typeface="Arial" panose="020B0604020202020204" pitchFamily="34" charset="0"/>
                          <a:cs typeface="Arial" panose="020B0604020202020204" pitchFamily="34" charset="0"/>
                        </a:rPr>
                        <a:t> </a:t>
                      </a:r>
                      <a:r>
                        <a:rPr sz="900" b="1" spc="-80" dirty="0">
                          <a:latin typeface="Arial" panose="020B0604020202020204" pitchFamily="34" charset="0"/>
                          <a:cs typeface="Arial" panose="020B0604020202020204" pitchFamily="34" charset="0"/>
                        </a:rPr>
                        <a:t>D</a:t>
                      </a:r>
                      <a:endParaRPr sz="900" b="1" dirty="0">
                        <a:latin typeface="Arial" panose="020B0604020202020204" pitchFamily="34" charset="0"/>
                        <a:cs typeface="Arial" panose="020B0604020202020204" pitchFamily="34" charset="0"/>
                      </a:endParaRPr>
                    </a:p>
                  </a:txBody>
                  <a:tcPr marL="0" marR="0" marT="0" marB="0">
                    <a:lnL w="9142">
                      <a:solidFill>
                        <a:srgbClr val="0F0F0F"/>
                      </a:solidFill>
                      <a:prstDash val="solid"/>
                    </a:lnL>
                    <a:lnR w="9142">
                      <a:solidFill>
                        <a:srgbClr val="0F0F0F"/>
                      </a:solidFill>
                      <a:prstDash val="solid"/>
                    </a:lnR>
                    <a:lnT w="9145">
                      <a:solidFill>
                        <a:srgbClr val="0F0F0F"/>
                      </a:solidFill>
                      <a:prstDash val="solid"/>
                    </a:lnT>
                    <a:lnB w="9145">
                      <a:solidFill>
                        <a:srgbClr val="0F0F0F"/>
                      </a:solidFill>
                      <a:prstDash val="solid"/>
                    </a:lnB>
                  </a:tcPr>
                </a:tc>
                <a:extLst>
                  <a:ext uri="{0D108BD9-81ED-4DB2-BD59-A6C34878D82A}">
                    <a16:rowId xmlns:a16="http://schemas.microsoft.com/office/drawing/2014/main" val="10005"/>
                  </a:ext>
                </a:extLst>
              </a:tr>
            </a:tbl>
          </a:graphicData>
        </a:graphic>
      </p:graphicFrame>
      <p:sp>
        <p:nvSpPr>
          <p:cNvPr id="4" name="object 4"/>
          <p:cNvSpPr txBox="1"/>
          <p:nvPr/>
        </p:nvSpPr>
        <p:spPr>
          <a:xfrm>
            <a:off x="475129" y="5224252"/>
            <a:ext cx="11134980" cy="1477328"/>
          </a:xfrm>
          <a:prstGeom prst="rect">
            <a:avLst/>
          </a:prstGeom>
          <a:noFill/>
        </p:spPr>
        <p:txBody>
          <a:bodyPr vert="horz" wrap="square" lIns="0" tIns="0" rIns="0" bIns="0" rtlCol="0">
            <a:spAutoFit/>
          </a:bodyPr>
          <a:lstStyle/>
          <a:p>
            <a:pPr marL="9767" algn="just"/>
            <a:r>
              <a:rPr sz="1200" b="1" u="sng" spc="-6" dirty="0">
                <a:solidFill>
                  <a:srgbClr val="0070C0"/>
                </a:solidFill>
                <a:latin typeface="Arial" panose="020B0604020202020204" pitchFamily="34" charset="0"/>
                <a:cs typeface="Arial" panose="020B0604020202020204" pitchFamily="34" charset="0"/>
              </a:rPr>
              <a:t>Inclinación  </a:t>
            </a:r>
            <a:r>
              <a:rPr sz="1200" b="1" u="sng" spc="-32" dirty="0">
                <a:solidFill>
                  <a:srgbClr val="0070C0"/>
                </a:solidFill>
                <a:latin typeface="Arial" panose="020B0604020202020204" pitchFamily="34" charset="0"/>
                <a:cs typeface="Arial" panose="020B0604020202020204" pitchFamily="34" charset="0"/>
              </a:rPr>
              <a:t>de </a:t>
            </a:r>
            <a:r>
              <a:rPr sz="1200" b="1" u="sng" spc="-13" dirty="0">
                <a:solidFill>
                  <a:srgbClr val="0070C0"/>
                </a:solidFill>
                <a:latin typeface="Arial" panose="020B0604020202020204" pitchFamily="34" charset="0"/>
                <a:cs typeface="Arial" panose="020B0604020202020204" pitchFamily="34" charset="0"/>
              </a:rPr>
              <a:t>los</a:t>
            </a:r>
            <a:r>
              <a:rPr sz="1200" b="1" u="sng" spc="-16" dirty="0">
                <a:solidFill>
                  <a:srgbClr val="0070C0"/>
                </a:solidFill>
                <a:latin typeface="Arial" panose="020B0604020202020204" pitchFamily="34" charset="0"/>
                <a:cs typeface="Arial" panose="020B0604020202020204" pitchFamily="34" charset="0"/>
              </a:rPr>
              <a:t> </a:t>
            </a:r>
            <a:r>
              <a:rPr sz="1200" b="1" u="sng" spc="-13" dirty="0">
                <a:solidFill>
                  <a:srgbClr val="0070C0"/>
                </a:solidFill>
                <a:latin typeface="Arial" panose="020B0604020202020204" pitchFamily="34" charset="0"/>
                <a:cs typeface="Arial" panose="020B0604020202020204" pitchFamily="34" charset="0"/>
              </a:rPr>
              <a:t>Barrenos.</a:t>
            </a:r>
            <a:endParaRPr sz="1200" b="1" u="sng" dirty="0">
              <a:solidFill>
                <a:srgbClr val="0070C0"/>
              </a:solidFill>
              <a:latin typeface="Arial" panose="020B0604020202020204" pitchFamily="34" charset="0"/>
              <a:cs typeface="Arial" panose="020B0604020202020204" pitchFamily="34" charset="0"/>
            </a:endParaRPr>
          </a:p>
          <a:p>
            <a:pPr>
              <a:spcBef>
                <a:spcPts val="22"/>
              </a:spcBef>
            </a:pPr>
            <a:endParaRPr sz="1200" dirty="0">
              <a:latin typeface="Arial" panose="020B0604020202020204" pitchFamily="34" charset="0"/>
              <a:cs typeface="Arial" panose="020B0604020202020204" pitchFamily="34" charset="0"/>
            </a:endParaRPr>
          </a:p>
          <a:p>
            <a:pPr marL="8139" marR="3256" indent="1628" algn="just">
              <a:spcBef>
                <a:spcPts val="3"/>
              </a:spcBef>
            </a:pPr>
            <a:r>
              <a:rPr sz="1200" spc="-51" dirty="0">
                <a:latin typeface="Arial" panose="020B0604020202020204" pitchFamily="34" charset="0"/>
                <a:cs typeface="Arial" panose="020B0604020202020204" pitchFamily="34" charset="0"/>
              </a:rPr>
              <a:t>En </a:t>
            </a:r>
            <a:r>
              <a:rPr sz="1200" spc="-45" dirty="0">
                <a:latin typeface="Arial" panose="020B0604020202020204" pitchFamily="34" charset="0"/>
                <a:cs typeface="Arial" panose="020B0604020202020204" pitchFamily="34" charset="0"/>
              </a:rPr>
              <a:t>la </a:t>
            </a:r>
            <a:r>
              <a:rPr sz="1200" spc="-51" dirty="0">
                <a:latin typeface="Arial" panose="020B0604020202020204" pitchFamily="34" charset="0"/>
                <a:cs typeface="Arial" panose="020B0604020202020204" pitchFamily="34" charset="0"/>
              </a:rPr>
              <a:t>gama de </a:t>
            </a:r>
            <a:r>
              <a:rPr sz="1200" spc="-42" dirty="0">
                <a:latin typeface="Arial" panose="020B0604020202020204" pitchFamily="34" charset="0"/>
                <a:cs typeface="Arial" panose="020B0604020202020204" pitchFamily="34" charset="0"/>
              </a:rPr>
              <a:t>diámetros </a:t>
            </a:r>
            <a:r>
              <a:rPr sz="1200" spc="-51" dirty="0">
                <a:latin typeface="Arial" panose="020B0604020202020204" pitchFamily="34" charset="0"/>
                <a:cs typeface="Arial" panose="020B0604020202020204" pitchFamily="34" charset="0"/>
              </a:rPr>
              <a:t>de </a:t>
            </a:r>
            <a:r>
              <a:rPr sz="1200" spc="-42" dirty="0">
                <a:latin typeface="Arial" panose="020B0604020202020204" pitchFamily="34" charset="0"/>
                <a:cs typeface="Arial" panose="020B0604020202020204" pitchFamily="34" charset="0"/>
              </a:rPr>
              <a:t>trabajo </a:t>
            </a:r>
            <a:r>
              <a:rPr sz="1200" spc="-38" dirty="0">
                <a:latin typeface="Arial" panose="020B0604020202020204" pitchFamily="34" charset="0"/>
                <a:cs typeface="Arial" panose="020B0604020202020204" pitchFamily="34" charset="0"/>
              </a:rPr>
              <a:t>citada </a:t>
            </a:r>
            <a:r>
              <a:rPr sz="1200" spc="-45" dirty="0">
                <a:latin typeface="Arial" panose="020B0604020202020204" pitchFamily="34" charset="0"/>
                <a:cs typeface="Arial" panose="020B0604020202020204" pitchFamily="34" charset="0"/>
              </a:rPr>
              <a:t>los equipos </a:t>
            </a:r>
            <a:r>
              <a:rPr sz="1200" spc="-51" dirty="0">
                <a:latin typeface="Arial" panose="020B0604020202020204" pitchFamily="34" charset="0"/>
                <a:cs typeface="Arial" panose="020B0604020202020204" pitchFamily="34" charset="0"/>
              </a:rPr>
              <a:t>de </a:t>
            </a:r>
            <a:r>
              <a:rPr sz="1200" spc="-35" dirty="0">
                <a:latin typeface="Arial" panose="020B0604020202020204" pitchFamily="34" charset="0"/>
                <a:cs typeface="Arial" panose="020B0604020202020204" pitchFamily="34" charset="0"/>
              </a:rPr>
              <a:t>perforación </a:t>
            </a:r>
            <a:r>
              <a:rPr sz="1200" spc="-45" dirty="0">
                <a:latin typeface="Arial" panose="020B0604020202020204" pitchFamily="34" charset="0"/>
                <a:cs typeface="Arial" panose="020B0604020202020204" pitchFamily="34" charset="0"/>
              </a:rPr>
              <a:t>son  </a:t>
            </a:r>
            <a:r>
              <a:rPr sz="1200" spc="-42" dirty="0">
                <a:latin typeface="Arial" panose="020B0604020202020204" pitchFamily="34" charset="0"/>
                <a:cs typeface="Arial" panose="020B0604020202020204" pitchFamily="34" charset="0"/>
              </a:rPr>
              <a:t>habitualmente rotopercutivos </a:t>
            </a:r>
            <a:r>
              <a:rPr sz="1200" spc="-51" dirty="0">
                <a:latin typeface="Arial" panose="020B0604020202020204" pitchFamily="34" charset="0"/>
                <a:cs typeface="Arial" panose="020B0604020202020204" pitchFamily="34" charset="0"/>
              </a:rPr>
              <a:t>de </a:t>
            </a:r>
            <a:r>
              <a:rPr sz="1200" spc="-38" dirty="0">
                <a:latin typeface="Arial" panose="020B0604020202020204" pitchFamily="34" charset="0"/>
                <a:cs typeface="Arial" panose="020B0604020202020204" pitchFamily="34" charset="0"/>
              </a:rPr>
              <a:t>martillo </a:t>
            </a:r>
            <a:r>
              <a:rPr sz="1200" spc="-51" dirty="0">
                <a:latin typeface="Arial" panose="020B0604020202020204" pitchFamily="34" charset="0"/>
                <a:cs typeface="Arial" panose="020B0604020202020204" pitchFamily="34" charset="0"/>
              </a:rPr>
              <a:t>de </a:t>
            </a:r>
            <a:r>
              <a:rPr sz="1200" spc="-35" dirty="0">
                <a:latin typeface="Arial" panose="020B0604020202020204" pitchFamily="34" charset="0"/>
                <a:cs typeface="Arial" panose="020B0604020202020204" pitchFamily="34" charset="0"/>
              </a:rPr>
              <a:t>cabeza, </a:t>
            </a:r>
            <a:r>
              <a:rPr sz="1200" spc="-45" dirty="0">
                <a:latin typeface="Arial" panose="020B0604020202020204" pitchFamily="34" charset="0"/>
                <a:cs typeface="Arial" panose="020B0604020202020204" pitchFamily="34" charset="0"/>
              </a:rPr>
              <a:t>neumáticos </a:t>
            </a:r>
            <a:r>
              <a:rPr sz="1200" spc="-38" dirty="0">
                <a:latin typeface="Arial" panose="020B0604020202020204" pitchFamily="34" charset="0"/>
                <a:cs typeface="Arial" panose="020B0604020202020204" pitchFamily="34" charset="0"/>
              </a:rPr>
              <a:t>hidráulicos, </a:t>
            </a:r>
            <a:r>
              <a:rPr sz="1200" spc="-51" dirty="0">
                <a:latin typeface="Arial" panose="020B0604020202020204" pitchFamily="34" charset="0"/>
                <a:cs typeface="Arial" panose="020B0604020202020204" pitchFamily="34" charset="0"/>
              </a:rPr>
              <a:t>y  de </a:t>
            </a:r>
            <a:r>
              <a:rPr sz="1200" spc="-38" dirty="0">
                <a:latin typeface="Arial" panose="020B0604020202020204" pitchFamily="34" charset="0"/>
                <a:cs typeface="Arial" panose="020B0604020202020204" pitchFamily="34" charset="0"/>
              </a:rPr>
              <a:t>martillo </a:t>
            </a:r>
            <a:r>
              <a:rPr sz="1200" spc="-45" dirty="0">
                <a:latin typeface="Arial" panose="020B0604020202020204" pitchFamily="34" charset="0"/>
                <a:cs typeface="Arial" panose="020B0604020202020204" pitchFamily="34" charset="0"/>
              </a:rPr>
              <a:t>en </a:t>
            </a:r>
            <a:r>
              <a:rPr sz="1200" spc="-42" dirty="0">
                <a:latin typeface="Arial" panose="020B0604020202020204" pitchFamily="34" charset="0"/>
                <a:cs typeface="Arial" panose="020B0604020202020204" pitchFamily="34" charset="0"/>
              </a:rPr>
              <a:t>fondo. Estas </a:t>
            </a:r>
            <a:r>
              <a:rPr sz="1200" spc="-48" dirty="0">
                <a:latin typeface="Arial" panose="020B0604020202020204" pitchFamily="34" charset="0"/>
                <a:cs typeface="Arial" panose="020B0604020202020204" pitchFamily="34" charset="0"/>
              </a:rPr>
              <a:t>maquinas </a:t>
            </a:r>
            <a:r>
              <a:rPr sz="1200" spc="-45" dirty="0">
                <a:latin typeface="Arial" panose="020B0604020202020204" pitchFamily="34" charset="0"/>
                <a:cs typeface="Arial" panose="020B0604020202020204" pitchFamily="34" charset="0"/>
              </a:rPr>
              <a:t>permitan </a:t>
            </a:r>
            <a:r>
              <a:rPr sz="1200" spc="-38" dirty="0">
                <a:latin typeface="Arial" panose="020B0604020202020204" pitchFamily="34" charset="0"/>
                <a:cs typeface="Arial" panose="020B0604020202020204" pitchFamily="34" charset="0"/>
              </a:rPr>
              <a:t>inclinaciones </a:t>
            </a:r>
            <a:r>
              <a:rPr sz="1200" spc="-51" dirty="0">
                <a:latin typeface="Arial" panose="020B0604020202020204" pitchFamily="34" charset="0"/>
                <a:cs typeface="Arial" panose="020B0604020202020204" pitchFamily="34" charset="0"/>
              </a:rPr>
              <a:t>de </a:t>
            </a:r>
            <a:r>
              <a:rPr sz="1200" spc="-38" dirty="0">
                <a:latin typeface="Arial" panose="020B0604020202020204" pitchFamily="34" charset="0"/>
                <a:cs typeface="Arial" panose="020B0604020202020204" pitchFamily="34" charset="0"/>
              </a:rPr>
              <a:t>las </a:t>
            </a:r>
            <a:r>
              <a:rPr sz="1200" spc="-42" dirty="0">
                <a:latin typeface="Arial" panose="020B0604020202020204" pitchFamily="34" charset="0"/>
                <a:cs typeface="Arial" panose="020B0604020202020204" pitchFamily="34" charset="0"/>
              </a:rPr>
              <a:t>deslizaderas  </a:t>
            </a:r>
            <a:r>
              <a:rPr sz="1200" spc="-45" dirty="0">
                <a:latin typeface="Arial" panose="020B0604020202020204" pitchFamily="34" charset="0"/>
                <a:cs typeface="Arial" panose="020B0604020202020204" pitchFamily="34" charset="0"/>
              </a:rPr>
              <a:t>con algunos  </a:t>
            </a:r>
            <a:r>
              <a:rPr sz="1200" spc="-51" dirty="0">
                <a:latin typeface="Arial" panose="020B0604020202020204" pitchFamily="34" charset="0"/>
                <a:cs typeface="Arial" panose="020B0604020202020204" pitchFamily="34" charset="0"/>
              </a:rPr>
              <a:t>de </a:t>
            </a:r>
            <a:r>
              <a:rPr sz="1200" spc="-45" dirty="0">
                <a:latin typeface="Arial" panose="020B0604020202020204" pitchFamily="34" charset="0"/>
                <a:cs typeface="Arial" panose="020B0604020202020204" pitchFamily="34" charset="0"/>
              </a:rPr>
              <a:t>hasta  </a:t>
            </a:r>
            <a:r>
              <a:rPr sz="1200" spc="-73" dirty="0">
                <a:latin typeface="Arial" panose="020B0604020202020204" pitchFamily="34" charset="0"/>
                <a:cs typeface="Arial" panose="020B0604020202020204" pitchFamily="34" charset="0"/>
              </a:rPr>
              <a:t>20% </a:t>
            </a:r>
            <a:r>
              <a:rPr sz="1200" spc="-58" dirty="0">
                <a:latin typeface="Arial" panose="020B0604020202020204" pitchFamily="34" charset="0"/>
                <a:cs typeface="Arial" panose="020B0604020202020204" pitchFamily="34" charset="0"/>
              </a:rPr>
              <a:t>e </a:t>
            </a:r>
            <a:r>
              <a:rPr sz="1200" spc="-38" dirty="0">
                <a:latin typeface="Arial" panose="020B0604020202020204" pitchFamily="34" charset="0"/>
                <a:cs typeface="Arial" panose="020B0604020202020204" pitchFamily="34" charset="0"/>
              </a:rPr>
              <a:t>incluso </a:t>
            </a:r>
            <a:r>
              <a:rPr sz="1200" spc="-48" dirty="0">
                <a:latin typeface="Arial" panose="020B0604020202020204" pitchFamily="34" charset="0"/>
                <a:cs typeface="Arial" panose="020B0604020202020204" pitchFamily="34" charset="0"/>
              </a:rPr>
              <a:t>mayores  </a:t>
            </a:r>
            <a:r>
              <a:rPr sz="1200" spc="-42" dirty="0">
                <a:latin typeface="Arial" panose="020B0604020202020204" pitchFamily="34" charset="0"/>
                <a:cs typeface="Arial" panose="020B0604020202020204" pitchFamily="34" charset="0"/>
              </a:rPr>
              <a:t>con respecto  </a:t>
            </a:r>
            <a:r>
              <a:rPr sz="1200" spc="-38" dirty="0">
                <a:latin typeface="Arial" panose="020B0604020202020204" pitchFamily="34" charset="0"/>
                <a:cs typeface="Arial" panose="020B0604020202020204" pitchFamily="34" charset="0"/>
              </a:rPr>
              <a:t>a al</a:t>
            </a:r>
            <a:r>
              <a:rPr sz="1200" spc="87" dirty="0">
                <a:latin typeface="Arial" panose="020B0604020202020204" pitchFamily="34" charset="0"/>
                <a:cs typeface="Arial" panose="020B0604020202020204" pitchFamily="34" charset="0"/>
              </a:rPr>
              <a:t> </a:t>
            </a:r>
            <a:r>
              <a:rPr sz="1200" spc="-38" dirty="0">
                <a:latin typeface="Arial" panose="020B0604020202020204" pitchFamily="34" charset="0"/>
                <a:cs typeface="Arial" panose="020B0604020202020204" pitchFamily="34" charset="0"/>
              </a:rPr>
              <a:t>vertical.</a:t>
            </a:r>
            <a:endParaRPr sz="1200" dirty="0">
              <a:latin typeface="Arial" panose="020B0604020202020204" pitchFamily="34" charset="0"/>
              <a:cs typeface="Arial" panose="020B0604020202020204" pitchFamily="34" charset="0"/>
            </a:endParaRPr>
          </a:p>
          <a:p>
            <a:pPr marL="9767" marR="3663" algn="just">
              <a:spcBef>
                <a:spcPts val="22"/>
              </a:spcBef>
            </a:pPr>
            <a:r>
              <a:rPr sz="1200" spc="-58" dirty="0">
                <a:latin typeface="Arial" panose="020B0604020202020204" pitchFamily="34" charset="0"/>
                <a:cs typeface="Arial" panose="020B0604020202020204" pitchFamily="34" charset="0"/>
              </a:rPr>
              <a:t>La </a:t>
            </a:r>
            <a:r>
              <a:rPr sz="1200" spc="-42" dirty="0">
                <a:latin typeface="Arial" panose="020B0604020202020204" pitchFamily="34" charset="0"/>
                <a:cs typeface="Arial" panose="020B0604020202020204" pitchFamily="34" charset="0"/>
              </a:rPr>
              <a:t>longitud </a:t>
            </a:r>
            <a:r>
              <a:rPr sz="1200" spc="-51" dirty="0">
                <a:latin typeface="Arial" panose="020B0604020202020204" pitchFamily="34" charset="0"/>
                <a:cs typeface="Arial" panose="020B0604020202020204" pitchFamily="34" charset="0"/>
              </a:rPr>
              <a:t>de </a:t>
            </a:r>
            <a:r>
              <a:rPr sz="1200" spc="-48" dirty="0">
                <a:latin typeface="Arial" panose="020B0604020202020204" pitchFamily="34" charset="0"/>
                <a:cs typeface="Arial" panose="020B0604020202020204" pitchFamily="34" charset="0"/>
              </a:rPr>
              <a:t>bareno “L” aumenta </a:t>
            </a:r>
            <a:r>
              <a:rPr sz="1200" spc="-45" dirty="0">
                <a:latin typeface="Arial" panose="020B0604020202020204" pitchFamily="34" charset="0"/>
                <a:cs typeface="Arial" panose="020B0604020202020204" pitchFamily="34" charset="0"/>
              </a:rPr>
              <a:t>con </a:t>
            </a:r>
            <a:r>
              <a:rPr sz="1200" spc="-35" dirty="0">
                <a:latin typeface="Arial" panose="020B0604020202020204" pitchFamily="34" charset="0"/>
                <a:cs typeface="Arial" panose="020B0604020202020204" pitchFamily="34" charset="0"/>
              </a:rPr>
              <a:t>la </a:t>
            </a:r>
            <a:r>
              <a:rPr sz="1200" spc="-38" dirty="0">
                <a:latin typeface="Arial" panose="020B0604020202020204" pitchFamily="34" charset="0"/>
                <a:cs typeface="Arial" panose="020B0604020202020204" pitchFamily="34" charset="0"/>
              </a:rPr>
              <a:t>inclinación, </a:t>
            </a:r>
            <a:r>
              <a:rPr sz="1200" spc="-48" dirty="0">
                <a:latin typeface="Arial" panose="020B0604020202020204" pitchFamily="34" charset="0"/>
                <a:cs typeface="Arial" panose="020B0604020202020204" pitchFamily="34" charset="0"/>
              </a:rPr>
              <a:t>pero por </a:t>
            </a:r>
            <a:r>
              <a:rPr sz="1200" spc="-45" dirty="0">
                <a:latin typeface="Arial" panose="020B0604020202020204" pitchFamily="34" charset="0"/>
                <a:cs typeface="Arial" panose="020B0604020202020204" pitchFamily="34" charset="0"/>
              </a:rPr>
              <a:t>lo </a:t>
            </a:r>
            <a:r>
              <a:rPr sz="1200" spc="-35" dirty="0">
                <a:latin typeface="Arial" panose="020B0604020202020204" pitchFamily="34" charset="0"/>
                <a:cs typeface="Arial" panose="020B0604020202020204" pitchFamily="34" charset="0"/>
              </a:rPr>
              <a:t>contrario </a:t>
            </a:r>
            <a:r>
              <a:rPr sz="1200" spc="-45" dirty="0">
                <a:latin typeface="Arial" panose="020B0604020202020204" pitchFamily="34" charset="0"/>
                <a:cs typeface="Arial" panose="020B0604020202020204" pitchFamily="34" charset="0"/>
              </a:rPr>
              <a:t>la  </a:t>
            </a:r>
            <a:r>
              <a:rPr sz="1200" spc="-42" dirty="0">
                <a:latin typeface="Arial" panose="020B0604020202020204" pitchFamily="34" charset="0"/>
                <a:cs typeface="Arial" panose="020B0604020202020204" pitchFamily="34" charset="0"/>
              </a:rPr>
              <a:t>sobreperforacion  </a:t>
            </a:r>
            <a:r>
              <a:rPr sz="1200" spc="-45" dirty="0">
                <a:latin typeface="Arial" panose="020B0604020202020204" pitchFamily="34" charset="0"/>
                <a:cs typeface="Arial" panose="020B0604020202020204" pitchFamily="34" charset="0"/>
              </a:rPr>
              <a:t>“J”disminuye  con </a:t>
            </a:r>
            <a:r>
              <a:rPr sz="1200" spc="-38" dirty="0">
                <a:latin typeface="Arial" panose="020B0604020202020204" pitchFamily="34" charset="0"/>
                <a:cs typeface="Arial" panose="020B0604020202020204" pitchFamily="34" charset="0"/>
              </a:rPr>
              <a:t>esta. </a:t>
            </a:r>
            <a:r>
              <a:rPr sz="1200" spc="-48" dirty="0">
                <a:latin typeface="Arial" panose="020B0604020202020204" pitchFamily="34" charset="0"/>
                <a:cs typeface="Arial" panose="020B0604020202020204" pitchFamily="34" charset="0"/>
              </a:rPr>
              <a:t>Para  </a:t>
            </a:r>
            <a:r>
              <a:rPr sz="1200" spc="-38" dirty="0">
                <a:latin typeface="Arial" panose="020B0604020202020204" pitchFamily="34" charset="0"/>
                <a:cs typeface="Arial" panose="020B0604020202020204" pitchFamily="34" charset="0"/>
              </a:rPr>
              <a:t>calcular  </a:t>
            </a:r>
            <a:r>
              <a:rPr sz="1200" spc="-48" dirty="0">
                <a:latin typeface="Arial" panose="020B0604020202020204" pitchFamily="34" charset="0"/>
                <a:cs typeface="Arial" panose="020B0604020202020204" pitchFamily="34" charset="0"/>
              </a:rPr>
              <a:t>“L” </a:t>
            </a:r>
            <a:r>
              <a:rPr sz="1200" spc="-45" dirty="0">
                <a:latin typeface="Arial" panose="020B0604020202020204" pitchFamily="34" charset="0"/>
                <a:cs typeface="Arial" panose="020B0604020202020204" pitchFamily="34" charset="0"/>
              </a:rPr>
              <a:t>se</a:t>
            </a:r>
            <a:r>
              <a:rPr sz="1200" spc="77" dirty="0">
                <a:latin typeface="Arial" panose="020B0604020202020204" pitchFamily="34" charset="0"/>
                <a:cs typeface="Arial" panose="020B0604020202020204" pitchFamily="34" charset="0"/>
              </a:rPr>
              <a:t> </a:t>
            </a:r>
            <a:r>
              <a:rPr sz="1200" spc="-32" dirty="0">
                <a:latin typeface="Arial" panose="020B0604020202020204" pitchFamily="34" charset="0"/>
                <a:cs typeface="Arial" panose="020B0604020202020204" pitchFamily="34" charset="0"/>
              </a:rPr>
              <a:t>utiliza:</a:t>
            </a:r>
            <a:endParaRPr sz="1200" dirty="0">
              <a:latin typeface="Arial" panose="020B0604020202020204" pitchFamily="34" charset="0"/>
              <a:cs typeface="Arial" panose="020B0604020202020204" pitchFamily="34" charset="0"/>
            </a:endParaRPr>
          </a:p>
          <a:p>
            <a:pPr marL="9767" algn="just"/>
            <a:r>
              <a:rPr sz="1200" spc="-64" dirty="0">
                <a:latin typeface="Arial" panose="020B0604020202020204" pitchFamily="34" charset="0"/>
                <a:cs typeface="Arial" panose="020B0604020202020204" pitchFamily="34" charset="0"/>
              </a:rPr>
              <a:t>L  </a:t>
            </a:r>
            <a:r>
              <a:rPr sz="1200" spc="-51" dirty="0">
                <a:latin typeface="Arial" panose="020B0604020202020204" pitchFamily="34" charset="0"/>
                <a:cs typeface="Arial" panose="020B0604020202020204" pitchFamily="34" charset="0"/>
              </a:rPr>
              <a:t>=  </a:t>
            </a:r>
            <a:r>
              <a:rPr sz="1200" spc="-48" dirty="0">
                <a:latin typeface="Arial" panose="020B0604020202020204" pitchFamily="34" charset="0"/>
                <a:cs typeface="Arial" panose="020B0604020202020204" pitchFamily="34" charset="0"/>
              </a:rPr>
              <a:t>( </a:t>
            </a:r>
            <a:r>
              <a:rPr sz="1200" spc="-3" dirty="0">
                <a:latin typeface="Arial" panose="020B0604020202020204" pitchFamily="34" charset="0"/>
                <a:cs typeface="Arial" panose="020B0604020202020204" pitchFamily="34" charset="0"/>
              </a:rPr>
              <a:t>H/cosa </a:t>
            </a:r>
            <a:r>
              <a:rPr sz="1200" spc="-22" dirty="0">
                <a:latin typeface="Arial" panose="020B0604020202020204" pitchFamily="34" charset="0"/>
                <a:cs typeface="Arial" panose="020B0604020202020204" pitchFamily="34" charset="0"/>
              </a:rPr>
              <a:t>)+(1-( </a:t>
            </a:r>
            <a:r>
              <a:rPr sz="1200" spc="38" dirty="0">
                <a:latin typeface="Arial" panose="020B0604020202020204" pitchFamily="34" charset="0"/>
                <a:cs typeface="Arial" panose="020B0604020202020204" pitchFamily="34" charset="0"/>
              </a:rPr>
              <a:t>§/</a:t>
            </a:r>
            <a:r>
              <a:rPr sz="1200" spc="-10" dirty="0">
                <a:latin typeface="Arial" panose="020B0604020202020204" pitchFamily="34" charset="0"/>
                <a:cs typeface="Arial" panose="020B0604020202020204" pitchFamily="34" charset="0"/>
              </a:rPr>
              <a:t> </a:t>
            </a:r>
            <a:r>
              <a:rPr sz="1200" spc="-32" dirty="0">
                <a:latin typeface="Arial" panose="020B0604020202020204" pitchFamily="34" charset="0"/>
                <a:cs typeface="Arial" panose="020B0604020202020204" pitchFamily="34" charset="0"/>
              </a:rPr>
              <a:t>100))*J</a:t>
            </a:r>
            <a:endParaRPr sz="1200" dirty="0">
              <a:latin typeface="Arial" panose="020B0604020202020204" pitchFamily="34" charset="0"/>
              <a:cs typeface="Arial" panose="020B0604020202020204" pitchFamily="34" charset="0"/>
            </a:endParaRPr>
          </a:p>
          <a:p>
            <a:pPr>
              <a:spcBef>
                <a:spcPts val="32"/>
              </a:spcBef>
            </a:pPr>
            <a:endParaRPr sz="1200" dirty="0">
              <a:latin typeface="Arial" panose="020B0604020202020204" pitchFamily="34" charset="0"/>
              <a:cs typeface="Arial" panose="020B0604020202020204" pitchFamily="34" charset="0"/>
            </a:endParaRPr>
          </a:p>
          <a:p>
            <a:pPr marL="11802" algn="just"/>
            <a:r>
              <a:rPr lang="es-PE" sz="1200" spc="-29" dirty="0">
                <a:latin typeface="Arial" panose="020B0604020202020204" pitchFamily="34" charset="0"/>
                <a:cs typeface="Arial" panose="020B0604020202020204" pitchFamily="34" charset="0"/>
              </a:rPr>
              <a:t>siendo</a:t>
            </a:r>
            <a:r>
              <a:rPr sz="1200" spc="-29" dirty="0">
                <a:latin typeface="Arial" panose="020B0604020202020204" pitchFamily="34" charset="0"/>
                <a:cs typeface="Arial" panose="020B0604020202020204" pitchFamily="34" charset="0"/>
              </a:rPr>
              <a:t> </a:t>
            </a:r>
            <a:r>
              <a:rPr sz="1200" spc="-13" dirty="0">
                <a:latin typeface="Arial" panose="020B0604020202020204" pitchFamily="34" charset="0"/>
                <a:cs typeface="Arial" panose="020B0604020202020204" pitchFamily="34" charset="0"/>
              </a:rPr>
              <a:t>“</a:t>
            </a:r>
            <a:r>
              <a:rPr lang="es-ES" sz="1200" spc="-13" dirty="0">
                <a:latin typeface="Arial" panose="020B0604020202020204" pitchFamily="34" charset="0"/>
                <a:cs typeface="Arial" panose="020B0604020202020204" pitchFamily="34" charset="0"/>
              </a:rPr>
              <a:t>S</a:t>
            </a:r>
            <a:r>
              <a:rPr sz="1200" spc="-13" dirty="0">
                <a:latin typeface="Arial" panose="020B0604020202020204" pitchFamily="34" charset="0"/>
                <a:cs typeface="Arial" panose="020B0604020202020204" pitchFamily="34" charset="0"/>
              </a:rPr>
              <a:t>” </a:t>
            </a:r>
            <a:r>
              <a:rPr sz="1200" spc="-29" dirty="0">
                <a:latin typeface="Arial" panose="020B0604020202020204" pitchFamily="34" charset="0"/>
                <a:cs typeface="Arial" panose="020B0604020202020204" pitchFamily="34" charset="0"/>
              </a:rPr>
              <a:t>el </a:t>
            </a:r>
            <a:r>
              <a:rPr sz="1200" spc="-32" dirty="0">
                <a:latin typeface="Arial" panose="020B0604020202020204" pitchFamily="34" charset="0"/>
                <a:cs typeface="Arial" panose="020B0604020202020204" pitchFamily="34" charset="0"/>
              </a:rPr>
              <a:t>Angulo  </a:t>
            </a:r>
            <a:r>
              <a:rPr sz="1200" spc="-22" dirty="0">
                <a:latin typeface="Arial" panose="020B0604020202020204" pitchFamily="34" charset="0"/>
                <a:cs typeface="Arial" panose="020B0604020202020204" pitchFamily="34" charset="0"/>
              </a:rPr>
              <a:t>con </a:t>
            </a:r>
            <a:r>
              <a:rPr sz="1200" spc="-26" dirty="0">
                <a:latin typeface="Arial" panose="020B0604020202020204" pitchFamily="34" charset="0"/>
                <a:cs typeface="Arial" panose="020B0604020202020204" pitchFamily="34" charset="0"/>
              </a:rPr>
              <a:t>respecto  </a:t>
            </a:r>
            <a:r>
              <a:rPr sz="1200" spc="-42" dirty="0">
                <a:latin typeface="Arial" panose="020B0604020202020204" pitchFamily="34" charset="0"/>
                <a:cs typeface="Arial" panose="020B0604020202020204" pitchFamily="34" charset="0"/>
              </a:rPr>
              <a:t>a </a:t>
            </a:r>
            <a:r>
              <a:rPr sz="1200" spc="-29" dirty="0">
                <a:latin typeface="Arial" panose="020B0604020202020204" pitchFamily="34" charset="0"/>
                <a:cs typeface="Arial" panose="020B0604020202020204" pitchFamily="34" charset="0"/>
              </a:rPr>
              <a:t>la </a:t>
            </a:r>
            <a:r>
              <a:rPr sz="1200" spc="-26" dirty="0">
                <a:latin typeface="Arial" panose="020B0604020202020204" pitchFamily="34" charset="0"/>
                <a:cs typeface="Arial" panose="020B0604020202020204" pitchFamily="34" charset="0"/>
              </a:rPr>
              <a:t>vertical  </a:t>
            </a:r>
            <a:r>
              <a:rPr sz="1200" spc="-32" dirty="0">
                <a:latin typeface="Arial" panose="020B0604020202020204" pitchFamily="34" charset="0"/>
                <a:cs typeface="Arial" panose="020B0604020202020204" pitchFamily="34" charset="0"/>
              </a:rPr>
              <a:t>en</a:t>
            </a:r>
            <a:r>
              <a:rPr sz="1200" spc="112" dirty="0">
                <a:latin typeface="Arial" panose="020B0604020202020204" pitchFamily="34" charset="0"/>
                <a:cs typeface="Arial" panose="020B0604020202020204" pitchFamily="34" charset="0"/>
              </a:rPr>
              <a:t> </a:t>
            </a:r>
            <a:r>
              <a:rPr sz="1200" spc="-29" dirty="0">
                <a:latin typeface="Arial" panose="020B0604020202020204" pitchFamily="34" charset="0"/>
                <a:cs typeface="Arial" panose="020B0604020202020204" pitchFamily="34" charset="0"/>
              </a:rPr>
              <a:t>grados.</a:t>
            </a:r>
            <a:endParaRPr sz="1200" dirty="0">
              <a:latin typeface="Arial" panose="020B0604020202020204" pitchFamily="34" charset="0"/>
              <a:cs typeface="Arial"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92246" y="871736"/>
            <a:ext cx="9421091" cy="1785104"/>
          </a:xfrm>
          <a:prstGeom prst="rect">
            <a:avLst/>
          </a:prstGeom>
          <a:noFill/>
        </p:spPr>
        <p:txBody>
          <a:bodyPr vert="horz" wrap="square" lIns="0" tIns="0" rIns="0" bIns="0" rtlCol="0">
            <a:spAutoFit/>
          </a:bodyPr>
          <a:lstStyle/>
          <a:p>
            <a:pPr marL="11802" algn="just"/>
            <a:r>
              <a:rPr sz="1600" b="1" u="sng" spc="-10" dirty="0">
                <a:solidFill>
                  <a:srgbClr val="0070C0"/>
                </a:solidFill>
                <a:latin typeface="Arial" panose="020B0604020202020204" pitchFamily="34" charset="0"/>
                <a:cs typeface="Arial" panose="020B0604020202020204" pitchFamily="34" charset="0"/>
              </a:rPr>
              <a:t>Distribución  </a:t>
            </a:r>
            <a:r>
              <a:rPr sz="1600" b="1" u="sng" spc="-32" dirty="0">
                <a:solidFill>
                  <a:srgbClr val="0070C0"/>
                </a:solidFill>
                <a:latin typeface="Arial" panose="020B0604020202020204" pitchFamily="34" charset="0"/>
                <a:cs typeface="Arial" panose="020B0604020202020204" pitchFamily="34" charset="0"/>
              </a:rPr>
              <a:t>de</a:t>
            </a:r>
            <a:r>
              <a:rPr sz="1600" b="1" u="sng" spc="-48" dirty="0">
                <a:solidFill>
                  <a:srgbClr val="0070C0"/>
                </a:solidFill>
                <a:latin typeface="Arial" panose="020B0604020202020204" pitchFamily="34" charset="0"/>
                <a:cs typeface="Arial" panose="020B0604020202020204" pitchFamily="34" charset="0"/>
              </a:rPr>
              <a:t> </a:t>
            </a:r>
            <a:r>
              <a:rPr sz="1600" b="1" u="sng" spc="-26" dirty="0">
                <a:solidFill>
                  <a:srgbClr val="0070C0"/>
                </a:solidFill>
                <a:latin typeface="Arial" panose="020B0604020202020204" pitchFamily="34" charset="0"/>
                <a:cs typeface="Arial" panose="020B0604020202020204" pitchFamily="34" charset="0"/>
              </a:rPr>
              <a:t>cargas</a:t>
            </a:r>
            <a:endParaRPr sz="1600" b="1" u="sng" dirty="0">
              <a:solidFill>
                <a:srgbClr val="0070C0"/>
              </a:solidFill>
              <a:latin typeface="Arial" panose="020B0604020202020204" pitchFamily="34" charset="0"/>
              <a:cs typeface="Arial" panose="020B0604020202020204" pitchFamily="34" charset="0"/>
            </a:endParaRPr>
          </a:p>
          <a:p>
            <a:pPr>
              <a:spcBef>
                <a:spcPts val="29"/>
              </a:spcBef>
            </a:pPr>
            <a:endParaRPr sz="1600" dirty="0">
              <a:latin typeface="Arial" panose="020B0604020202020204" pitchFamily="34" charset="0"/>
              <a:cs typeface="Arial" panose="020B0604020202020204" pitchFamily="34" charset="0"/>
            </a:endParaRPr>
          </a:p>
          <a:p>
            <a:pPr marL="9767" marR="3256" algn="just">
              <a:spcBef>
                <a:spcPts val="3"/>
              </a:spcBef>
            </a:pPr>
            <a:r>
              <a:rPr sz="1400" spc="-45" dirty="0">
                <a:latin typeface="Arial" panose="020B0604020202020204" pitchFamily="34" charset="0"/>
                <a:cs typeface="Arial" panose="020B0604020202020204" pitchFamily="34" charset="0"/>
              </a:rPr>
              <a:t>Teniendo en </a:t>
            </a:r>
            <a:r>
              <a:rPr sz="1400" spc="-42" dirty="0">
                <a:latin typeface="Arial" panose="020B0604020202020204" pitchFamily="34" charset="0"/>
                <a:cs typeface="Arial" panose="020B0604020202020204" pitchFamily="34" charset="0"/>
              </a:rPr>
              <a:t>cuenta </a:t>
            </a:r>
            <a:r>
              <a:rPr sz="1400" spc="-38" dirty="0">
                <a:latin typeface="Arial" panose="020B0604020202020204" pitchFamily="34" charset="0"/>
                <a:cs typeface="Arial" panose="020B0604020202020204" pitchFamily="34" charset="0"/>
              </a:rPr>
              <a:t>las teoria </a:t>
            </a:r>
            <a:r>
              <a:rPr sz="1400" spc="-51" dirty="0">
                <a:latin typeface="Arial" panose="020B0604020202020204" pitchFamily="34" charset="0"/>
                <a:cs typeface="Arial" panose="020B0604020202020204" pitchFamily="34" charset="0"/>
              </a:rPr>
              <a:t>de </a:t>
            </a:r>
            <a:r>
              <a:rPr sz="1400" spc="-38" dirty="0">
                <a:latin typeface="Arial" panose="020B0604020202020204" pitchFamily="34" charset="0"/>
                <a:cs typeface="Arial" panose="020B0604020202020204" pitchFamily="34" charset="0"/>
              </a:rPr>
              <a:t>las </a:t>
            </a:r>
            <a:r>
              <a:rPr sz="1400" spc="-42" dirty="0">
                <a:latin typeface="Arial" panose="020B0604020202020204" pitchFamily="34" charset="0"/>
                <a:cs typeface="Arial" panose="020B0604020202020204" pitchFamily="34" charset="0"/>
              </a:rPr>
              <a:t>cargas </a:t>
            </a:r>
            <a:r>
              <a:rPr sz="1400" spc="-35" dirty="0">
                <a:latin typeface="Arial" panose="020B0604020202020204" pitchFamily="34" charset="0"/>
                <a:cs typeface="Arial" panose="020B0604020202020204" pitchFamily="34" charset="0"/>
              </a:rPr>
              <a:t>selectivas, </a:t>
            </a:r>
            <a:r>
              <a:rPr sz="1400" spc="-45" dirty="0">
                <a:latin typeface="Arial" panose="020B0604020202020204" pitchFamily="34" charset="0"/>
                <a:cs typeface="Arial" panose="020B0604020202020204" pitchFamily="34" charset="0"/>
              </a:rPr>
              <a:t>en </a:t>
            </a:r>
            <a:r>
              <a:rPr sz="1400" spc="-35" dirty="0">
                <a:latin typeface="Arial" panose="020B0604020202020204" pitchFamily="34" charset="0"/>
                <a:cs typeface="Arial" panose="020B0604020202020204" pitchFamily="34" charset="0"/>
              </a:rPr>
              <a:t>la </a:t>
            </a:r>
            <a:r>
              <a:rPr sz="1400" spc="-38" dirty="0">
                <a:latin typeface="Arial" panose="020B0604020202020204" pitchFamily="34" charset="0"/>
                <a:cs typeface="Arial" panose="020B0604020202020204" pitchFamily="34" charset="0"/>
              </a:rPr>
              <a:t>categoría </a:t>
            </a:r>
            <a:r>
              <a:rPr sz="1400" spc="-35" dirty="0">
                <a:latin typeface="Arial" panose="020B0604020202020204" pitchFamily="34" charset="0"/>
                <a:cs typeface="Arial" panose="020B0604020202020204" pitchFamily="34" charset="0"/>
              </a:rPr>
              <a:t>selectiva,  </a:t>
            </a:r>
            <a:r>
              <a:rPr sz="1400" spc="-45" dirty="0">
                <a:latin typeface="Arial" panose="020B0604020202020204" pitchFamily="34" charset="0"/>
                <a:cs typeface="Arial" panose="020B0604020202020204" pitchFamily="34" charset="0"/>
              </a:rPr>
              <a:t>en la </a:t>
            </a:r>
            <a:r>
              <a:rPr sz="1400" spc="-48" dirty="0">
                <a:latin typeface="Arial" panose="020B0604020202020204" pitchFamily="34" charset="0"/>
                <a:cs typeface="Arial" panose="020B0604020202020204" pitchFamily="34" charset="0"/>
              </a:rPr>
              <a:t>que </a:t>
            </a:r>
            <a:r>
              <a:rPr sz="1400" spc="-35" dirty="0">
                <a:latin typeface="Arial" panose="020B0604020202020204" pitchFamily="34" charset="0"/>
                <a:cs typeface="Arial" panose="020B0604020202020204" pitchFamily="34" charset="0"/>
              </a:rPr>
              <a:t>la </a:t>
            </a:r>
            <a:r>
              <a:rPr sz="1400" spc="-42" dirty="0">
                <a:latin typeface="Arial" panose="020B0604020202020204" pitchFamily="34" charset="0"/>
                <a:cs typeface="Arial" panose="020B0604020202020204" pitchFamily="34" charset="0"/>
              </a:rPr>
              <a:t>energia </a:t>
            </a:r>
            <a:r>
              <a:rPr sz="1400" spc="-54" dirty="0">
                <a:latin typeface="Arial" panose="020B0604020202020204" pitchFamily="34" charset="0"/>
                <a:cs typeface="Arial" panose="020B0604020202020204" pitchFamily="34" charset="0"/>
              </a:rPr>
              <a:t>por </a:t>
            </a:r>
            <a:r>
              <a:rPr sz="1400" spc="-51" dirty="0">
                <a:latin typeface="Arial" panose="020B0604020202020204" pitchFamily="34" charset="0"/>
                <a:cs typeface="Arial" panose="020B0604020202020204" pitchFamily="34" charset="0"/>
              </a:rPr>
              <a:t>unidad de </a:t>
            </a:r>
            <a:r>
              <a:rPr sz="1400" spc="-42" dirty="0">
                <a:latin typeface="Arial" panose="020B0604020202020204" pitchFamily="34" charset="0"/>
                <a:cs typeface="Arial" panose="020B0604020202020204" pitchFamily="34" charset="0"/>
              </a:rPr>
              <a:t>longitud </a:t>
            </a:r>
            <a:r>
              <a:rPr sz="1400" spc="-54" dirty="0">
                <a:latin typeface="Arial" panose="020B0604020202020204" pitchFamily="34" charset="0"/>
                <a:cs typeface="Arial" panose="020B0604020202020204" pitchFamily="34" charset="0"/>
              </a:rPr>
              <a:t>en </a:t>
            </a:r>
            <a:r>
              <a:rPr sz="1400" spc="-51" dirty="0">
                <a:latin typeface="Arial" panose="020B0604020202020204" pitchFamily="34" charset="0"/>
                <a:cs typeface="Arial" panose="020B0604020202020204" pitchFamily="34" charset="0"/>
              </a:rPr>
              <a:t>el </a:t>
            </a:r>
            <a:r>
              <a:rPr sz="1400" spc="-45" dirty="0">
                <a:latin typeface="Arial" panose="020B0604020202020204" pitchFamily="34" charset="0"/>
                <a:cs typeface="Arial" panose="020B0604020202020204" pitchFamily="34" charset="0"/>
              </a:rPr>
              <a:t>fondo </a:t>
            </a:r>
            <a:r>
              <a:rPr sz="1400" spc="-48" dirty="0">
                <a:latin typeface="Arial" panose="020B0604020202020204" pitchFamily="34" charset="0"/>
                <a:cs typeface="Arial" panose="020B0604020202020204" pitchFamily="34" charset="0"/>
              </a:rPr>
              <a:t>del barreno </a:t>
            </a:r>
            <a:r>
              <a:rPr sz="1400" spc="-51" dirty="0">
                <a:latin typeface="Arial" panose="020B0604020202020204" pitchFamily="34" charset="0"/>
                <a:cs typeface="Arial" panose="020B0604020202020204" pitchFamily="34" charset="0"/>
              </a:rPr>
              <a:t>debe </a:t>
            </a:r>
            <a:r>
              <a:rPr sz="1400" spc="-48" dirty="0">
                <a:latin typeface="Arial" panose="020B0604020202020204" pitchFamily="34" charset="0"/>
                <a:cs typeface="Arial" panose="020B0604020202020204" pitchFamily="34" charset="0"/>
              </a:rPr>
              <a:t>ser </a:t>
            </a:r>
            <a:r>
              <a:rPr sz="1400" spc="-51" dirty="0">
                <a:latin typeface="Arial" panose="020B0604020202020204" pitchFamily="34" charset="0"/>
                <a:cs typeface="Arial" panose="020B0604020202020204" pitchFamily="34" charset="0"/>
              </a:rPr>
              <a:t>de  2 </a:t>
            </a:r>
            <a:r>
              <a:rPr sz="1400" spc="-38" dirty="0">
                <a:latin typeface="Arial" panose="020B0604020202020204" pitchFamily="34" charset="0"/>
                <a:cs typeface="Arial" panose="020B0604020202020204" pitchFamily="34" charset="0"/>
              </a:rPr>
              <a:t>a </a:t>
            </a:r>
            <a:r>
              <a:rPr sz="1400" spc="-45" dirty="0">
                <a:latin typeface="Arial" panose="020B0604020202020204" pitchFamily="34" charset="0"/>
                <a:cs typeface="Arial" panose="020B0604020202020204" pitchFamily="34" charset="0"/>
              </a:rPr>
              <a:t>2.5 veces </a:t>
            </a:r>
            <a:r>
              <a:rPr sz="1400" spc="-42" dirty="0">
                <a:latin typeface="Arial" panose="020B0604020202020204" pitchFamily="34" charset="0"/>
                <a:cs typeface="Arial" panose="020B0604020202020204" pitchFamily="34" charset="0"/>
              </a:rPr>
              <a:t>superior </a:t>
            </a:r>
            <a:r>
              <a:rPr sz="1400" spc="-51" dirty="0">
                <a:latin typeface="Arial" panose="020B0604020202020204" pitchFamily="34" charset="0"/>
                <a:cs typeface="Arial" panose="020B0604020202020204" pitchFamily="34" charset="0"/>
              </a:rPr>
              <a:t>de </a:t>
            </a:r>
            <a:r>
              <a:rPr sz="1400" spc="-45" dirty="0">
                <a:latin typeface="Arial" panose="020B0604020202020204" pitchFamily="34" charset="0"/>
                <a:cs typeface="Arial" panose="020B0604020202020204" pitchFamily="34" charset="0"/>
              </a:rPr>
              <a:t>la </a:t>
            </a:r>
            <a:r>
              <a:rPr sz="1400" spc="-42" dirty="0">
                <a:latin typeface="Arial" panose="020B0604020202020204" pitchFamily="34" charset="0"/>
                <a:cs typeface="Arial" panose="020B0604020202020204" pitchFamily="34" charset="0"/>
              </a:rPr>
              <a:t>energia requerida </a:t>
            </a:r>
            <a:r>
              <a:rPr sz="1400" spc="-45" dirty="0">
                <a:latin typeface="Arial" panose="020B0604020202020204" pitchFamily="34" charset="0"/>
                <a:cs typeface="Arial" panose="020B0604020202020204" pitchFamily="34" charset="0"/>
              </a:rPr>
              <a:t>para la </a:t>
            </a:r>
            <a:r>
              <a:rPr sz="1400" spc="-42" dirty="0">
                <a:latin typeface="Arial" panose="020B0604020202020204" pitchFamily="34" charset="0"/>
                <a:cs typeface="Arial" panose="020B0604020202020204" pitchFamily="34" charset="0"/>
              </a:rPr>
              <a:t>rotura </a:t>
            </a:r>
            <a:r>
              <a:rPr sz="1400" spc="-51" dirty="0">
                <a:latin typeface="Arial" panose="020B0604020202020204" pitchFamily="34" charset="0"/>
                <a:cs typeface="Arial" panose="020B0604020202020204" pitchFamily="34" charset="0"/>
              </a:rPr>
              <a:t>de </a:t>
            </a:r>
            <a:r>
              <a:rPr sz="1400" spc="-45" dirty="0">
                <a:latin typeface="Arial" panose="020B0604020202020204" pitchFamily="34" charset="0"/>
                <a:cs typeface="Arial" panose="020B0604020202020204" pitchFamily="34" charset="0"/>
              </a:rPr>
              <a:t>la </a:t>
            </a:r>
            <a:r>
              <a:rPr sz="1400" spc="-42" dirty="0">
                <a:latin typeface="Arial" panose="020B0604020202020204" pitchFamily="34" charset="0"/>
                <a:cs typeface="Arial" panose="020B0604020202020204" pitchFamily="34" charset="0"/>
              </a:rPr>
              <a:t>roca </a:t>
            </a:r>
            <a:r>
              <a:rPr sz="1400" spc="-38" dirty="0">
                <a:latin typeface="Arial" panose="020B0604020202020204" pitchFamily="34" charset="0"/>
                <a:cs typeface="Arial" panose="020B0604020202020204" pitchFamily="34" charset="0"/>
              </a:rPr>
              <a:t>frente a </a:t>
            </a:r>
            <a:r>
              <a:rPr sz="1400" spc="-45" dirty="0">
                <a:latin typeface="Arial" panose="020B0604020202020204" pitchFamily="34" charset="0"/>
                <a:cs typeface="Arial" panose="020B0604020202020204" pitchFamily="34" charset="0"/>
              </a:rPr>
              <a:t>la  </a:t>
            </a:r>
            <a:r>
              <a:rPr sz="1400" spc="-38" dirty="0">
                <a:latin typeface="Arial" panose="020B0604020202020204" pitchFamily="34" charset="0"/>
                <a:cs typeface="Arial" panose="020B0604020202020204" pitchFamily="34" charset="0"/>
              </a:rPr>
              <a:t>carga </a:t>
            </a:r>
            <a:r>
              <a:rPr sz="1400" spc="-51" dirty="0">
                <a:latin typeface="Arial" panose="020B0604020202020204" pitchFamily="34" charset="0"/>
                <a:cs typeface="Arial" panose="020B0604020202020204" pitchFamily="34" charset="0"/>
              </a:rPr>
              <a:t>de </a:t>
            </a:r>
            <a:r>
              <a:rPr sz="1400" spc="-45" dirty="0">
                <a:latin typeface="Arial" panose="020B0604020202020204" pitchFamily="34" charset="0"/>
                <a:cs typeface="Arial" panose="020B0604020202020204" pitchFamily="34" charset="0"/>
              </a:rPr>
              <a:t>columna, </a:t>
            </a:r>
            <a:r>
              <a:rPr sz="1400" spc="-51" dirty="0">
                <a:latin typeface="Arial" panose="020B0604020202020204" pitchFamily="34" charset="0"/>
                <a:cs typeface="Arial" panose="020B0604020202020204" pitchFamily="34" charset="0"/>
              </a:rPr>
              <a:t>y </a:t>
            </a:r>
            <a:r>
              <a:rPr sz="1400" spc="-54" dirty="0">
                <a:latin typeface="Arial" panose="020B0604020202020204" pitchFamily="34" charset="0"/>
                <a:cs typeface="Arial" panose="020B0604020202020204" pitchFamily="34" charset="0"/>
              </a:rPr>
              <a:t>en </a:t>
            </a:r>
            <a:r>
              <a:rPr sz="1400" spc="-38" dirty="0">
                <a:latin typeface="Arial" panose="020B0604020202020204" pitchFamily="34" charset="0"/>
                <a:cs typeface="Arial" panose="020B0604020202020204" pitchFamily="34" charset="0"/>
              </a:rPr>
              <a:t>funcion </a:t>
            </a:r>
            <a:r>
              <a:rPr sz="1400" spc="-51" dirty="0">
                <a:latin typeface="Arial" panose="020B0604020202020204" pitchFamily="34" charset="0"/>
                <a:cs typeface="Arial" panose="020B0604020202020204" pitchFamily="34" charset="0"/>
              </a:rPr>
              <a:t>de de </a:t>
            </a:r>
            <a:r>
              <a:rPr sz="1400" spc="-35" dirty="0">
                <a:latin typeface="Arial" panose="020B0604020202020204" pitchFamily="34" charset="0"/>
                <a:cs typeface="Arial" panose="020B0604020202020204" pitchFamily="34" charset="0"/>
              </a:rPr>
              <a:t>la </a:t>
            </a:r>
            <a:r>
              <a:rPr sz="1400" spc="-38" dirty="0">
                <a:latin typeface="Arial" panose="020B0604020202020204" pitchFamily="34" charset="0"/>
                <a:cs typeface="Arial" panose="020B0604020202020204" pitchFamily="34" charset="0"/>
              </a:rPr>
              <a:t>resistenciade </a:t>
            </a:r>
            <a:r>
              <a:rPr sz="1400" spc="-45" dirty="0">
                <a:latin typeface="Arial" panose="020B0604020202020204" pitchFamily="34" charset="0"/>
                <a:cs typeface="Arial" panose="020B0604020202020204" pitchFamily="34" charset="0"/>
              </a:rPr>
              <a:t>la </a:t>
            </a:r>
            <a:r>
              <a:rPr sz="1400" spc="-38" dirty="0">
                <a:latin typeface="Arial" panose="020B0604020202020204" pitchFamily="34" charset="0"/>
                <a:cs typeface="Arial" panose="020B0604020202020204" pitchFamily="34" charset="0"/>
              </a:rPr>
              <a:t>roca </a:t>
            </a:r>
            <a:r>
              <a:rPr sz="1400" spc="-45" dirty="0">
                <a:latin typeface="Arial" panose="020B0604020202020204" pitchFamily="34" charset="0"/>
                <a:cs typeface="Arial" panose="020B0604020202020204" pitchFamily="34" charset="0"/>
              </a:rPr>
              <a:t>se recogen en </a:t>
            </a:r>
            <a:r>
              <a:rPr sz="1400" spc="-35" dirty="0">
                <a:latin typeface="Arial" panose="020B0604020202020204" pitchFamily="34" charset="0"/>
                <a:cs typeface="Arial" panose="020B0604020202020204" pitchFamily="34" charset="0"/>
              </a:rPr>
              <a:t>la  </a:t>
            </a:r>
            <a:r>
              <a:rPr sz="1400" spc="-48" dirty="0">
                <a:latin typeface="Arial" panose="020B0604020202020204" pitchFamily="34" charset="0"/>
                <a:cs typeface="Arial" panose="020B0604020202020204" pitchFamily="34" charset="0"/>
              </a:rPr>
              <a:t>Tabla </a:t>
            </a:r>
            <a:r>
              <a:rPr sz="1400" spc="51" dirty="0">
                <a:latin typeface="Arial" panose="020B0604020202020204" pitchFamily="34" charset="0"/>
                <a:cs typeface="Arial" panose="020B0604020202020204" pitchFamily="34" charset="0"/>
              </a:rPr>
              <a:t> </a:t>
            </a:r>
            <a:r>
              <a:rPr sz="1400" spc="-35" dirty="0">
                <a:latin typeface="Arial" panose="020B0604020202020204" pitchFamily="34" charset="0"/>
                <a:cs typeface="Arial" panose="020B0604020202020204" pitchFamily="34" charset="0"/>
              </a:rPr>
              <a:t>1.4.3.4</a:t>
            </a:r>
            <a:endParaRPr sz="1400" dirty="0">
              <a:latin typeface="Arial" panose="020B0604020202020204" pitchFamily="34" charset="0"/>
              <a:cs typeface="Arial" panose="020B0604020202020204" pitchFamily="34" charset="0"/>
            </a:endParaRPr>
          </a:p>
          <a:p>
            <a:pPr marL="8139" marR="4884" indent="1628">
              <a:spcBef>
                <a:spcPts val="13"/>
              </a:spcBef>
            </a:pPr>
            <a:r>
              <a:rPr sz="1400" spc="-58" dirty="0">
                <a:latin typeface="Arial" panose="020B0604020202020204" pitchFamily="34" charset="0"/>
                <a:cs typeface="Arial" panose="020B0604020202020204" pitchFamily="34" charset="0"/>
              </a:rPr>
              <a:t>La </a:t>
            </a:r>
            <a:r>
              <a:rPr sz="1400" spc="-35" dirty="0">
                <a:latin typeface="Arial" panose="020B0604020202020204" pitchFamily="34" charset="0"/>
                <a:cs typeface="Arial" panose="020B0604020202020204" pitchFamily="34" charset="0"/>
              </a:rPr>
              <a:t>altura </a:t>
            </a:r>
            <a:r>
              <a:rPr sz="1400" spc="-51" dirty="0">
                <a:latin typeface="Arial" panose="020B0604020202020204" pitchFamily="34" charset="0"/>
                <a:cs typeface="Arial" panose="020B0604020202020204" pitchFamily="34" charset="0"/>
              </a:rPr>
              <a:t>de </a:t>
            </a:r>
            <a:r>
              <a:rPr sz="1400" spc="-35" dirty="0">
                <a:latin typeface="Arial" panose="020B0604020202020204" pitchFamily="34" charset="0"/>
                <a:cs typeface="Arial" panose="020B0604020202020204" pitchFamily="34" charset="0"/>
              </a:rPr>
              <a:t>la </a:t>
            </a:r>
            <a:r>
              <a:rPr sz="1400" spc="-38" dirty="0">
                <a:latin typeface="Arial" panose="020B0604020202020204" pitchFamily="34" charset="0"/>
                <a:cs typeface="Arial" panose="020B0604020202020204" pitchFamily="34" charset="0"/>
              </a:rPr>
              <a:t>carga </a:t>
            </a:r>
            <a:r>
              <a:rPr sz="1400" spc="-51" dirty="0">
                <a:latin typeface="Arial" panose="020B0604020202020204" pitchFamily="34" charset="0"/>
                <a:cs typeface="Arial" panose="020B0604020202020204" pitchFamily="34" charset="0"/>
              </a:rPr>
              <a:t>de </a:t>
            </a:r>
            <a:r>
              <a:rPr sz="1400" spc="-48" dirty="0">
                <a:latin typeface="Arial" panose="020B0604020202020204" pitchFamily="34" charset="0"/>
                <a:cs typeface="Arial" panose="020B0604020202020204" pitchFamily="34" charset="0"/>
              </a:rPr>
              <a:t>columna </a:t>
            </a:r>
            <a:r>
              <a:rPr sz="1400" spc="-45" dirty="0">
                <a:latin typeface="Arial" panose="020B0604020202020204" pitchFamily="34" charset="0"/>
                <a:cs typeface="Arial" panose="020B0604020202020204" pitchFamily="34" charset="0"/>
              </a:rPr>
              <a:t>se </a:t>
            </a:r>
            <a:r>
              <a:rPr sz="1400" spc="-38" dirty="0">
                <a:latin typeface="Arial" panose="020B0604020202020204" pitchFamily="34" charset="0"/>
                <a:cs typeface="Arial" panose="020B0604020202020204" pitchFamily="34" charset="0"/>
              </a:rPr>
              <a:t>calcula </a:t>
            </a:r>
            <a:r>
              <a:rPr sz="1400" spc="-48" dirty="0">
                <a:latin typeface="Arial" panose="020B0604020202020204" pitchFamily="34" charset="0"/>
                <a:cs typeface="Arial" panose="020B0604020202020204" pitchFamily="34" charset="0"/>
              </a:rPr>
              <a:t>por </a:t>
            </a:r>
            <a:r>
              <a:rPr sz="1400" spc="-38" dirty="0">
                <a:latin typeface="Arial" panose="020B0604020202020204" pitchFamily="34" charset="0"/>
                <a:cs typeface="Arial" panose="020B0604020202020204" pitchFamily="34" charset="0"/>
              </a:rPr>
              <a:t>diferencia </a:t>
            </a:r>
            <a:r>
              <a:rPr sz="1400" spc="-42" dirty="0">
                <a:latin typeface="Arial" panose="020B0604020202020204" pitchFamily="34" charset="0"/>
                <a:cs typeface="Arial" panose="020B0604020202020204" pitchFamily="34" charset="0"/>
              </a:rPr>
              <a:t>entre </a:t>
            </a:r>
            <a:r>
              <a:rPr sz="1400" spc="-45" dirty="0">
                <a:latin typeface="Arial" panose="020B0604020202020204" pitchFamily="34" charset="0"/>
                <a:cs typeface="Arial" panose="020B0604020202020204" pitchFamily="34" charset="0"/>
              </a:rPr>
              <a:t>la </a:t>
            </a:r>
            <a:r>
              <a:rPr sz="1400" spc="-42" dirty="0">
                <a:latin typeface="Arial" panose="020B0604020202020204" pitchFamily="34" charset="0"/>
                <a:cs typeface="Arial" panose="020B0604020202020204" pitchFamily="34" charset="0"/>
              </a:rPr>
              <a:t>longitud </a:t>
            </a:r>
            <a:r>
              <a:rPr sz="1400" spc="-45" dirty="0">
                <a:latin typeface="Arial" panose="020B0604020202020204" pitchFamily="34" charset="0"/>
                <a:cs typeface="Arial" panose="020B0604020202020204" pitchFamily="34" charset="0"/>
              </a:rPr>
              <a:t>del  </a:t>
            </a:r>
            <a:r>
              <a:rPr sz="1400" spc="-42" dirty="0">
                <a:latin typeface="Arial" panose="020B0604020202020204" pitchFamily="34" charset="0"/>
                <a:cs typeface="Arial" panose="020B0604020202020204" pitchFamily="34" charset="0"/>
              </a:rPr>
              <a:t>barreno  </a:t>
            </a:r>
            <a:r>
              <a:rPr sz="1400" spc="-51" dirty="0">
                <a:latin typeface="Arial" panose="020B0604020202020204" pitchFamily="34" charset="0"/>
                <a:cs typeface="Arial" panose="020B0604020202020204" pitchFamily="34" charset="0"/>
              </a:rPr>
              <a:t>y </a:t>
            </a:r>
            <a:r>
              <a:rPr sz="1400" spc="-45" dirty="0">
                <a:latin typeface="Arial" panose="020B0604020202020204" pitchFamily="34" charset="0"/>
                <a:cs typeface="Arial" panose="020B0604020202020204" pitchFamily="34" charset="0"/>
              </a:rPr>
              <a:t>la </a:t>
            </a:r>
            <a:r>
              <a:rPr sz="1400" spc="-58" dirty="0">
                <a:latin typeface="Arial" panose="020B0604020202020204" pitchFamily="34" charset="0"/>
                <a:cs typeface="Arial" panose="020B0604020202020204" pitchFamily="34" charset="0"/>
              </a:rPr>
              <a:t>suma  </a:t>
            </a:r>
            <a:r>
              <a:rPr sz="1400" spc="-51" dirty="0">
                <a:latin typeface="Arial" panose="020B0604020202020204" pitchFamily="34" charset="0"/>
                <a:cs typeface="Arial" panose="020B0604020202020204" pitchFamily="34" charset="0"/>
              </a:rPr>
              <a:t>de </a:t>
            </a:r>
            <a:r>
              <a:rPr sz="1400" spc="-35" dirty="0">
                <a:latin typeface="Arial" panose="020B0604020202020204" pitchFamily="34" charset="0"/>
                <a:cs typeface="Arial" panose="020B0604020202020204" pitchFamily="34" charset="0"/>
              </a:rPr>
              <a:t>la </a:t>
            </a:r>
            <a:r>
              <a:rPr sz="1400" spc="-45" dirty="0">
                <a:latin typeface="Arial" panose="020B0604020202020204" pitchFamily="34" charset="0"/>
                <a:cs typeface="Arial" panose="020B0604020202020204" pitchFamily="34" charset="0"/>
              </a:rPr>
              <a:t>dimension  del </a:t>
            </a:r>
            <a:r>
              <a:rPr sz="1400" spc="-42" dirty="0">
                <a:latin typeface="Arial" panose="020B0604020202020204" pitchFamily="34" charset="0"/>
                <a:cs typeface="Arial" panose="020B0604020202020204" pitchFamily="34" charset="0"/>
              </a:rPr>
              <a:t>retacado  </a:t>
            </a:r>
            <a:r>
              <a:rPr sz="1400" spc="-51" dirty="0">
                <a:latin typeface="Arial" panose="020B0604020202020204" pitchFamily="34" charset="0"/>
                <a:cs typeface="Arial" panose="020B0604020202020204" pitchFamily="34" charset="0"/>
              </a:rPr>
              <a:t>y  de </a:t>
            </a:r>
            <a:r>
              <a:rPr sz="1400" spc="-45" dirty="0">
                <a:latin typeface="Arial" panose="020B0604020202020204" pitchFamily="34" charset="0"/>
                <a:cs typeface="Arial" panose="020B0604020202020204" pitchFamily="34" charset="0"/>
              </a:rPr>
              <a:t>la   </a:t>
            </a:r>
            <a:r>
              <a:rPr sz="1400" spc="-38" dirty="0">
                <a:latin typeface="Arial" panose="020B0604020202020204" pitchFamily="34" charset="0"/>
                <a:cs typeface="Arial" panose="020B0604020202020204" pitchFamily="34" charset="0"/>
              </a:rPr>
              <a:t>carga </a:t>
            </a:r>
            <a:r>
              <a:rPr sz="1400" spc="-51" dirty="0">
                <a:latin typeface="Arial" panose="020B0604020202020204" pitchFamily="34" charset="0"/>
                <a:cs typeface="Arial" panose="020B0604020202020204" pitchFamily="34" charset="0"/>
              </a:rPr>
              <a:t>de</a:t>
            </a:r>
            <a:r>
              <a:rPr sz="1400" spc="6" dirty="0">
                <a:latin typeface="Arial" panose="020B0604020202020204" pitchFamily="34" charset="0"/>
                <a:cs typeface="Arial" panose="020B0604020202020204" pitchFamily="34" charset="0"/>
              </a:rPr>
              <a:t> </a:t>
            </a:r>
            <a:r>
              <a:rPr sz="1400" spc="-42" dirty="0">
                <a:latin typeface="Arial" panose="020B0604020202020204" pitchFamily="34" charset="0"/>
                <a:cs typeface="Arial" panose="020B0604020202020204" pitchFamily="34" charset="0"/>
              </a:rPr>
              <a:t>fondo.</a:t>
            </a:r>
            <a:endParaRPr sz="1400" dirty="0">
              <a:latin typeface="Arial" panose="020B0604020202020204" pitchFamily="34" charset="0"/>
              <a:cs typeface="Arial" panose="020B0604020202020204" pitchFamily="34" charset="0"/>
            </a:endParaRPr>
          </a:p>
          <a:p>
            <a:pPr marL="9767" algn="just"/>
            <a:r>
              <a:rPr sz="1400" spc="-51" dirty="0">
                <a:latin typeface="Arial" panose="020B0604020202020204" pitchFamily="34" charset="0"/>
                <a:cs typeface="Arial" panose="020B0604020202020204" pitchFamily="34" charset="0"/>
              </a:rPr>
              <a:t>Los </a:t>
            </a:r>
            <a:r>
              <a:rPr sz="1400" spc="-48" dirty="0">
                <a:latin typeface="Arial" panose="020B0604020202020204" pitchFamily="34" charset="0"/>
                <a:cs typeface="Arial" panose="020B0604020202020204" pitchFamily="34" charset="0"/>
              </a:rPr>
              <a:t>consumos  </a:t>
            </a:r>
            <a:r>
              <a:rPr sz="1400" spc="-38" dirty="0">
                <a:latin typeface="Arial" panose="020B0604020202020204" pitchFamily="34" charset="0"/>
                <a:cs typeface="Arial" panose="020B0604020202020204" pitchFamily="34" charset="0"/>
              </a:rPr>
              <a:t>específicos  </a:t>
            </a:r>
            <a:r>
              <a:rPr sz="1400" spc="-51" dirty="0">
                <a:latin typeface="Arial" panose="020B0604020202020204" pitchFamily="34" charset="0"/>
                <a:cs typeface="Arial" panose="020B0604020202020204" pitchFamily="34" charset="0"/>
              </a:rPr>
              <a:t>de </a:t>
            </a:r>
            <a:r>
              <a:rPr sz="1400" spc="-42" dirty="0">
                <a:latin typeface="Arial" panose="020B0604020202020204" pitchFamily="34" charset="0"/>
                <a:cs typeface="Arial" panose="020B0604020202020204" pitchFamily="34" charset="0"/>
              </a:rPr>
              <a:t>explosivos  varían  entre </a:t>
            </a:r>
            <a:r>
              <a:rPr sz="1400" spc="-45" dirty="0">
                <a:latin typeface="Arial" panose="020B0604020202020204" pitchFamily="34" charset="0"/>
                <a:cs typeface="Arial" panose="020B0604020202020204" pitchFamily="34" charset="0"/>
              </a:rPr>
              <a:t>250 </a:t>
            </a:r>
            <a:r>
              <a:rPr sz="1400" spc="-51" dirty="0">
                <a:latin typeface="Arial" panose="020B0604020202020204" pitchFamily="34" charset="0"/>
                <a:cs typeface="Arial" panose="020B0604020202020204" pitchFamily="34" charset="0"/>
              </a:rPr>
              <a:t>y </a:t>
            </a:r>
            <a:r>
              <a:rPr sz="1400" spc="-45" dirty="0">
                <a:latin typeface="Arial" panose="020B0604020202020204" pitchFamily="34" charset="0"/>
                <a:cs typeface="Arial" panose="020B0604020202020204" pitchFamily="34" charset="0"/>
              </a:rPr>
              <a:t>550 </a:t>
            </a:r>
            <a:r>
              <a:rPr sz="1400" spc="3" dirty="0">
                <a:latin typeface="Arial" panose="020B0604020202020204" pitchFamily="34" charset="0"/>
                <a:cs typeface="Arial" panose="020B0604020202020204" pitchFamily="34" charset="0"/>
              </a:rPr>
              <a:t> </a:t>
            </a:r>
            <a:r>
              <a:rPr sz="1400" spc="-3" dirty="0">
                <a:latin typeface="Arial" panose="020B0604020202020204" pitchFamily="34" charset="0"/>
                <a:cs typeface="Arial" panose="020B0604020202020204" pitchFamily="34" charset="0"/>
              </a:rPr>
              <a:t>g/m3.</a:t>
            </a:r>
            <a:endParaRPr sz="1400" dirty="0">
              <a:latin typeface="Arial" panose="020B0604020202020204" pitchFamily="34" charset="0"/>
              <a:cs typeface="Arial" panose="020B0604020202020204" pitchFamily="34" charset="0"/>
            </a:endParaRPr>
          </a:p>
        </p:txBody>
      </p:sp>
      <p:graphicFrame>
        <p:nvGraphicFramePr>
          <p:cNvPr id="5" name="object 5"/>
          <p:cNvGraphicFramePr>
            <a:graphicFrameLocks noGrp="1"/>
          </p:cNvGraphicFramePr>
          <p:nvPr>
            <p:extLst>
              <p:ext uri="{D42A27DB-BD31-4B8C-83A1-F6EECF244321}">
                <p14:modId xmlns:p14="http://schemas.microsoft.com/office/powerpoint/2010/main" val="2925925712"/>
              </p:ext>
            </p:extLst>
          </p:nvPr>
        </p:nvGraphicFramePr>
        <p:xfrm>
          <a:off x="1392246" y="3645101"/>
          <a:ext cx="4581236" cy="1253289"/>
        </p:xfrm>
        <a:graphic>
          <a:graphicData uri="http://schemas.openxmlformats.org/drawingml/2006/table">
            <a:tbl>
              <a:tblPr firstRow="1" bandRow="1">
                <a:tableStyleId>{2D5ABB26-0587-4C30-8999-92F81FD0307C}</a:tableStyleId>
              </a:tblPr>
              <a:tblGrid>
                <a:gridCol w="1552127">
                  <a:extLst>
                    <a:ext uri="{9D8B030D-6E8A-4147-A177-3AD203B41FA5}">
                      <a16:colId xmlns:a16="http://schemas.microsoft.com/office/drawing/2014/main" val="20000"/>
                    </a:ext>
                  </a:extLst>
                </a:gridCol>
                <a:gridCol w="779950">
                  <a:extLst>
                    <a:ext uri="{9D8B030D-6E8A-4147-A177-3AD203B41FA5}">
                      <a16:colId xmlns:a16="http://schemas.microsoft.com/office/drawing/2014/main" val="20001"/>
                    </a:ext>
                  </a:extLst>
                </a:gridCol>
                <a:gridCol w="681485">
                  <a:extLst>
                    <a:ext uri="{9D8B030D-6E8A-4147-A177-3AD203B41FA5}">
                      <a16:colId xmlns:a16="http://schemas.microsoft.com/office/drawing/2014/main" val="20002"/>
                    </a:ext>
                  </a:extLst>
                </a:gridCol>
                <a:gridCol w="777359">
                  <a:extLst>
                    <a:ext uri="{9D8B030D-6E8A-4147-A177-3AD203B41FA5}">
                      <a16:colId xmlns:a16="http://schemas.microsoft.com/office/drawing/2014/main" val="20003"/>
                    </a:ext>
                  </a:extLst>
                </a:gridCol>
                <a:gridCol w="790315">
                  <a:extLst>
                    <a:ext uri="{9D8B030D-6E8A-4147-A177-3AD203B41FA5}">
                      <a16:colId xmlns:a16="http://schemas.microsoft.com/office/drawing/2014/main" val="20004"/>
                    </a:ext>
                  </a:extLst>
                </a:gridCol>
              </a:tblGrid>
              <a:tr h="337996">
                <a:tc rowSpan="2">
                  <a:txBody>
                    <a:bodyPr/>
                    <a:lstStyle/>
                    <a:p>
                      <a:pPr>
                        <a:lnSpc>
                          <a:spcPct val="100000"/>
                        </a:lnSpc>
                        <a:spcBef>
                          <a:spcPts val="35"/>
                        </a:spcBef>
                      </a:pPr>
                      <a:endParaRPr sz="900" b="1" dirty="0">
                        <a:latin typeface="Arial" panose="020B0604020202020204" pitchFamily="34" charset="0"/>
                        <a:cs typeface="Arial" panose="020B0604020202020204" pitchFamily="34" charset="0"/>
                      </a:endParaRPr>
                    </a:p>
                    <a:p>
                      <a:pPr marL="19685" algn="ctr">
                        <a:lnSpc>
                          <a:spcPct val="100000"/>
                        </a:lnSpc>
                      </a:pPr>
                      <a:r>
                        <a:rPr sz="800" b="1" spc="50" dirty="0">
                          <a:latin typeface="Arial" panose="020B0604020202020204" pitchFamily="34" charset="0"/>
                          <a:cs typeface="Arial" panose="020B0604020202020204" pitchFamily="34" charset="0"/>
                        </a:rPr>
                        <a:t>VARIABLE</a:t>
                      </a:r>
                      <a:r>
                        <a:rPr sz="800" b="1" spc="75" dirty="0">
                          <a:latin typeface="Arial" panose="020B0604020202020204" pitchFamily="34" charset="0"/>
                          <a:cs typeface="Arial" panose="020B0604020202020204" pitchFamily="34" charset="0"/>
                        </a:rPr>
                        <a:t> </a:t>
                      </a:r>
                      <a:r>
                        <a:rPr sz="800" b="1" spc="35" dirty="0">
                          <a:latin typeface="Arial" panose="020B0604020202020204" pitchFamily="34" charset="0"/>
                          <a:cs typeface="Arial" panose="020B0604020202020204" pitchFamily="34" charset="0"/>
                        </a:rPr>
                        <a:t>DE</a:t>
                      </a:r>
                      <a:endParaRPr sz="800" b="1" dirty="0">
                        <a:latin typeface="Arial" panose="020B0604020202020204" pitchFamily="34" charset="0"/>
                        <a:cs typeface="Arial" panose="020B0604020202020204" pitchFamily="34" charset="0"/>
                      </a:endParaRPr>
                    </a:p>
                    <a:p>
                      <a:pPr marL="13970" algn="ctr">
                        <a:lnSpc>
                          <a:spcPct val="100000"/>
                        </a:lnSpc>
                        <a:spcBef>
                          <a:spcPts val="200"/>
                        </a:spcBef>
                      </a:pPr>
                      <a:r>
                        <a:rPr sz="900" b="1" spc="20" dirty="0">
                          <a:latin typeface="Arial" panose="020B0604020202020204" pitchFamily="34" charset="0"/>
                          <a:cs typeface="Arial" panose="020B0604020202020204" pitchFamily="34" charset="0"/>
                        </a:rPr>
                        <a:t>DISEÑO</a:t>
                      </a:r>
                      <a:endParaRPr sz="900" b="1" dirty="0">
                        <a:latin typeface="Arial" panose="020B0604020202020204" pitchFamily="34" charset="0"/>
                        <a:cs typeface="Arial" panose="020B0604020202020204" pitchFamily="34" charset="0"/>
                      </a:endParaRPr>
                    </a:p>
                  </a:txBody>
                  <a:tcPr marL="0" marR="0" marT="0" marB="0">
                    <a:lnL w="9142">
                      <a:solidFill>
                        <a:srgbClr val="131313"/>
                      </a:solidFill>
                      <a:prstDash val="solid"/>
                    </a:lnL>
                    <a:lnR w="9142">
                      <a:solidFill>
                        <a:srgbClr val="131313"/>
                      </a:solidFill>
                      <a:prstDash val="solid"/>
                    </a:lnR>
                    <a:lnT w="9145">
                      <a:solidFill>
                        <a:srgbClr val="131313"/>
                      </a:solidFill>
                      <a:prstDash val="solid"/>
                    </a:lnT>
                    <a:lnB w="9145">
                      <a:solidFill>
                        <a:srgbClr val="131313"/>
                      </a:solidFill>
                      <a:prstDash val="solid"/>
                    </a:lnB>
                  </a:tcPr>
                </a:tc>
                <a:tc gridSpan="4">
                  <a:txBody>
                    <a:bodyPr/>
                    <a:lstStyle/>
                    <a:p>
                      <a:pPr marL="20955">
                        <a:lnSpc>
                          <a:spcPts val="1380"/>
                        </a:lnSpc>
                      </a:pPr>
                      <a:r>
                        <a:rPr sz="900" b="1" spc="-10" dirty="0">
                          <a:latin typeface="Arial" panose="020B0604020202020204" pitchFamily="34" charset="0"/>
                          <a:cs typeface="Arial" panose="020B0604020202020204" pitchFamily="34" charset="0"/>
                        </a:rPr>
                        <a:t>RESISTENCIA  </a:t>
                      </a:r>
                      <a:r>
                        <a:rPr sz="900" b="1" spc="-80" dirty="0">
                          <a:latin typeface="Arial" panose="020B0604020202020204" pitchFamily="34" charset="0"/>
                          <a:cs typeface="Arial" panose="020B0604020202020204" pitchFamily="34" charset="0"/>
                        </a:rPr>
                        <a:t>A </a:t>
                      </a:r>
                      <a:r>
                        <a:rPr sz="900" b="1" spc="-75" dirty="0">
                          <a:latin typeface="Arial" panose="020B0604020202020204" pitchFamily="34" charset="0"/>
                          <a:cs typeface="Arial" panose="020B0604020202020204" pitchFamily="34" charset="0"/>
                        </a:rPr>
                        <a:t>LA</a:t>
                      </a:r>
                      <a:r>
                        <a:rPr sz="900" b="1" spc="25" dirty="0">
                          <a:latin typeface="Arial" panose="020B0604020202020204" pitchFamily="34" charset="0"/>
                          <a:cs typeface="Arial" panose="020B0604020202020204" pitchFamily="34" charset="0"/>
                        </a:rPr>
                        <a:t> </a:t>
                      </a:r>
                      <a:r>
                        <a:rPr sz="900" b="1" spc="-10" dirty="0">
                          <a:latin typeface="Arial" panose="020B0604020202020204" pitchFamily="34" charset="0"/>
                          <a:cs typeface="Arial" panose="020B0604020202020204" pitchFamily="34" charset="0"/>
                        </a:rPr>
                        <a:t>COMPRESION</a:t>
                      </a:r>
                      <a:endParaRPr sz="900" b="1">
                        <a:latin typeface="Arial" panose="020B0604020202020204" pitchFamily="34" charset="0"/>
                        <a:cs typeface="Arial" panose="020B0604020202020204" pitchFamily="34" charset="0"/>
                      </a:endParaRPr>
                    </a:p>
                    <a:p>
                      <a:pPr marL="24130">
                        <a:lnSpc>
                          <a:spcPct val="100000"/>
                        </a:lnSpc>
                        <a:spcBef>
                          <a:spcPts val="40"/>
                        </a:spcBef>
                      </a:pPr>
                      <a:r>
                        <a:rPr sz="800" b="1" spc="35" dirty="0">
                          <a:latin typeface="Arial" panose="020B0604020202020204" pitchFamily="34" charset="0"/>
                          <a:cs typeface="Arial" panose="020B0604020202020204" pitchFamily="34" charset="0"/>
                        </a:rPr>
                        <a:t>SIMPLE(MPa)</a:t>
                      </a:r>
                      <a:endParaRPr sz="800" b="1">
                        <a:latin typeface="Arial" panose="020B0604020202020204" pitchFamily="34" charset="0"/>
                        <a:cs typeface="Arial" panose="020B0604020202020204" pitchFamily="34" charset="0"/>
                      </a:endParaRPr>
                    </a:p>
                  </a:txBody>
                  <a:tcPr marL="0" marR="0" marT="0" marB="0">
                    <a:lnL w="9142">
                      <a:solidFill>
                        <a:srgbClr val="131313"/>
                      </a:solidFill>
                      <a:prstDash val="solid"/>
                    </a:lnL>
                    <a:lnR w="9142">
                      <a:solidFill>
                        <a:srgbClr val="131313"/>
                      </a:solidFill>
                      <a:prstDash val="solid"/>
                    </a:lnR>
                    <a:lnT w="9145">
                      <a:solidFill>
                        <a:srgbClr val="131313"/>
                      </a:solidFill>
                      <a:prstDash val="solid"/>
                    </a:lnT>
                    <a:lnB w="9145">
                      <a:solidFill>
                        <a:srgbClr val="131313"/>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55183">
                <a:tc vMerge="1">
                  <a:txBody>
                    <a:bodyPr/>
                    <a:lstStyle/>
                    <a:p>
                      <a:endParaRPr/>
                    </a:p>
                  </a:txBody>
                  <a:tcPr marL="0" marR="0" marT="0" marB="0">
                    <a:lnL w="9142">
                      <a:solidFill>
                        <a:srgbClr val="131313"/>
                      </a:solidFill>
                      <a:prstDash val="solid"/>
                    </a:lnL>
                    <a:lnR w="9142">
                      <a:solidFill>
                        <a:srgbClr val="131313"/>
                      </a:solidFill>
                      <a:prstDash val="solid"/>
                    </a:lnR>
                    <a:lnT w="9145">
                      <a:solidFill>
                        <a:srgbClr val="131313"/>
                      </a:solidFill>
                      <a:prstDash val="solid"/>
                    </a:lnT>
                    <a:lnB w="9145">
                      <a:solidFill>
                        <a:srgbClr val="131313"/>
                      </a:solidFill>
                      <a:prstDash val="solid"/>
                    </a:lnB>
                  </a:tcPr>
                </a:tc>
                <a:tc>
                  <a:txBody>
                    <a:bodyPr/>
                    <a:lstStyle/>
                    <a:p>
                      <a:pPr marL="18415" algn="ctr">
                        <a:lnSpc>
                          <a:spcPts val="1345"/>
                        </a:lnSpc>
                      </a:pPr>
                      <a:r>
                        <a:rPr sz="900" b="1" spc="5" dirty="0">
                          <a:latin typeface="Arial" panose="020B0604020202020204" pitchFamily="34" charset="0"/>
                          <a:cs typeface="Arial" panose="020B0604020202020204" pitchFamily="34" charset="0"/>
                        </a:rPr>
                        <a:t>Blanda</a:t>
                      </a:r>
                      <a:endParaRPr sz="900" b="1" dirty="0">
                        <a:latin typeface="Arial" panose="020B0604020202020204" pitchFamily="34" charset="0"/>
                        <a:cs typeface="Arial" panose="020B0604020202020204" pitchFamily="34" charset="0"/>
                      </a:endParaRPr>
                    </a:p>
                    <a:p>
                      <a:pPr marL="27940" algn="ctr">
                        <a:lnSpc>
                          <a:spcPct val="100000"/>
                        </a:lnSpc>
                        <a:spcBef>
                          <a:spcPts val="114"/>
                        </a:spcBef>
                      </a:pPr>
                      <a:r>
                        <a:rPr sz="900" b="1" spc="-10" dirty="0">
                          <a:latin typeface="Arial" panose="020B0604020202020204" pitchFamily="34" charset="0"/>
                          <a:cs typeface="Arial" panose="020B0604020202020204" pitchFamily="34" charset="0"/>
                        </a:rPr>
                        <a:t>&lt;70</a:t>
                      </a:r>
                      <a:endParaRPr sz="900" b="1" dirty="0">
                        <a:latin typeface="Arial" panose="020B0604020202020204" pitchFamily="34" charset="0"/>
                        <a:cs typeface="Arial" panose="020B0604020202020204" pitchFamily="34" charset="0"/>
                      </a:endParaRPr>
                    </a:p>
                  </a:txBody>
                  <a:tcPr marL="0" marR="0" marT="0" marB="0">
                    <a:lnL w="9142">
                      <a:solidFill>
                        <a:srgbClr val="131313"/>
                      </a:solidFill>
                      <a:prstDash val="solid"/>
                    </a:lnL>
                    <a:lnR w="9142">
                      <a:solidFill>
                        <a:srgbClr val="131313"/>
                      </a:solidFill>
                      <a:prstDash val="solid"/>
                    </a:lnR>
                    <a:lnT w="9145">
                      <a:solidFill>
                        <a:srgbClr val="131313"/>
                      </a:solidFill>
                      <a:prstDash val="solid"/>
                    </a:lnT>
                    <a:lnB w="9145">
                      <a:solidFill>
                        <a:srgbClr val="131313"/>
                      </a:solidFill>
                      <a:prstDash val="solid"/>
                    </a:lnB>
                  </a:tcPr>
                </a:tc>
                <a:tc>
                  <a:txBody>
                    <a:bodyPr/>
                    <a:lstStyle/>
                    <a:p>
                      <a:pPr marL="194945" indent="-9525">
                        <a:lnSpc>
                          <a:spcPts val="1345"/>
                        </a:lnSpc>
                      </a:pPr>
                      <a:r>
                        <a:rPr sz="900" b="1" spc="10" dirty="0">
                          <a:latin typeface="Arial" panose="020B0604020202020204" pitchFamily="34" charset="0"/>
                          <a:cs typeface="Arial" panose="020B0604020202020204" pitchFamily="34" charset="0"/>
                        </a:rPr>
                        <a:t>Media</a:t>
                      </a:r>
                      <a:endParaRPr sz="900" b="1" dirty="0">
                        <a:latin typeface="Arial" panose="020B0604020202020204" pitchFamily="34" charset="0"/>
                        <a:cs typeface="Arial" panose="020B0604020202020204" pitchFamily="34" charset="0"/>
                      </a:endParaRPr>
                    </a:p>
                    <a:p>
                      <a:pPr marL="194945">
                        <a:lnSpc>
                          <a:spcPct val="100000"/>
                        </a:lnSpc>
                        <a:spcBef>
                          <a:spcPts val="114"/>
                        </a:spcBef>
                      </a:pPr>
                      <a:r>
                        <a:rPr sz="900" b="1" spc="-40" dirty="0">
                          <a:latin typeface="Arial" panose="020B0604020202020204" pitchFamily="34" charset="0"/>
                          <a:cs typeface="Arial" panose="020B0604020202020204" pitchFamily="34" charset="0"/>
                        </a:rPr>
                        <a:t>70-120</a:t>
                      </a:r>
                      <a:endParaRPr sz="900" b="1" dirty="0">
                        <a:latin typeface="Arial" panose="020B0604020202020204" pitchFamily="34" charset="0"/>
                        <a:cs typeface="Arial" panose="020B0604020202020204" pitchFamily="34" charset="0"/>
                      </a:endParaRPr>
                    </a:p>
                  </a:txBody>
                  <a:tcPr marL="0" marR="0" marT="0" marB="0">
                    <a:lnL w="9142">
                      <a:solidFill>
                        <a:srgbClr val="131313"/>
                      </a:solidFill>
                      <a:prstDash val="solid"/>
                    </a:lnL>
                    <a:lnR w="9142">
                      <a:solidFill>
                        <a:srgbClr val="131313"/>
                      </a:solidFill>
                      <a:prstDash val="solid"/>
                    </a:lnR>
                    <a:lnT w="9145">
                      <a:solidFill>
                        <a:srgbClr val="131313"/>
                      </a:solidFill>
                      <a:prstDash val="solid"/>
                    </a:lnT>
                    <a:lnB w="9145">
                      <a:solidFill>
                        <a:srgbClr val="131313"/>
                      </a:solidFill>
                      <a:prstDash val="solid"/>
                    </a:lnB>
                  </a:tcPr>
                </a:tc>
                <a:tc>
                  <a:txBody>
                    <a:bodyPr/>
                    <a:lstStyle/>
                    <a:p>
                      <a:pPr marL="15875" algn="ctr">
                        <a:lnSpc>
                          <a:spcPts val="1345"/>
                        </a:lnSpc>
                      </a:pPr>
                      <a:r>
                        <a:rPr sz="900" b="1" spc="-10" dirty="0">
                          <a:latin typeface="Arial" panose="020B0604020202020204" pitchFamily="34" charset="0"/>
                          <a:cs typeface="Arial" panose="020B0604020202020204" pitchFamily="34" charset="0"/>
                        </a:rPr>
                        <a:t>Dura</a:t>
                      </a:r>
                      <a:endParaRPr sz="900" b="1">
                        <a:latin typeface="Arial" panose="020B0604020202020204" pitchFamily="34" charset="0"/>
                        <a:cs typeface="Arial" panose="020B0604020202020204" pitchFamily="34" charset="0"/>
                      </a:endParaRPr>
                    </a:p>
                    <a:p>
                      <a:pPr marL="17780" algn="ctr">
                        <a:lnSpc>
                          <a:spcPct val="100000"/>
                        </a:lnSpc>
                        <a:spcBef>
                          <a:spcPts val="114"/>
                        </a:spcBef>
                      </a:pPr>
                      <a:r>
                        <a:rPr sz="900" b="1" spc="-30" dirty="0">
                          <a:latin typeface="Arial" panose="020B0604020202020204" pitchFamily="34" charset="0"/>
                          <a:cs typeface="Arial" panose="020B0604020202020204" pitchFamily="34" charset="0"/>
                        </a:rPr>
                        <a:t>120-180</a:t>
                      </a:r>
                      <a:endParaRPr sz="900" b="1">
                        <a:latin typeface="Arial" panose="020B0604020202020204" pitchFamily="34" charset="0"/>
                        <a:cs typeface="Arial" panose="020B0604020202020204" pitchFamily="34" charset="0"/>
                      </a:endParaRPr>
                    </a:p>
                  </a:txBody>
                  <a:tcPr marL="0" marR="0" marT="0" marB="0">
                    <a:lnL w="9142">
                      <a:solidFill>
                        <a:srgbClr val="131313"/>
                      </a:solidFill>
                      <a:prstDash val="solid"/>
                    </a:lnL>
                    <a:lnR w="9142">
                      <a:solidFill>
                        <a:srgbClr val="131313"/>
                      </a:solidFill>
                      <a:prstDash val="solid"/>
                    </a:lnR>
                    <a:lnT w="9145">
                      <a:solidFill>
                        <a:srgbClr val="131313"/>
                      </a:solidFill>
                      <a:prstDash val="solid"/>
                    </a:lnT>
                    <a:lnB w="9145">
                      <a:solidFill>
                        <a:srgbClr val="131313"/>
                      </a:solidFill>
                      <a:prstDash val="solid"/>
                    </a:lnB>
                  </a:tcPr>
                </a:tc>
                <a:tc>
                  <a:txBody>
                    <a:bodyPr/>
                    <a:lstStyle/>
                    <a:p>
                      <a:pPr marL="10160" algn="ctr">
                        <a:lnSpc>
                          <a:spcPts val="1345"/>
                        </a:lnSpc>
                      </a:pPr>
                      <a:r>
                        <a:rPr sz="900" b="1" spc="-5" dirty="0">
                          <a:latin typeface="Arial" panose="020B0604020202020204" pitchFamily="34" charset="0"/>
                          <a:cs typeface="Arial" panose="020B0604020202020204" pitchFamily="34" charset="0"/>
                        </a:rPr>
                        <a:t>Muy </a:t>
                      </a:r>
                      <a:r>
                        <a:rPr sz="900" b="1" spc="-10" dirty="0">
                          <a:latin typeface="Arial" panose="020B0604020202020204" pitchFamily="34" charset="0"/>
                          <a:cs typeface="Arial" panose="020B0604020202020204" pitchFamily="34" charset="0"/>
                        </a:rPr>
                        <a:t>Dura</a:t>
                      </a:r>
                      <a:endParaRPr sz="900" b="1">
                        <a:latin typeface="Arial" panose="020B0604020202020204" pitchFamily="34" charset="0"/>
                        <a:cs typeface="Arial" panose="020B0604020202020204" pitchFamily="34" charset="0"/>
                      </a:endParaRPr>
                    </a:p>
                    <a:p>
                      <a:pPr marL="15240" algn="ctr">
                        <a:lnSpc>
                          <a:spcPct val="100000"/>
                        </a:lnSpc>
                        <a:spcBef>
                          <a:spcPts val="114"/>
                        </a:spcBef>
                      </a:pPr>
                      <a:r>
                        <a:rPr sz="900" b="1" spc="-20" dirty="0">
                          <a:latin typeface="Arial" panose="020B0604020202020204" pitchFamily="34" charset="0"/>
                          <a:cs typeface="Arial" panose="020B0604020202020204" pitchFamily="34" charset="0"/>
                        </a:rPr>
                        <a:t>&gt;180</a:t>
                      </a:r>
                      <a:endParaRPr sz="900" b="1">
                        <a:latin typeface="Arial" panose="020B0604020202020204" pitchFamily="34" charset="0"/>
                        <a:cs typeface="Arial" panose="020B0604020202020204" pitchFamily="34" charset="0"/>
                      </a:endParaRPr>
                    </a:p>
                  </a:txBody>
                  <a:tcPr marL="0" marR="0" marT="0" marB="0">
                    <a:lnL w="9142">
                      <a:solidFill>
                        <a:srgbClr val="131313"/>
                      </a:solidFill>
                      <a:prstDash val="solid"/>
                    </a:lnL>
                    <a:lnR w="9142">
                      <a:solidFill>
                        <a:srgbClr val="131313"/>
                      </a:solidFill>
                      <a:prstDash val="solid"/>
                    </a:lnR>
                    <a:lnT w="9145">
                      <a:solidFill>
                        <a:srgbClr val="131313"/>
                      </a:solidFill>
                      <a:prstDash val="solid"/>
                    </a:lnT>
                    <a:lnB w="9145">
                      <a:solidFill>
                        <a:srgbClr val="131313"/>
                      </a:solidFill>
                      <a:prstDash val="solid"/>
                    </a:lnB>
                  </a:tcPr>
                </a:tc>
                <a:extLst>
                  <a:ext uri="{0D108BD9-81ED-4DB2-BD59-A6C34878D82A}">
                    <a16:rowId xmlns:a16="http://schemas.microsoft.com/office/drawing/2014/main" val="10001"/>
                  </a:ext>
                </a:extLst>
              </a:tr>
              <a:tr h="560110">
                <a:tc>
                  <a:txBody>
                    <a:bodyPr/>
                    <a:lstStyle/>
                    <a:p>
                      <a:pPr>
                        <a:lnSpc>
                          <a:spcPct val="100000"/>
                        </a:lnSpc>
                        <a:spcBef>
                          <a:spcPts val="45"/>
                        </a:spcBef>
                      </a:pPr>
                      <a:endParaRPr sz="1000" b="1">
                        <a:latin typeface="Arial" panose="020B0604020202020204" pitchFamily="34" charset="0"/>
                        <a:cs typeface="Arial" panose="020B0604020202020204" pitchFamily="34" charset="0"/>
                      </a:endParaRPr>
                    </a:p>
                    <a:p>
                      <a:pPr marL="636270" indent="-615950">
                        <a:lnSpc>
                          <a:spcPts val="1510"/>
                        </a:lnSpc>
                      </a:pPr>
                      <a:r>
                        <a:rPr sz="900" b="1" spc="-95" dirty="0">
                          <a:latin typeface="Arial" panose="020B0604020202020204" pitchFamily="34" charset="0"/>
                          <a:cs typeface="Arial" panose="020B0604020202020204" pitchFamily="34" charset="0"/>
                        </a:rPr>
                        <a:t>LONGUITUD </a:t>
                      </a:r>
                      <a:r>
                        <a:rPr sz="900" b="1" spc="-100" dirty="0">
                          <a:latin typeface="Arial" panose="020B0604020202020204" pitchFamily="34" charset="0"/>
                          <a:cs typeface="Arial" panose="020B0604020202020204" pitchFamily="34" charset="0"/>
                        </a:rPr>
                        <a:t>CARGA </a:t>
                      </a:r>
                      <a:r>
                        <a:rPr sz="900" b="1" spc="-120" dirty="0">
                          <a:latin typeface="Arial" panose="020B0604020202020204" pitchFamily="34" charset="0"/>
                          <a:cs typeface="Arial" panose="020B0604020202020204" pitchFamily="34" charset="0"/>
                        </a:rPr>
                        <a:t>DE  </a:t>
                      </a:r>
                      <a:r>
                        <a:rPr sz="900" b="1" spc="-100" dirty="0">
                          <a:latin typeface="Arial" panose="020B0604020202020204" pitchFamily="34" charset="0"/>
                          <a:cs typeface="Arial" panose="020B0604020202020204" pitchFamily="34" charset="0"/>
                        </a:rPr>
                        <a:t>FONDO</a:t>
                      </a:r>
                      <a:endParaRPr sz="900" b="1">
                        <a:latin typeface="Arial" panose="020B0604020202020204" pitchFamily="34" charset="0"/>
                        <a:cs typeface="Arial" panose="020B0604020202020204" pitchFamily="34" charset="0"/>
                      </a:endParaRPr>
                    </a:p>
                  </a:txBody>
                  <a:tcPr marL="0" marR="0" marT="0" marB="0">
                    <a:lnL w="9142">
                      <a:solidFill>
                        <a:srgbClr val="131313"/>
                      </a:solidFill>
                      <a:prstDash val="solid"/>
                    </a:lnL>
                    <a:lnR w="9142">
                      <a:solidFill>
                        <a:srgbClr val="131313"/>
                      </a:solidFill>
                      <a:prstDash val="solid"/>
                    </a:lnR>
                    <a:lnT w="9145">
                      <a:solidFill>
                        <a:srgbClr val="131313"/>
                      </a:solidFill>
                      <a:prstDash val="solid"/>
                    </a:lnT>
                    <a:lnB w="9145">
                      <a:solidFill>
                        <a:srgbClr val="131313"/>
                      </a:solidFill>
                      <a:prstDash val="solid"/>
                    </a:lnB>
                  </a:tcPr>
                </a:tc>
                <a:tc>
                  <a:txBody>
                    <a:bodyPr/>
                    <a:lstStyle/>
                    <a:p>
                      <a:pPr>
                        <a:lnSpc>
                          <a:spcPct val="100000"/>
                        </a:lnSpc>
                      </a:pPr>
                      <a:endParaRPr sz="900" b="1">
                        <a:latin typeface="Arial" panose="020B0604020202020204" pitchFamily="34" charset="0"/>
                        <a:cs typeface="Arial" panose="020B0604020202020204" pitchFamily="34" charset="0"/>
                      </a:endParaRPr>
                    </a:p>
                    <a:p>
                      <a:pPr>
                        <a:lnSpc>
                          <a:spcPct val="100000"/>
                        </a:lnSpc>
                        <a:spcBef>
                          <a:spcPts val="5"/>
                        </a:spcBef>
                      </a:pPr>
                      <a:endParaRPr sz="900" b="1">
                        <a:latin typeface="Arial" panose="020B0604020202020204" pitchFamily="34" charset="0"/>
                        <a:cs typeface="Arial" panose="020B0604020202020204" pitchFamily="34" charset="0"/>
                      </a:endParaRPr>
                    </a:p>
                    <a:p>
                      <a:pPr marL="313690">
                        <a:lnSpc>
                          <a:spcPct val="100000"/>
                        </a:lnSpc>
                      </a:pPr>
                      <a:r>
                        <a:rPr sz="900" b="1" spc="-55" dirty="0">
                          <a:latin typeface="Arial" panose="020B0604020202020204" pitchFamily="34" charset="0"/>
                          <a:cs typeface="Arial" panose="020B0604020202020204" pitchFamily="34" charset="0"/>
                        </a:rPr>
                        <a:t>30</a:t>
                      </a:r>
                      <a:r>
                        <a:rPr sz="900" b="1" spc="-105" dirty="0">
                          <a:latin typeface="Arial" panose="020B0604020202020204" pitchFamily="34" charset="0"/>
                          <a:cs typeface="Arial" panose="020B0604020202020204" pitchFamily="34" charset="0"/>
                        </a:rPr>
                        <a:t> </a:t>
                      </a:r>
                      <a:r>
                        <a:rPr sz="900" b="1" spc="-50" dirty="0">
                          <a:latin typeface="Arial" panose="020B0604020202020204" pitchFamily="34" charset="0"/>
                          <a:cs typeface="Arial" panose="020B0604020202020204" pitchFamily="34" charset="0"/>
                        </a:rPr>
                        <a:t>D</a:t>
                      </a:r>
                      <a:endParaRPr sz="900" b="1">
                        <a:latin typeface="Arial" panose="020B0604020202020204" pitchFamily="34" charset="0"/>
                        <a:cs typeface="Arial" panose="020B0604020202020204" pitchFamily="34" charset="0"/>
                      </a:endParaRPr>
                    </a:p>
                  </a:txBody>
                  <a:tcPr marL="0" marR="0" marT="0" marB="0">
                    <a:lnL w="9142">
                      <a:solidFill>
                        <a:srgbClr val="131313"/>
                      </a:solidFill>
                      <a:prstDash val="solid"/>
                    </a:lnL>
                    <a:lnR w="9142">
                      <a:solidFill>
                        <a:srgbClr val="131313"/>
                      </a:solidFill>
                      <a:prstDash val="solid"/>
                    </a:lnR>
                    <a:lnT w="9145">
                      <a:solidFill>
                        <a:srgbClr val="131313"/>
                      </a:solidFill>
                      <a:prstDash val="solid"/>
                    </a:lnT>
                    <a:lnB w="9145">
                      <a:solidFill>
                        <a:srgbClr val="131313"/>
                      </a:solidFill>
                      <a:prstDash val="solid"/>
                    </a:lnB>
                  </a:tcPr>
                </a:tc>
                <a:tc>
                  <a:txBody>
                    <a:bodyPr/>
                    <a:lstStyle/>
                    <a:p>
                      <a:pPr>
                        <a:lnSpc>
                          <a:spcPct val="100000"/>
                        </a:lnSpc>
                      </a:pPr>
                      <a:endParaRPr sz="900" b="1" dirty="0">
                        <a:latin typeface="Arial" panose="020B0604020202020204" pitchFamily="34" charset="0"/>
                        <a:cs typeface="Arial" panose="020B0604020202020204" pitchFamily="34" charset="0"/>
                      </a:endParaRPr>
                    </a:p>
                    <a:p>
                      <a:pPr>
                        <a:lnSpc>
                          <a:spcPct val="100000"/>
                        </a:lnSpc>
                        <a:spcBef>
                          <a:spcPts val="5"/>
                        </a:spcBef>
                      </a:pPr>
                      <a:endParaRPr sz="900" b="1" dirty="0">
                        <a:latin typeface="Arial" panose="020B0604020202020204" pitchFamily="34" charset="0"/>
                        <a:cs typeface="Arial" panose="020B0604020202020204" pitchFamily="34" charset="0"/>
                      </a:endParaRPr>
                    </a:p>
                    <a:p>
                      <a:pPr marL="252729">
                        <a:lnSpc>
                          <a:spcPct val="100000"/>
                        </a:lnSpc>
                      </a:pPr>
                      <a:r>
                        <a:rPr sz="900" b="1" spc="-70" dirty="0">
                          <a:latin typeface="Arial" panose="020B0604020202020204" pitchFamily="34" charset="0"/>
                          <a:cs typeface="Arial" panose="020B0604020202020204" pitchFamily="34" charset="0"/>
                        </a:rPr>
                        <a:t>35</a:t>
                      </a:r>
                      <a:r>
                        <a:rPr sz="900" b="1" spc="-75" dirty="0">
                          <a:latin typeface="Arial" panose="020B0604020202020204" pitchFamily="34" charset="0"/>
                          <a:cs typeface="Arial" panose="020B0604020202020204" pitchFamily="34" charset="0"/>
                        </a:rPr>
                        <a:t> </a:t>
                      </a:r>
                      <a:r>
                        <a:rPr sz="900" b="1" spc="-125" dirty="0">
                          <a:latin typeface="Arial" panose="020B0604020202020204" pitchFamily="34" charset="0"/>
                          <a:cs typeface="Arial" panose="020B0604020202020204" pitchFamily="34" charset="0"/>
                        </a:rPr>
                        <a:t>D</a:t>
                      </a:r>
                      <a:endParaRPr sz="900" b="1" dirty="0">
                        <a:latin typeface="Arial" panose="020B0604020202020204" pitchFamily="34" charset="0"/>
                        <a:cs typeface="Arial" panose="020B0604020202020204" pitchFamily="34" charset="0"/>
                      </a:endParaRPr>
                    </a:p>
                  </a:txBody>
                  <a:tcPr marL="0" marR="0" marT="0" marB="0">
                    <a:lnL w="9142">
                      <a:solidFill>
                        <a:srgbClr val="131313"/>
                      </a:solidFill>
                      <a:prstDash val="solid"/>
                    </a:lnL>
                    <a:lnR w="9142">
                      <a:solidFill>
                        <a:srgbClr val="131313"/>
                      </a:solidFill>
                      <a:prstDash val="solid"/>
                    </a:lnR>
                    <a:lnT w="9145">
                      <a:solidFill>
                        <a:srgbClr val="131313"/>
                      </a:solidFill>
                      <a:prstDash val="solid"/>
                    </a:lnT>
                    <a:lnB w="9145">
                      <a:solidFill>
                        <a:srgbClr val="131313"/>
                      </a:solidFill>
                      <a:prstDash val="solid"/>
                    </a:lnB>
                  </a:tcPr>
                </a:tc>
                <a:tc>
                  <a:txBody>
                    <a:bodyPr/>
                    <a:lstStyle/>
                    <a:p>
                      <a:pPr>
                        <a:lnSpc>
                          <a:spcPct val="100000"/>
                        </a:lnSpc>
                      </a:pPr>
                      <a:endParaRPr sz="900" b="1" dirty="0">
                        <a:latin typeface="Arial" panose="020B0604020202020204" pitchFamily="34" charset="0"/>
                        <a:cs typeface="Arial" panose="020B0604020202020204" pitchFamily="34" charset="0"/>
                      </a:endParaRPr>
                    </a:p>
                    <a:p>
                      <a:pPr>
                        <a:lnSpc>
                          <a:spcPct val="100000"/>
                        </a:lnSpc>
                        <a:spcBef>
                          <a:spcPts val="5"/>
                        </a:spcBef>
                      </a:pPr>
                      <a:endParaRPr sz="900" b="1" dirty="0">
                        <a:latin typeface="Arial" panose="020B0604020202020204" pitchFamily="34" charset="0"/>
                        <a:cs typeface="Arial" panose="020B0604020202020204" pitchFamily="34" charset="0"/>
                      </a:endParaRPr>
                    </a:p>
                    <a:p>
                      <a:pPr marL="307340">
                        <a:lnSpc>
                          <a:spcPct val="100000"/>
                        </a:lnSpc>
                      </a:pPr>
                      <a:r>
                        <a:rPr sz="900" b="1" spc="-70" dirty="0">
                          <a:latin typeface="Arial" panose="020B0604020202020204" pitchFamily="34" charset="0"/>
                          <a:cs typeface="Arial" panose="020B0604020202020204" pitchFamily="34" charset="0"/>
                        </a:rPr>
                        <a:t>40</a:t>
                      </a:r>
                      <a:r>
                        <a:rPr sz="900" b="1" spc="-50" dirty="0">
                          <a:latin typeface="Arial" panose="020B0604020202020204" pitchFamily="34" charset="0"/>
                          <a:cs typeface="Arial" panose="020B0604020202020204" pitchFamily="34" charset="0"/>
                        </a:rPr>
                        <a:t> </a:t>
                      </a:r>
                      <a:r>
                        <a:rPr sz="900" b="1" spc="-125" dirty="0">
                          <a:latin typeface="Arial" panose="020B0604020202020204" pitchFamily="34" charset="0"/>
                          <a:cs typeface="Arial" panose="020B0604020202020204" pitchFamily="34" charset="0"/>
                        </a:rPr>
                        <a:t>D</a:t>
                      </a:r>
                      <a:endParaRPr sz="900" b="1" dirty="0">
                        <a:latin typeface="Arial" panose="020B0604020202020204" pitchFamily="34" charset="0"/>
                        <a:cs typeface="Arial" panose="020B0604020202020204" pitchFamily="34" charset="0"/>
                      </a:endParaRPr>
                    </a:p>
                  </a:txBody>
                  <a:tcPr marL="0" marR="0" marT="0" marB="0">
                    <a:lnL w="9142">
                      <a:solidFill>
                        <a:srgbClr val="131313"/>
                      </a:solidFill>
                      <a:prstDash val="solid"/>
                    </a:lnL>
                    <a:lnR w="9142">
                      <a:solidFill>
                        <a:srgbClr val="131313"/>
                      </a:solidFill>
                      <a:prstDash val="solid"/>
                    </a:lnR>
                    <a:lnT w="9145">
                      <a:solidFill>
                        <a:srgbClr val="131313"/>
                      </a:solidFill>
                      <a:prstDash val="solid"/>
                    </a:lnT>
                    <a:lnB w="9145">
                      <a:solidFill>
                        <a:srgbClr val="131313"/>
                      </a:solidFill>
                      <a:prstDash val="solid"/>
                    </a:lnB>
                  </a:tcPr>
                </a:tc>
                <a:tc>
                  <a:txBody>
                    <a:bodyPr/>
                    <a:lstStyle/>
                    <a:p>
                      <a:pPr>
                        <a:lnSpc>
                          <a:spcPct val="100000"/>
                        </a:lnSpc>
                      </a:pPr>
                      <a:endParaRPr sz="900" b="1" dirty="0">
                        <a:latin typeface="Arial" panose="020B0604020202020204" pitchFamily="34" charset="0"/>
                        <a:cs typeface="Arial" panose="020B0604020202020204" pitchFamily="34" charset="0"/>
                      </a:endParaRPr>
                    </a:p>
                    <a:p>
                      <a:pPr>
                        <a:lnSpc>
                          <a:spcPct val="100000"/>
                        </a:lnSpc>
                        <a:spcBef>
                          <a:spcPts val="5"/>
                        </a:spcBef>
                      </a:pPr>
                      <a:endParaRPr sz="900" b="1" dirty="0">
                        <a:latin typeface="Arial" panose="020B0604020202020204" pitchFamily="34" charset="0"/>
                        <a:cs typeface="Arial" panose="020B0604020202020204" pitchFamily="34" charset="0"/>
                      </a:endParaRPr>
                    </a:p>
                    <a:p>
                      <a:pPr marL="313690">
                        <a:lnSpc>
                          <a:spcPct val="100000"/>
                        </a:lnSpc>
                      </a:pPr>
                      <a:r>
                        <a:rPr sz="900" b="1" spc="-80" dirty="0">
                          <a:latin typeface="Arial" panose="020B0604020202020204" pitchFamily="34" charset="0"/>
                          <a:cs typeface="Arial" panose="020B0604020202020204" pitchFamily="34" charset="0"/>
                        </a:rPr>
                        <a:t>46</a:t>
                      </a:r>
                      <a:r>
                        <a:rPr sz="900" b="1" spc="-55" dirty="0">
                          <a:latin typeface="Arial" panose="020B0604020202020204" pitchFamily="34" charset="0"/>
                          <a:cs typeface="Arial" panose="020B0604020202020204" pitchFamily="34" charset="0"/>
                        </a:rPr>
                        <a:t> </a:t>
                      </a:r>
                      <a:r>
                        <a:rPr sz="900" b="1" spc="-125" dirty="0">
                          <a:latin typeface="Arial" panose="020B0604020202020204" pitchFamily="34" charset="0"/>
                          <a:cs typeface="Arial" panose="020B0604020202020204" pitchFamily="34" charset="0"/>
                        </a:rPr>
                        <a:t>D</a:t>
                      </a:r>
                      <a:endParaRPr sz="900" b="1" dirty="0">
                        <a:latin typeface="Arial" panose="020B0604020202020204" pitchFamily="34" charset="0"/>
                        <a:cs typeface="Arial" panose="020B0604020202020204" pitchFamily="34" charset="0"/>
                      </a:endParaRPr>
                    </a:p>
                  </a:txBody>
                  <a:tcPr marL="0" marR="0" marT="0" marB="0">
                    <a:lnL w="9142">
                      <a:solidFill>
                        <a:srgbClr val="131313"/>
                      </a:solidFill>
                      <a:prstDash val="solid"/>
                    </a:lnL>
                    <a:lnR w="9142">
                      <a:solidFill>
                        <a:srgbClr val="131313"/>
                      </a:solidFill>
                      <a:prstDash val="solid"/>
                    </a:lnR>
                    <a:lnT w="9145">
                      <a:solidFill>
                        <a:srgbClr val="131313"/>
                      </a:solidFill>
                      <a:prstDash val="solid"/>
                    </a:lnT>
                    <a:lnB w="9145">
                      <a:solidFill>
                        <a:srgbClr val="131313"/>
                      </a:solidFill>
                      <a:prstDash val="solid"/>
                    </a:lnB>
                  </a:tcPr>
                </a:tc>
                <a:extLst>
                  <a:ext uri="{0D108BD9-81ED-4DB2-BD59-A6C34878D82A}">
                    <a16:rowId xmlns:a16="http://schemas.microsoft.com/office/drawing/2014/main" val="10002"/>
                  </a:ext>
                </a:extLst>
              </a:tr>
            </a:tbl>
          </a:graphicData>
        </a:graphic>
      </p:graphicFrame>
      <p:pic>
        <p:nvPicPr>
          <p:cNvPr id="10" name="Imagen 9">
            <a:extLst>
              <a:ext uri="{FF2B5EF4-FFF2-40B4-BE49-F238E27FC236}">
                <a16:creationId xmlns:a16="http://schemas.microsoft.com/office/drawing/2014/main" id="{DD4FB1BB-4FA1-481F-BD61-2027FB691DEB}"/>
              </a:ext>
            </a:extLst>
          </p:cNvPr>
          <p:cNvPicPr>
            <a:picLocks noChangeAspect="1"/>
          </p:cNvPicPr>
          <p:nvPr/>
        </p:nvPicPr>
        <p:blipFill>
          <a:blip r:embed="rId2"/>
          <a:stretch>
            <a:fillRect/>
          </a:stretch>
        </p:blipFill>
        <p:spPr>
          <a:xfrm>
            <a:off x="6326909" y="2724728"/>
            <a:ext cx="4710546" cy="395970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11F23E2-8A8A-4E9D-89E0-C8969DAA0A40}"/>
              </a:ext>
            </a:extLst>
          </p:cNvPr>
          <p:cNvPicPr>
            <a:picLocks noChangeAspect="1"/>
          </p:cNvPicPr>
          <p:nvPr/>
        </p:nvPicPr>
        <p:blipFill rotWithShape="1">
          <a:blip r:embed="rId2"/>
          <a:srcRect l="8445" t="15233" r="34750" b="8462"/>
          <a:stretch/>
        </p:blipFill>
        <p:spPr>
          <a:xfrm>
            <a:off x="308874" y="140855"/>
            <a:ext cx="9320179" cy="5999970"/>
          </a:xfrm>
          <a:prstGeom prst="rect">
            <a:avLst/>
          </a:prstGeom>
        </p:spPr>
      </p:pic>
    </p:spTree>
    <p:extLst>
      <p:ext uri="{BB962C8B-B14F-4D97-AF65-F5344CB8AC3E}">
        <p14:creationId xmlns:p14="http://schemas.microsoft.com/office/powerpoint/2010/main" val="15310700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5 Marcador de número de diapositiva">
            <a:extLst>
              <a:ext uri="{FF2B5EF4-FFF2-40B4-BE49-F238E27FC236}">
                <a16:creationId xmlns:a16="http://schemas.microsoft.com/office/drawing/2014/main" id="{A1F9C37E-02D2-4FCA-B8C1-31006F21A0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AB9F8AB4-90D9-417E-A539-C79AD2DA36B1}" type="slidenum">
              <a:rPr lang="en-US" altLang="es-PE" sz="1400">
                <a:solidFill>
                  <a:schemeClr val="bg1"/>
                </a:solidFill>
                <a:latin typeface="Times New Roman" panose="02020603050405020304" pitchFamily="18" charset="0"/>
              </a:rPr>
              <a:pPr eaLnBrk="1" hangingPunct="1"/>
              <a:t>58</a:t>
            </a:fld>
            <a:endParaRPr lang="en-US" altLang="es-PE" sz="1400">
              <a:solidFill>
                <a:schemeClr val="bg1"/>
              </a:solidFill>
              <a:latin typeface="Times New Roman" panose="02020603050405020304" pitchFamily="18" charset="0"/>
            </a:endParaRPr>
          </a:p>
        </p:txBody>
      </p:sp>
      <p:sp>
        <p:nvSpPr>
          <p:cNvPr id="137219" name="Text Box 2">
            <a:extLst>
              <a:ext uri="{FF2B5EF4-FFF2-40B4-BE49-F238E27FC236}">
                <a16:creationId xmlns:a16="http://schemas.microsoft.com/office/drawing/2014/main" id="{96A8945B-38B8-46BA-B004-BFFA7A2AF2AA}"/>
              </a:ext>
            </a:extLst>
          </p:cNvPr>
          <p:cNvSpPr txBox="1">
            <a:spLocks noChangeArrowheads="1"/>
          </p:cNvSpPr>
          <p:nvPr/>
        </p:nvSpPr>
        <p:spPr bwMode="auto">
          <a:xfrm>
            <a:off x="1558132" y="450391"/>
            <a:ext cx="7704138" cy="457200"/>
          </a:xfrm>
          <a:prstGeom prst="rect">
            <a:avLst/>
          </a:prstGeom>
          <a:solidFill>
            <a:srgbClr val="006666"/>
          </a:solidFill>
          <a:ln>
            <a:noFill/>
          </a:ln>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b="1" dirty="0">
                <a:solidFill>
                  <a:schemeClr val="bg1"/>
                </a:solidFill>
              </a:rPr>
              <a:t>4. Modelo matemático de PEARSE</a:t>
            </a:r>
          </a:p>
        </p:txBody>
      </p:sp>
      <p:sp>
        <p:nvSpPr>
          <p:cNvPr id="137220" name="Text Box 3">
            <a:extLst>
              <a:ext uri="{FF2B5EF4-FFF2-40B4-BE49-F238E27FC236}">
                <a16:creationId xmlns:a16="http://schemas.microsoft.com/office/drawing/2014/main" id="{68089B40-C114-4C15-9469-6B8747E10712}"/>
              </a:ext>
            </a:extLst>
          </p:cNvPr>
          <p:cNvSpPr txBox="1">
            <a:spLocks noChangeArrowheads="1"/>
          </p:cNvSpPr>
          <p:nvPr/>
        </p:nvSpPr>
        <p:spPr bwMode="auto">
          <a:xfrm>
            <a:off x="1349374" y="1044911"/>
            <a:ext cx="1032099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eaLnBrk="1" hangingPunct="1">
              <a:spcBef>
                <a:spcPct val="50000"/>
              </a:spcBef>
            </a:pPr>
            <a:r>
              <a:rPr lang="es-ES" altLang="es-PE" sz="2000" dirty="0"/>
              <a:t>En este modelo matemático, el </a:t>
            </a:r>
            <a:r>
              <a:rPr lang="es-ES" altLang="es-PE" sz="2000" dirty="0" err="1"/>
              <a:t>burden</a:t>
            </a:r>
            <a:r>
              <a:rPr lang="es-ES" altLang="es-PE" sz="2000" dirty="0"/>
              <a:t> esta basado en la inter-acción de la energía proporcionada por la mezcla explosiva, representada por la presión de detonación y la resistencia a la tensión dinámica de la roca.</a:t>
            </a:r>
          </a:p>
          <a:p>
            <a:pPr algn="just" eaLnBrk="1" hangingPunct="1"/>
            <a:r>
              <a:rPr lang="es-ES" altLang="es-PE" sz="2000" dirty="0"/>
              <a:t>Investigaciones posteriores </a:t>
            </a:r>
            <a:r>
              <a:rPr lang="es-ES" altLang="es-PE" sz="2000" i="1" dirty="0"/>
              <a:t>(</a:t>
            </a:r>
            <a:r>
              <a:rPr lang="es-ES" altLang="es-PE" sz="2000" i="1" dirty="0" err="1"/>
              <a:t>Borquez</a:t>
            </a:r>
            <a:r>
              <a:rPr lang="es-ES" altLang="es-PE" sz="2000" i="1" dirty="0"/>
              <a:t>, 1981)</a:t>
            </a:r>
            <a:r>
              <a:rPr lang="es-ES" altLang="es-PE" sz="2000" dirty="0"/>
              <a:t> establecen que el factor de </a:t>
            </a:r>
            <a:r>
              <a:rPr lang="es-ES" altLang="es-PE" sz="2000" dirty="0" err="1"/>
              <a:t>volabilidad</a:t>
            </a:r>
            <a:r>
              <a:rPr lang="es-ES" altLang="es-PE" sz="2000" dirty="0"/>
              <a:t> de la roca depende de las estructuras geológicas, diaclasas, etc. y de alguna manera ya han sido cuantificadas. Este modelo matemático fue formulado mediante la siguiente expresión matemática:</a:t>
            </a:r>
          </a:p>
        </p:txBody>
      </p:sp>
      <p:graphicFrame>
        <p:nvGraphicFramePr>
          <p:cNvPr id="5" name="Object 2">
            <a:extLst>
              <a:ext uri="{FF2B5EF4-FFF2-40B4-BE49-F238E27FC236}">
                <a16:creationId xmlns:a16="http://schemas.microsoft.com/office/drawing/2014/main" id="{6FE3277C-7766-4367-82FE-0D75A93244E5}"/>
              </a:ext>
            </a:extLst>
          </p:cNvPr>
          <p:cNvGraphicFramePr>
            <a:graphicFrameLocks noGrp="1" noChangeAspect="1"/>
          </p:cNvGraphicFramePr>
          <p:nvPr>
            <p:ph sz="half" idx="1"/>
            <p:extLst>
              <p:ext uri="{D42A27DB-BD31-4B8C-83A1-F6EECF244321}">
                <p14:modId xmlns:p14="http://schemas.microsoft.com/office/powerpoint/2010/main" val="3689674082"/>
              </p:ext>
            </p:extLst>
          </p:nvPr>
        </p:nvGraphicFramePr>
        <p:xfrm>
          <a:off x="5014913" y="3429000"/>
          <a:ext cx="2519362" cy="1035050"/>
        </p:xfrm>
        <a:graphic>
          <a:graphicData uri="http://schemas.openxmlformats.org/presentationml/2006/ole">
            <mc:AlternateContent xmlns:mc="http://schemas.openxmlformats.org/markup-compatibility/2006">
              <mc:Choice xmlns:v="urn:schemas-microsoft-com:vml" Requires="v">
                <p:oleObj name="Ecuación" r:id="rId2" imgW="1143000" imgH="469800" progId="Equation.3">
                  <p:embed/>
                </p:oleObj>
              </mc:Choice>
              <mc:Fallback>
                <p:oleObj name="Ecuación" r:id="rId2" imgW="1143000" imgH="469800" progId="Equation.3">
                  <p:embed/>
                  <p:pic>
                    <p:nvPicPr>
                      <p:cNvPr id="5" name="Object 2">
                        <a:extLst>
                          <a:ext uri="{FF2B5EF4-FFF2-40B4-BE49-F238E27FC236}">
                            <a16:creationId xmlns:a16="http://schemas.microsoft.com/office/drawing/2014/main" id="{6FE3277C-7766-4367-82FE-0D75A93244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913" y="3429000"/>
                        <a:ext cx="2519362" cy="1035050"/>
                      </a:xfrm>
                      <a:prstGeom prst="rect">
                        <a:avLst/>
                      </a:prstGeom>
                      <a:noFill/>
                      <a:ln w="28575">
                        <a:solidFill>
                          <a:schemeClr val="accent3">
                            <a:lumMod val="75000"/>
                          </a:schemeClr>
                        </a:solidFill>
                      </a:ln>
                      <a:effectLst/>
                    </p:spPr>
                  </p:pic>
                </p:oleObj>
              </mc:Fallback>
            </mc:AlternateContent>
          </a:graphicData>
        </a:graphic>
      </p:graphicFrame>
      <p:sp>
        <p:nvSpPr>
          <p:cNvPr id="6" name="Text Box 4">
            <a:extLst>
              <a:ext uri="{FF2B5EF4-FFF2-40B4-BE49-F238E27FC236}">
                <a16:creationId xmlns:a16="http://schemas.microsoft.com/office/drawing/2014/main" id="{7E053336-EAFB-4918-BB52-3345A7425E9A}"/>
              </a:ext>
            </a:extLst>
          </p:cNvPr>
          <p:cNvSpPr txBox="1">
            <a:spLocks noChangeArrowheads="1"/>
          </p:cNvSpPr>
          <p:nvPr/>
        </p:nvSpPr>
        <p:spPr bwMode="auto">
          <a:xfrm>
            <a:off x="1847056" y="4313237"/>
            <a:ext cx="8497888"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s-ES" altLang="es-PE" sz="2000" b="1" dirty="0"/>
              <a:t>Donde:</a:t>
            </a:r>
          </a:p>
          <a:p>
            <a:pPr eaLnBrk="1" hangingPunct="1"/>
            <a:r>
              <a:rPr lang="es-ES" altLang="es-PE" sz="2000" b="1" dirty="0"/>
              <a:t>R = </a:t>
            </a:r>
            <a:r>
              <a:rPr lang="es-ES" altLang="es-PE" sz="2000" dirty="0"/>
              <a:t>Radio critico</a:t>
            </a:r>
          </a:p>
          <a:p>
            <a:pPr eaLnBrk="1" hangingPunct="1"/>
            <a:r>
              <a:rPr lang="es-ES" altLang="es-PE" sz="2000" b="1" dirty="0"/>
              <a:t>B = </a:t>
            </a:r>
            <a:r>
              <a:rPr lang="es-ES" altLang="es-PE" sz="2000" dirty="0" err="1"/>
              <a:t>burden</a:t>
            </a:r>
            <a:r>
              <a:rPr lang="es-ES" altLang="es-PE" sz="2000" dirty="0"/>
              <a:t> (m)</a:t>
            </a:r>
          </a:p>
          <a:p>
            <a:pPr eaLnBrk="1" hangingPunct="1"/>
            <a:r>
              <a:rPr lang="es-ES" altLang="es-PE" sz="2000" b="1" dirty="0"/>
              <a:t>D = </a:t>
            </a:r>
            <a:r>
              <a:rPr lang="es-ES" altLang="es-PE" sz="2000" dirty="0"/>
              <a:t>diámetro del taladro (</a:t>
            </a:r>
            <a:r>
              <a:rPr lang="es-ES" altLang="es-PE" sz="2000" dirty="0" err="1"/>
              <a:t>pulg</a:t>
            </a:r>
            <a:r>
              <a:rPr lang="es-ES" altLang="es-PE" sz="2000" dirty="0"/>
              <a:t>)</a:t>
            </a:r>
          </a:p>
          <a:p>
            <a:pPr eaLnBrk="1" hangingPunct="1"/>
            <a:r>
              <a:rPr lang="es-ES" altLang="es-PE" sz="2000" b="1" dirty="0"/>
              <a:t>P</a:t>
            </a:r>
            <a:r>
              <a:rPr lang="es-ES" altLang="es-PE" sz="2000" b="1" baseline="-25000" dirty="0"/>
              <a:t>2</a:t>
            </a:r>
            <a:r>
              <a:rPr lang="es-ES" altLang="es-PE" sz="2000" b="1" dirty="0"/>
              <a:t> = </a:t>
            </a:r>
            <a:r>
              <a:rPr lang="es-ES" altLang="es-PE" sz="2000" dirty="0"/>
              <a:t>Presión de detonación de la carga explosiva (psi)</a:t>
            </a:r>
          </a:p>
          <a:p>
            <a:pPr eaLnBrk="1" hangingPunct="1"/>
            <a:r>
              <a:rPr lang="es-ES" altLang="es-PE" sz="2000" b="1" dirty="0" err="1"/>
              <a:t>Std</a:t>
            </a:r>
            <a:r>
              <a:rPr lang="es-ES" altLang="es-PE" sz="2000" b="1" dirty="0"/>
              <a:t> = </a:t>
            </a:r>
            <a:r>
              <a:rPr lang="es-ES" altLang="es-PE" sz="2000" dirty="0"/>
              <a:t>Resistencia a la tensión dinámica de la roca (psi)</a:t>
            </a:r>
          </a:p>
          <a:p>
            <a:pPr eaLnBrk="1" hangingPunct="1"/>
            <a:r>
              <a:rPr lang="es-ES" altLang="es-PE" sz="2000" b="1" dirty="0"/>
              <a:t>K = </a:t>
            </a:r>
            <a:r>
              <a:rPr lang="es-ES" altLang="es-PE" sz="2000" dirty="0"/>
              <a:t>Factor de </a:t>
            </a:r>
            <a:r>
              <a:rPr lang="es-ES" altLang="es-PE" sz="2000" dirty="0" err="1"/>
              <a:t>volabilidad</a:t>
            </a:r>
            <a:r>
              <a:rPr lang="es-ES" altLang="es-PE" sz="2000" dirty="0"/>
              <a:t> de la roca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6 Marcador de número de diapositiva">
            <a:extLst>
              <a:ext uri="{FF2B5EF4-FFF2-40B4-BE49-F238E27FC236}">
                <a16:creationId xmlns:a16="http://schemas.microsoft.com/office/drawing/2014/main" id="{ECFEC462-A878-4441-9C27-6429D33BFE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69883A21-423F-48FD-AC65-18C0A79295B0}" type="slidenum">
              <a:rPr lang="en-US" altLang="es-PE" sz="1400">
                <a:solidFill>
                  <a:schemeClr val="bg1"/>
                </a:solidFill>
                <a:latin typeface="Times New Roman" panose="02020603050405020304" pitchFamily="18" charset="0"/>
              </a:rPr>
              <a:pPr eaLnBrk="1" hangingPunct="1"/>
              <a:t>59</a:t>
            </a:fld>
            <a:endParaRPr lang="en-US" altLang="es-PE" sz="1400">
              <a:solidFill>
                <a:schemeClr val="bg1"/>
              </a:solidFill>
              <a:latin typeface="Times New Roman" panose="02020603050405020304" pitchFamily="18" charset="0"/>
            </a:endParaRPr>
          </a:p>
        </p:txBody>
      </p:sp>
      <p:graphicFrame>
        <p:nvGraphicFramePr>
          <p:cNvPr id="30723" name="Object 6">
            <a:extLst>
              <a:ext uri="{FF2B5EF4-FFF2-40B4-BE49-F238E27FC236}">
                <a16:creationId xmlns:a16="http://schemas.microsoft.com/office/drawing/2014/main" id="{5052DBCE-A48C-42FF-AD78-6BBEF3808FC6}"/>
              </a:ext>
            </a:extLst>
          </p:cNvPr>
          <p:cNvGraphicFramePr>
            <a:graphicFrameLocks noGrp="1" noChangeAspect="1"/>
          </p:cNvGraphicFramePr>
          <p:nvPr>
            <p:ph sz="half" idx="2"/>
          </p:nvPr>
        </p:nvGraphicFramePr>
        <p:xfrm>
          <a:off x="3731280" y="767977"/>
          <a:ext cx="4392612" cy="573088"/>
        </p:xfrm>
        <a:graphic>
          <a:graphicData uri="http://schemas.openxmlformats.org/presentationml/2006/ole">
            <mc:AlternateContent xmlns:mc="http://schemas.openxmlformats.org/markup-compatibility/2006">
              <mc:Choice xmlns:v="urn:schemas-microsoft-com:vml" Requires="v">
                <p:oleObj name="Ecuación" r:id="rId2" imgW="1650960" imgH="215640" progId="Equation.3">
                  <p:embed/>
                </p:oleObj>
              </mc:Choice>
              <mc:Fallback>
                <p:oleObj name="Ecuación" r:id="rId2" imgW="1650960" imgH="215640" progId="Equation.3">
                  <p:embed/>
                  <p:pic>
                    <p:nvPicPr>
                      <p:cNvPr id="30723" name="Object 6">
                        <a:extLst>
                          <a:ext uri="{FF2B5EF4-FFF2-40B4-BE49-F238E27FC236}">
                            <a16:creationId xmlns:a16="http://schemas.microsoft.com/office/drawing/2014/main" id="{5052DBCE-A48C-42FF-AD78-6BBEF3808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280" y="767977"/>
                        <a:ext cx="4392612" cy="573088"/>
                      </a:xfrm>
                      <a:prstGeom prst="rect">
                        <a:avLst/>
                      </a:prstGeom>
                      <a:noFill/>
                      <a:ln>
                        <a:solidFill>
                          <a:srgbClr val="92D050"/>
                        </a:solidFill>
                      </a:ln>
                      <a:effectLst/>
                    </p:spPr>
                  </p:pic>
                </p:oleObj>
              </mc:Fallback>
            </mc:AlternateContent>
          </a:graphicData>
        </a:graphic>
      </p:graphicFrame>
      <p:sp>
        <p:nvSpPr>
          <p:cNvPr id="30726" name="Text Box 9">
            <a:extLst>
              <a:ext uri="{FF2B5EF4-FFF2-40B4-BE49-F238E27FC236}">
                <a16:creationId xmlns:a16="http://schemas.microsoft.com/office/drawing/2014/main" id="{0D181771-252A-4020-A823-BC45407E5BE8}"/>
              </a:ext>
            </a:extLst>
          </p:cNvPr>
          <p:cNvSpPr txBox="1">
            <a:spLocks noChangeArrowheads="1"/>
          </p:cNvSpPr>
          <p:nvPr/>
        </p:nvSpPr>
        <p:spPr bwMode="auto">
          <a:xfrm>
            <a:off x="2492002" y="1460500"/>
            <a:ext cx="8569325"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s-ES" altLang="es-PE" sz="2200" b="1" dirty="0"/>
              <a:t>ERQD = </a:t>
            </a:r>
            <a:r>
              <a:rPr lang="es-ES" altLang="es-PE" sz="2200" dirty="0"/>
              <a:t>Índice de calidad de roca equivalente (%)</a:t>
            </a:r>
          </a:p>
          <a:p>
            <a:pPr eaLnBrk="1" hangingPunct="1"/>
            <a:r>
              <a:rPr lang="es-ES" altLang="es-PE" sz="2200" b="1" dirty="0"/>
              <a:t>ERQD = RQD x JSF</a:t>
            </a:r>
          </a:p>
          <a:p>
            <a:pPr eaLnBrk="1" hangingPunct="1"/>
            <a:r>
              <a:rPr lang="es-ES" altLang="es-PE" sz="2200" b="1" dirty="0">
                <a:solidFill>
                  <a:srgbClr val="FF0000"/>
                </a:solidFill>
              </a:rPr>
              <a:t>RQD</a:t>
            </a:r>
            <a:r>
              <a:rPr lang="es-ES" altLang="es-PE" sz="2200" b="1" dirty="0"/>
              <a:t> = </a:t>
            </a:r>
            <a:r>
              <a:rPr lang="es-ES" altLang="es-PE" sz="2200" dirty="0"/>
              <a:t>Índice de calidad de roca</a:t>
            </a:r>
            <a:r>
              <a:rPr lang="es-ES" altLang="es-PE" sz="2200" b="1" dirty="0"/>
              <a:t> (</a:t>
            </a:r>
            <a:r>
              <a:rPr lang="es-ES" altLang="es-PE" sz="2200" b="1" dirty="0">
                <a:solidFill>
                  <a:srgbClr val="FF0000"/>
                </a:solidFill>
              </a:rPr>
              <a:t>R</a:t>
            </a:r>
            <a:r>
              <a:rPr lang="es-ES" altLang="es-PE" sz="2200" b="1" dirty="0"/>
              <a:t>ock </a:t>
            </a:r>
            <a:r>
              <a:rPr lang="es-ES" altLang="es-PE" sz="2200" b="1" dirty="0" err="1">
                <a:solidFill>
                  <a:srgbClr val="FF0000"/>
                </a:solidFill>
              </a:rPr>
              <a:t>Q</a:t>
            </a:r>
            <a:r>
              <a:rPr lang="es-ES" altLang="es-PE" sz="2200" b="1" dirty="0" err="1"/>
              <a:t>uality</a:t>
            </a:r>
            <a:r>
              <a:rPr lang="es-ES" altLang="es-PE" sz="2200" b="1" dirty="0"/>
              <a:t> </a:t>
            </a:r>
            <a:r>
              <a:rPr lang="es-ES" altLang="es-PE" sz="2200" b="1" dirty="0" err="1">
                <a:solidFill>
                  <a:srgbClr val="FF0000"/>
                </a:solidFill>
              </a:rPr>
              <a:t>D</a:t>
            </a:r>
            <a:r>
              <a:rPr lang="es-ES" altLang="es-PE" sz="2200" b="1" dirty="0" err="1"/>
              <a:t>esignation</a:t>
            </a:r>
            <a:r>
              <a:rPr lang="es-ES" altLang="es-PE" sz="2200" b="1" dirty="0"/>
              <a:t>)</a:t>
            </a:r>
          </a:p>
          <a:p>
            <a:pPr eaLnBrk="1" hangingPunct="1"/>
            <a:r>
              <a:rPr lang="es-ES" altLang="es-PE" sz="2200" b="1" dirty="0">
                <a:solidFill>
                  <a:srgbClr val="FF0000"/>
                </a:solidFill>
              </a:rPr>
              <a:t>JSF</a:t>
            </a:r>
            <a:r>
              <a:rPr lang="es-ES" altLang="es-PE" sz="2200" b="1" dirty="0"/>
              <a:t> = </a:t>
            </a:r>
            <a:r>
              <a:rPr lang="es-ES" altLang="es-PE" sz="2200" dirty="0"/>
              <a:t>Factor de corrección de la resistencia de los contactos </a:t>
            </a:r>
            <a:r>
              <a:rPr lang="es-ES" altLang="es-PE" sz="2200" b="1" dirty="0"/>
              <a:t>(</a:t>
            </a:r>
            <a:r>
              <a:rPr lang="es-ES" altLang="es-PE" sz="2200" b="1" dirty="0" err="1">
                <a:solidFill>
                  <a:srgbClr val="FF0000"/>
                </a:solidFill>
              </a:rPr>
              <a:t>J</a:t>
            </a:r>
            <a:r>
              <a:rPr lang="es-ES" altLang="es-PE" sz="2200" b="1" dirty="0" err="1"/>
              <a:t>oint</a:t>
            </a:r>
            <a:r>
              <a:rPr lang="es-ES" altLang="es-PE" sz="2200" b="1" dirty="0"/>
              <a:t> </a:t>
            </a:r>
            <a:r>
              <a:rPr lang="es-ES" altLang="es-PE" sz="2200" b="1" dirty="0" err="1">
                <a:solidFill>
                  <a:srgbClr val="FF0000"/>
                </a:solidFill>
              </a:rPr>
              <a:t>S</a:t>
            </a:r>
            <a:r>
              <a:rPr lang="es-ES" altLang="es-PE" sz="2200" b="1" dirty="0" err="1"/>
              <a:t>trength</a:t>
            </a:r>
            <a:r>
              <a:rPr lang="es-ES" altLang="es-PE" sz="2200" b="1" dirty="0"/>
              <a:t> </a:t>
            </a:r>
            <a:r>
              <a:rPr lang="es-ES" altLang="es-PE" sz="2200" b="1" dirty="0" err="1"/>
              <a:t>Correction</a:t>
            </a:r>
            <a:r>
              <a:rPr lang="es-ES" altLang="es-PE" sz="2200" b="1" dirty="0"/>
              <a:t> </a:t>
            </a:r>
            <a:r>
              <a:rPr lang="es-ES" altLang="es-PE" sz="2200" b="1" dirty="0">
                <a:solidFill>
                  <a:srgbClr val="FF0000"/>
                </a:solidFill>
              </a:rPr>
              <a:t>F</a:t>
            </a:r>
            <a:r>
              <a:rPr lang="es-ES" altLang="es-PE" sz="2200" b="1" dirty="0"/>
              <a:t>actor)</a:t>
            </a:r>
            <a:endParaRPr lang="es-ES" altLang="es-PE" sz="2200" dirty="0"/>
          </a:p>
        </p:txBody>
      </p:sp>
      <p:sp>
        <p:nvSpPr>
          <p:cNvPr id="9" name="Text Box 3">
            <a:extLst>
              <a:ext uri="{FF2B5EF4-FFF2-40B4-BE49-F238E27FC236}">
                <a16:creationId xmlns:a16="http://schemas.microsoft.com/office/drawing/2014/main" id="{5CB5599A-7AF6-4070-8F02-566B4F2155AD}"/>
              </a:ext>
            </a:extLst>
          </p:cNvPr>
          <p:cNvSpPr txBox="1">
            <a:spLocks noChangeArrowheads="1"/>
          </p:cNvSpPr>
          <p:nvPr/>
        </p:nvSpPr>
        <p:spPr bwMode="auto">
          <a:xfrm>
            <a:off x="2712478" y="3245604"/>
            <a:ext cx="6624637" cy="400110"/>
          </a:xfrm>
          <a:prstGeom prst="rect">
            <a:avLst/>
          </a:prstGeom>
          <a:noFill/>
          <a:ln>
            <a:noFill/>
          </a:ln>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pPr>
            <a:r>
              <a:rPr lang="es-ES" altLang="es-PE" sz="2000" b="1" dirty="0">
                <a:solidFill>
                  <a:schemeClr val="accent3">
                    <a:lumMod val="75000"/>
                  </a:schemeClr>
                </a:solidFill>
              </a:rPr>
              <a:t>Factores de corrección para estimar JSF.</a:t>
            </a:r>
          </a:p>
        </p:txBody>
      </p:sp>
      <p:graphicFrame>
        <p:nvGraphicFramePr>
          <p:cNvPr id="10" name="Group 15">
            <a:extLst>
              <a:ext uri="{FF2B5EF4-FFF2-40B4-BE49-F238E27FC236}">
                <a16:creationId xmlns:a16="http://schemas.microsoft.com/office/drawing/2014/main" id="{7E3176FE-6C3F-4488-9FC4-EB238FFD8146}"/>
              </a:ext>
            </a:extLst>
          </p:cNvPr>
          <p:cNvGraphicFramePr>
            <a:graphicFrameLocks/>
          </p:cNvGraphicFramePr>
          <p:nvPr/>
        </p:nvGraphicFramePr>
        <p:xfrm>
          <a:off x="2492002" y="3750221"/>
          <a:ext cx="7705725" cy="2520950"/>
        </p:xfrm>
        <a:graphic>
          <a:graphicData uri="http://schemas.openxmlformats.org/drawingml/2006/table">
            <a:tbl>
              <a:tblPr/>
              <a:tblGrid>
                <a:gridCol w="6346825">
                  <a:extLst>
                    <a:ext uri="{9D8B030D-6E8A-4147-A177-3AD203B41FA5}">
                      <a16:colId xmlns:a16="http://schemas.microsoft.com/office/drawing/2014/main" val="20000"/>
                    </a:ext>
                  </a:extLst>
                </a:gridCol>
                <a:gridCol w="1358900">
                  <a:extLst>
                    <a:ext uri="{9D8B030D-6E8A-4147-A177-3AD203B41FA5}">
                      <a16:colId xmlns:a16="http://schemas.microsoft.com/office/drawing/2014/main" val="20001"/>
                    </a:ext>
                  </a:extLst>
                </a:gridCol>
              </a:tblGrid>
              <a:tr h="6746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ES" sz="2400" b="1" i="0" u="none" strike="noStrike" cap="none" normalizeH="0" baseline="0">
                          <a:ln>
                            <a:noFill/>
                          </a:ln>
                          <a:solidFill>
                            <a:schemeClr val="tx1"/>
                          </a:solidFill>
                          <a:effectLst/>
                          <a:latin typeface="Arial" charset="0"/>
                        </a:rPr>
                        <a:t>Estimación de la calidad de la roca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ES" sz="2400" b="1" i="0" u="none" strike="noStrike" cap="none" normalizeH="0" baseline="0">
                          <a:ln>
                            <a:noFill/>
                          </a:ln>
                          <a:solidFill>
                            <a:schemeClr val="tx1"/>
                          </a:solidFill>
                          <a:effectLst/>
                          <a:latin typeface="Arial" charset="0"/>
                        </a:rPr>
                        <a:t>JSF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462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ES" sz="2400" b="1" i="0" u="none" strike="noStrike" cap="none" normalizeH="0" baseline="0" dirty="0">
                          <a:ln>
                            <a:noFill/>
                          </a:ln>
                          <a:solidFill>
                            <a:schemeClr val="tx1"/>
                          </a:solidFill>
                          <a:effectLst/>
                          <a:latin typeface="Arial" charset="0"/>
                        </a:rPr>
                        <a:t>Fuerte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s-ES" sz="2400" b="1" i="0" u="none" strike="noStrike" cap="none" normalizeH="0" baseline="0" dirty="0">
                          <a:ln>
                            <a:noFill/>
                          </a:ln>
                          <a:solidFill>
                            <a:schemeClr val="tx1"/>
                          </a:solidFill>
                          <a:effectLst/>
                          <a:latin typeface="Arial" charset="0"/>
                        </a:rPr>
                        <a:t>Media</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s-ES" sz="2400" b="1" i="0" u="none" strike="noStrike" cap="none" normalizeH="0" baseline="0" dirty="0">
                          <a:ln>
                            <a:noFill/>
                          </a:ln>
                          <a:solidFill>
                            <a:schemeClr val="tx1"/>
                          </a:solidFill>
                          <a:effectLst/>
                          <a:latin typeface="Arial" charset="0"/>
                        </a:rPr>
                        <a:t>Débil</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s-ES" sz="2400" b="1" i="0" u="none" strike="noStrike" cap="none" normalizeH="0" baseline="0" dirty="0">
                          <a:ln>
                            <a:noFill/>
                          </a:ln>
                          <a:solidFill>
                            <a:schemeClr val="tx1"/>
                          </a:solidFill>
                          <a:effectLst/>
                          <a:latin typeface="Arial" charset="0"/>
                        </a:rPr>
                        <a:t>Muy débil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ES" sz="2400" b="1" i="0" u="none" strike="noStrike" cap="none" normalizeH="0" baseline="0" dirty="0">
                          <a:ln>
                            <a:noFill/>
                          </a:ln>
                          <a:solidFill>
                            <a:schemeClr val="tx1"/>
                          </a:solidFill>
                          <a:effectLst/>
                          <a:latin typeface="Arial" charset="0"/>
                        </a:rPr>
                        <a:t>1.0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s-ES" sz="2400" b="1" i="0" u="none" strike="noStrike" cap="none" normalizeH="0" baseline="0" dirty="0">
                          <a:ln>
                            <a:noFill/>
                          </a:ln>
                          <a:solidFill>
                            <a:schemeClr val="tx1"/>
                          </a:solidFill>
                          <a:effectLst/>
                          <a:latin typeface="Arial" charset="0"/>
                        </a:rPr>
                        <a:t>0.9</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s-ES" sz="2400" b="1" i="0" u="none" strike="noStrike" cap="none" normalizeH="0" baseline="0" dirty="0">
                          <a:ln>
                            <a:noFill/>
                          </a:ln>
                          <a:solidFill>
                            <a:schemeClr val="tx1"/>
                          </a:solidFill>
                          <a:effectLst/>
                          <a:latin typeface="Arial" charset="0"/>
                        </a:rPr>
                        <a:t>0.8</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s-ES" sz="2400" b="1" i="0" u="none" strike="noStrike" cap="none" normalizeH="0" baseline="0" dirty="0">
                          <a:ln>
                            <a:noFill/>
                          </a:ln>
                          <a:solidFill>
                            <a:schemeClr val="tx1"/>
                          </a:solidFill>
                          <a:effectLst/>
                          <a:latin typeface="Arial" charset="0"/>
                        </a:rPr>
                        <a:t>0.7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p:txBody>
          <a:bodyPr/>
          <a:lstStyle/>
          <a:p>
            <a:fld id="{0312F616-3D00-4162-9ACE-CA4EBE315698}" type="datetime1">
              <a:rPr lang="es-PE" smtClean="0"/>
              <a:t>8/11/2023</a:t>
            </a:fld>
            <a:endParaRPr lang="es-PE"/>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p:txBody>
          <a:bodyPr/>
          <a:lstStyle/>
          <a:p>
            <a:fld id="{5981010B-86DA-4ADF-9F27-44166A92FBA2}" type="slidenum">
              <a:rPr lang="es-PE" smtClean="0"/>
              <a:t>6</a:t>
            </a:fld>
            <a:endParaRPr lang="es-PE"/>
          </a:p>
        </p:txBody>
      </p:sp>
      <p:sp>
        <p:nvSpPr>
          <p:cNvPr id="9" name="Título 1">
            <a:extLst>
              <a:ext uri="{FF2B5EF4-FFF2-40B4-BE49-F238E27FC236}">
                <a16:creationId xmlns:a16="http://schemas.microsoft.com/office/drawing/2014/main" id="{F2FDD785-897C-45E4-8EF5-B2071BC8A748}"/>
              </a:ext>
            </a:extLst>
          </p:cNvPr>
          <p:cNvSpPr>
            <a:spLocks noGrp="1"/>
          </p:cNvSpPr>
          <p:nvPr>
            <p:ph type="title"/>
          </p:nvPr>
        </p:nvSpPr>
        <p:spPr>
          <a:xfrm>
            <a:off x="732029" y="415827"/>
            <a:ext cx="10799380" cy="633615"/>
          </a:xfrm>
        </p:spPr>
        <p:txBody>
          <a:bodyPr>
            <a:normAutofit/>
          </a:bodyPr>
          <a:lstStyle/>
          <a:p>
            <a:pPr algn="ctr">
              <a:tabLst>
                <a:tab pos="0" algn="l"/>
              </a:tabLst>
            </a:pPr>
            <a:r>
              <a:rPr lang="es-ES" sz="3600" dirty="0">
                <a:solidFill>
                  <a:schemeClr val="accent3">
                    <a:lumMod val="75000"/>
                  </a:schemeClr>
                </a:solidFill>
              </a:rPr>
              <a:t>3.1. EXPLOSIVOS Y ACCESORIOS</a:t>
            </a:r>
            <a:endParaRPr lang="es-PE" sz="3600" dirty="0">
              <a:solidFill>
                <a:schemeClr val="accent3">
                  <a:lumMod val="75000"/>
                </a:schemeClr>
              </a:solidFill>
            </a:endParaRPr>
          </a:p>
        </p:txBody>
      </p:sp>
      <p:sp>
        <p:nvSpPr>
          <p:cNvPr id="10" name="CuadroTexto 9">
            <a:extLst>
              <a:ext uri="{FF2B5EF4-FFF2-40B4-BE49-F238E27FC236}">
                <a16:creationId xmlns:a16="http://schemas.microsoft.com/office/drawing/2014/main" id="{7D6FFB1A-0F5F-4F16-8B98-837EE72DB29E}"/>
              </a:ext>
            </a:extLst>
          </p:cNvPr>
          <p:cNvSpPr txBox="1"/>
          <p:nvPr/>
        </p:nvSpPr>
        <p:spPr>
          <a:xfrm>
            <a:off x="2132286" y="1049442"/>
            <a:ext cx="6093372" cy="369332"/>
          </a:xfrm>
          <a:prstGeom prst="rect">
            <a:avLst/>
          </a:prstGeom>
          <a:noFill/>
        </p:spPr>
        <p:txBody>
          <a:bodyPr wrap="square">
            <a:spAutoFit/>
          </a:bodyPr>
          <a:lstStyle/>
          <a:p>
            <a:r>
              <a:rPr lang="es-PE" b="1" dirty="0">
                <a:solidFill>
                  <a:schemeClr val="accent3">
                    <a:lumMod val="75000"/>
                  </a:schemeClr>
                </a:solidFill>
              </a:rPr>
              <a:t>Introducción</a:t>
            </a:r>
          </a:p>
        </p:txBody>
      </p:sp>
      <p:sp>
        <p:nvSpPr>
          <p:cNvPr id="11" name="CuadroTexto 10">
            <a:extLst>
              <a:ext uri="{FF2B5EF4-FFF2-40B4-BE49-F238E27FC236}">
                <a16:creationId xmlns:a16="http://schemas.microsoft.com/office/drawing/2014/main" id="{1D05F912-8BF8-4A9F-ABBC-D084277A12C1}"/>
              </a:ext>
            </a:extLst>
          </p:cNvPr>
          <p:cNvSpPr txBox="1"/>
          <p:nvPr/>
        </p:nvSpPr>
        <p:spPr>
          <a:xfrm>
            <a:off x="1251678" y="1496569"/>
            <a:ext cx="10279731" cy="1477328"/>
          </a:xfrm>
          <a:prstGeom prst="rect">
            <a:avLst/>
          </a:prstGeom>
          <a:noFill/>
        </p:spPr>
        <p:txBody>
          <a:bodyPr wrap="square">
            <a:spAutoFit/>
          </a:bodyPr>
          <a:lstStyle/>
          <a:p>
            <a:r>
              <a:rPr lang="es-PE" dirty="0"/>
              <a:t>Las mezclas explosivas comerciales son materiales capaces de detonar con la introducción de un accesorio de voladura como iniciador, gracias al cual el frente de reacción se desplaza a través del explosivo a una velocidad superior a la velocidad del sonido de este material. Con la detonación de un explosivo se liberan grandes volúmenes de productos gaseosos y energía en la roca circundante, lo que causa la fragmentación de la misma.</a:t>
            </a:r>
          </a:p>
        </p:txBody>
      </p:sp>
      <p:pic>
        <p:nvPicPr>
          <p:cNvPr id="6" name="Imagen 5">
            <a:extLst>
              <a:ext uri="{FF2B5EF4-FFF2-40B4-BE49-F238E27FC236}">
                <a16:creationId xmlns:a16="http://schemas.microsoft.com/office/drawing/2014/main" id="{D0832A8E-6867-4FE1-94B3-2B2C26DD6CEE}"/>
              </a:ext>
            </a:extLst>
          </p:cNvPr>
          <p:cNvPicPr>
            <a:picLocks noChangeAspect="1"/>
          </p:cNvPicPr>
          <p:nvPr/>
        </p:nvPicPr>
        <p:blipFill>
          <a:blip r:embed="rId2"/>
          <a:stretch>
            <a:fillRect/>
          </a:stretch>
        </p:blipFill>
        <p:spPr>
          <a:xfrm>
            <a:off x="3511864" y="3051691"/>
            <a:ext cx="4713794" cy="3771035"/>
          </a:xfrm>
          <a:prstGeom prst="rect">
            <a:avLst/>
          </a:prstGeom>
        </p:spPr>
      </p:pic>
    </p:spTree>
    <p:extLst>
      <p:ext uri="{BB962C8B-B14F-4D97-AF65-F5344CB8AC3E}">
        <p14:creationId xmlns:p14="http://schemas.microsoft.com/office/powerpoint/2010/main" val="25581873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DACF0A-5EF4-4AF2-A0B9-D685B7300009}"/>
              </a:ext>
            </a:extLst>
          </p:cNvPr>
          <p:cNvSpPr>
            <a:spLocks noGrp="1"/>
          </p:cNvSpPr>
          <p:nvPr>
            <p:ph type="title"/>
          </p:nvPr>
        </p:nvSpPr>
        <p:spPr>
          <a:xfrm>
            <a:off x="1323395" y="597538"/>
            <a:ext cx="8049205" cy="478227"/>
          </a:xfrm>
          <a:solidFill>
            <a:srgbClr val="006666"/>
          </a:solidFill>
          <a:ln>
            <a:noFill/>
          </a:ln>
        </p:spPr>
        <p:txBody>
          <a:bodyPr>
            <a:normAutofit/>
          </a:bodyPr>
          <a:lstStyle/>
          <a:p>
            <a:pPr algn="ctr"/>
            <a:r>
              <a:rPr lang="es-ES" sz="2800" b="1" dirty="0">
                <a:solidFill>
                  <a:schemeClr val="bg1"/>
                </a:solidFill>
                <a:latin typeface="Arial" panose="020B0604020202020204" pitchFamily="34" charset="0"/>
                <a:cs typeface="Arial" panose="020B0604020202020204" pitchFamily="34" charset="0"/>
              </a:rPr>
              <a:t>5. Otros modelos matemáticos</a:t>
            </a:r>
            <a:endParaRPr lang="es-PE" sz="2800" b="1" dirty="0">
              <a:solidFill>
                <a:schemeClr val="bg1"/>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FBBA952D-A0BD-4BE5-94E4-3EEC72E5072F}"/>
              </a:ext>
            </a:extLst>
          </p:cNvPr>
          <p:cNvSpPr txBox="1"/>
          <p:nvPr/>
        </p:nvSpPr>
        <p:spPr>
          <a:xfrm>
            <a:off x="1251678" y="1330553"/>
            <a:ext cx="10124534" cy="4062651"/>
          </a:xfrm>
          <a:prstGeom prst="rect">
            <a:avLst/>
          </a:prstGeom>
          <a:noFill/>
        </p:spPr>
        <p:txBody>
          <a:bodyPr wrap="square">
            <a:spAutoFit/>
          </a:bodyPr>
          <a:lstStyle/>
          <a:p>
            <a:pPr algn="just"/>
            <a:r>
              <a:rPr lang="es-ES" sz="2000" dirty="0">
                <a:latin typeface="Arial" panose="020B0604020202020204" pitchFamily="34" charset="0"/>
                <a:cs typeface="Arial" panose="020B0604020202020204" pitchFamily="34" charset="0"/>
              </a:rPr>
              <a:t>El </a:t>
            </a:r>
            <a:r>
              <a:rPr lang="es-ES" sz="2000" dirty="0" err="1">
                <a:latin typeface="Arial" panose="020B0604020202020204" pitchFamily="34" charset="0"/>
                <a:cs typeface="Arial" panose="020B0604020202020204" pitchFamily="34" charset="0"/>
              </a:rPr>
              <a:t>burden</a:t>
            </a:r>
            <a:r>
              <a:rPr lang="es-ES" sz="2000" i="0" u="none" strike="noStrike" baseline="0" dirty="0">
                <a:latin typeface="Arial" panose="020B0604020202020204" pitchFamily="34" charset="0"/>
                <a:cs typeface="Arial" panose="020B0604020202020204" pitchFamily="34" charset="0"/>
              </a:rPr>
              <a:t>, como se ha indicado, es la variable geométrica más crítica en el diseño de una voladura. Para su determinación, desde hace varias décadas, se han llevado a cabo numerosas investigaciones y se han</a:t>
            </a:r>
            <a:r>
              <a:rPr lang="es-PE" sz="2000" i="0" u="none" strike="noStrike" baseline="0" dirty="0">
                <a:latin typeface="Arial" panose="020B0604020202020204" pitchFamily="34" charset="0"/>
                <a:cs typeface="Arial" panose="020B0604020202020204" pitchFamily="34" charset="0"/>
              </a:rPr>
              <a:t>desarrollado diferentes metodologías de cálculo.</a:t>
            </a:r>
          </a:p>
          <a:p>
            <a:pPr algn="just"/>
            <a:r>
              <a:rPr lang="es-ES" sz="2000" i="0" u="none" strike="noStrike" baseline="0" dirty="0">
                <a:latin typeface="Arial" panose="020B0604020202020204" pitchFamily="34" charset="0"/>
                <a:cs typeface="Arial" panose="020B0604020202020204" pitchFamily="34" charset="0"/>
              </a:rPr>
              <a:t>Las expresiones más completas requieren el conocimiento de un gran número de datos que en la mayoría de los casos no se conocen con exactitud, pues las características de los lugares donde se realizan las voladuras cambian con mucha frecuencia y no es rentable </a:t>
            </a:r>
            <a:r>
              <a:rPr lang="es-PE" sz="2000" i="0" u="none" strike="noStrike" baseline="0" dirty="0">
                <a:latin typeface="Arial" panose="020B0604020202020204" pitchFamily="34" charset="0"/>
                <a:cs typeface="Arial" panose="020B0604020202020204" pitchFamily="34" charset="0"/>
              </a:rPr>
              <a:t>un estudio global detallado.</a:t>
            </a:r>
          </a:p>
          <a:p>
            <a:pPr algn="just"/>
            <a:r>
              <a:rPr lang="es-ES" sz="2000" i="0" u="none" strike="noStrike" baseline="0" dirty="0">
                <a:latin typeface="Arial" panose="020B0604020202020204" pitchFamily="34" charset="0"/>
                <a:cs typeface="Arial" panose="020B0604020202020204" pitchFamily="34" charset="0"/>
              </a:rPr>
              <a:t>Por ello, se considera que en </a:t>
            </a:r>
            <a:r>
              <a:rPr lang="es-ES" sz="2000" i="0" u="none" strike="noStrike" baseline="0" dirty="0" err="1">
                <a:latin typeface="Arial" panose="020B0604020202020204" pitchFamily="34" charset="0"/>
                <a:cs typeface="Arial" panose="020B0604020202020204" pitchFamily="34" charset="0"/>
              </a:rPr>
              <a:t>en</a:t>
            </a:r>
            <a:r>
              <a:rPr lang="es-ES" sz="2000" i="0" u="none" strike="noStrike" baseline="0" dirty="0">
                <a:latin typeface="Arial" panose="020B0604020202020204" pitchFamily="34" charset="0"/>
                <a:cs typeface="Arial" panose="020B0604020202020204" pitchFamily="34" charset="0"/>
              </a:rPr>
              <a:t> la actualidad todas las ecuaciones clásicas van  quedando como herramientas de diseño de las primeras voladuras tentativas y que después con la caracterización de las rocas por medio de la monitorización de la perforación de </a:t>
            </a:r>
            <a:r>
              <a:rPr lang="es-ES" sz="2000" dirty="0">
                <a:latin typeface="Arial" panose="020B0604020202020204" pitchFamily="34" charset="0"/>
                <a:cs typeface="Arial" panose="020B0604020202020204" pitchFamily="34" charset="0"/>
              </a:rPr>
              <a:t>taladros </a:t>
            </a:r>
            <a:r>
              <a:rPr lang="es-ES" sz="2000" i="0" u="none" strike="noStrike" baseline="0" dirty="0">
                <a:latin typeface="Arial" panose="020B0604020202020204" pitchFamily="34" charset="0"/>
                <a:cs typeface="Arial" panose="020B0604020202020204" pitchFamily="34" charset="0"/>
              </a:rPr>
              <a:t>pasarán a determinarse los esquemas óptimos o las cargas de explosivo en cada taladro para una malla establecida.</a:t>
            </a:r>
            <a:endParaRPr lang="es-PE"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7211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53312D3B-38B8-45D4-A376-B9E36EA72EBF}"/>
              </a:ext>
            </a:extLst>
          </p:cNvPr>
          <p:cNvPicPr>
            <a:picLocks noChangeAspect="1"/>
          </p:cNvPicPr>
          <p:nvPr/>
        </p:nvPicPr>
        <p:blipFill rotWithShape="1">
          <a:blip r:embed="rId2"/>
          <a:srcRect l="6672" t="21404" r="62807" b="19973"/>
          <a:stretch/>
        </p:blipFill>
        <p:spPr>
          <a:xfrm>
            <a:off x="712623" y="643466"/>
            <a:ext cx="5156403" cy="5571066"/>
          </a:xfrm>
          <a:prstGeom prst="rect">
            <a:avLst/>
          </a:prstGeom>
          <a:solidFill>
            <a:srgbClr val="FFFF00"/>
          </a:solidFill>
        </p:spPr>
      </p:pic>
      <p:cxnSp>
        <p:nvCxnSpPr>
          <p:cNvPr id="15" name="Straight Connector 1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A0C7EAA5-A5ED-4EC3-AD76-B4B970A3EF8F}"/>
              </a:ext>
            </a:extLst>
          </p:cNvPr>
          <p:cNvPicPr>
            <a:picLocks noChangeAspect="1"/>
          </p:cNvPicPr>
          <p:nvPr/>
        </p:nvPicPr>
        <p:blipFill rotWithShape="1">
          <a:blip r:embed="rId3"/>
          <a:srcRect l="6894" t="16700" r="62954" b="29562"/>
          <a:stretch/>
        </p:blipFill>
        <p:spPr>
          <a:xfrm>
            <a:off x="6253817" y="775002"/>
            <a:ext cx="5294715" cy="5307996"/>
          </a:xfrm>
          <a:prstGeom prst="rect">
            <a:avLst/>
          </a:prstGeom>
        </p:spPr>
      </p:pic>
    </p:spTree>
    <p:extLst>
      <p:ext uri="{BB962C8B-B14F-4D97-AF65-F5344CB8AC3E}">
        <p14:creationId xmlns:p14="http://schemas.microsoft.com/office/powerpoint/2010/main" val="1757858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3">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5">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1AAD56B2-0E82-4F2C-A3D8-09D99A75632B}"/>
              </a:ext>
            </a:extLst>
          </p:cNvPr>
          <p:cNvPicPr>
            <a:picLocks noChangeAspect="1"/>
          </p:cNvPicPr>
          <p:nvPr/>
        </p:nvPicPr>
        <p:blipFill rotWithShape="1">
          <a:blip r:embed="rId2"/>
          <a:srcRect l="38105" t="18182" r="42576" b="16902"/>
          <a:stretch/>
        </p:blipFill>
        <p:spPr>
          <a:xfrm>
            <a:off x="1101228" y="965199"/>
            <a:ext cx="2607027" cy="4927601"/>
          </a:xfrm>
          <a:prstGeom prst="rect">
            <a:avLst/>
          </a:prstGeom>
        </p:spPr>
      </p:pic>
      <p:sp>
        <p:nvSpPr>
          <p:cNvPr id="30" name="Rectangle 17">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A745DACA-DC80-47EF-BD46-99CF58B94033}"/>
              </a:ext>
            </a:extLst>
          </p:cNvPr>
          <p:cNvPicPr>
            <a:picLocks noChangeAspect="1"/>
          </p:cNvPicPr>
          <p:nvPr/>
        </p:nvPicPr>
        <p:blipFill rotWithShape="1">
          <a:blip r:embed="rId3"/>
          <a:srcRect l="7576" t="44175" r="62803" b="16768"/>
          <a:stretch/>
        </p:blipFill>
        <p:spPr>
          <a:xfrm>
            <a:off x="4647976" y="2361342"/>
            <a:ext cx="2880360" cy="2136329"/>
          </a:xfrm>
          <a:prstGeom prst="rect">
            <a:avLst/>
          </a:prstGeom>
        </p:spPr>
      </p:pic>
      <p:sp>
        <p:nvSpPr>
          <p:cNvPr id="31" name="Rectangle 19">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C5F8E8DB-098D-4B5C-BDD1-20FF022E1AD6}"/>
              </a:ext>
            </a:extLst>
          </p:cNvPr>
          <p:cNvPicPr>
            <a:picLocks noChangeAspect="1"/>
          </p:cNvPicPr>
          <p:nvPr/>
        </p:nvPicPr>
        <p:blipFill rotWithShape="1">
          <a:blip r:embed="rId3"/>
          <a:srcRect l="38258" t="36364" r="32121" b="16768"/>
          <a:stretch/>
        </p:blipFill>
        <p:spPr>
          <a:xfrm>
            <a:off x="8343941" y="2147213"/>
            <a:ext cx="2880360" cy="2563573"/>
          </a:xfrm>
          <a:prstGeom prst="rect">
            <a:avLst/>
          </a:prstGeom>
        </p:spPr>
      </p:pic>
    </p:spTree>
    <p:extLst>
      <p:ext uri="{BB962C8B-B14F-4D97-AF65-F5344CB8AC3E}">
        <p14:creationId xmlns:p14="http://schemas.microsoft.com/office/powerpoint/2010/main" val="16886289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9E5B258-65CB-43EE-88EC-037E8F8AA8DB}"/>
              </a:ext>
            </a:extLst>
          </p:cNvPr>
          <p:cNvPicPr>
            <a:picLocks noChangeAspect="1"/>
          </p:cNvPicPr>
          <p:nvPr/>
        </p:nvPicPr>
        <p:blipFill rotWithShape="1">
          <a:blip r:embed="rId2"/>
          <a:srcRect l="19773" t="16836" r="61667" b="21615"/>
          <a:stretch/>
        </p:blipFill>
        <p:spPr>
          <a:xfrm>
            <a:off x="1256144" y="203199"/>
            <a:ext cx="5080001" cy="6598576"/>
          </a:xfrm>
          <a:prstGeom prst="rect">
            <a:avLst/>
          </a:prstGeom>
          <a:ln w="38100">
            <a:noFill/>
          </a:ln>
        </p:spPr>
      </p:pic>
      <p:pic>
        <p:nvPicPr>
          <p:cNvPr id="7" name="Imagen 6">
            <a:extLst>
              <a:ext uri="{FF2B5EF4-FFF2-40B4-BE49-F238E27FC236}">
                <a16:creationId xmlns:a16="http://schemas.microsoft.com/office/drawing/2014/main" id="{D06CC54F-58FC-4D2E-989B-B1757DF040FE}"/>
              </a:ext>
            </a:extLst>
          </p:cNvPr>
          <p:cNvPicPr>
            <a:picLocks noChangeAspect="1"/>
          </p:cNvPicPr>
          <p:nvPr/>
        </p:nvPicPr>
        <p:blipFill rotWithShape="1">
          <a:blip r:embed="rId3"/>
          <a:srcRect l="20227" t="61145" r="61515" b="7205"/>
          <a:stretch/>
        </p:blipFill>
        <p:spPr>
          <a:xfrm>
            <a:off x="6733308" y="276937"/>
            <a:ext cx="4839856" cy="3611572"/>
          </a:xfrm>
          <a:prstGeom prst="rect">
            <a:avLst/>
          </a:prstGeom>
          <a:ln w="38100">
            <a:noFill/>
          </a:ln>
        </p:spPr>
      </p:pic>
      <p:pic>
        <p:nvPicPr>
          <p:cNvPr id="11" name="Imagen 10">
            <a:extLst>
              <a:ext uri="{FF2B5EF4-FFF2-40B4-BE49-F238E27FC236}">
                <a16:creationId xmlns:a16="http://schemas.microsoft.com/office/drawing/2014/main" id="{F42E489C-89F0-4C6E-B51A-880034982AC3}"/>
              </a:ext>
            </a:extLst>
          </p:cNvPr>
          <p:cNvPicPr>
            <a:picLocks noChangeAspect="1"/>
          </p:cNvPicPr>
          <p:nvPr/>
        </p:nvPicPr>
        <p:blipFill rotWithShape="1">
          <a:blip r:embed="rId4"/>
          <a:srcRect l="38561" t="22087" r="42727" b="47338"/>
          <a:stretch/>
        </p:blipFill>
        <p:spPr>
          <a:xfrm>
            <a:off x="6733308" y="3888509"/>
            <a:ext cx="4839856" cy="2801404"/>
          </a:xfrm>
          <a:prstGeom prst="rect">
            <a:avLst/>
          </a:prstGeom>
          <a:ln w="38100">
            <a:noFill/>
          </a:ln>
        </p:spPr>
      </p:pic>
    </p:spTree>
    <p:extLst>
      <p:ext uri="{BB962C8B-B14F-4D97-AF65-F5344CB8AC3E}">
        <p14:creationId xmlns:p14="http://schemas.microsoft.com/office/powerpoint/2010/main" val="5452737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3553DBA-DECF-43B1-A8FF-17EB0D3EE4B6}"/>
              </a:ext>
            </a:extLst>
          </p:cNvPr>
          <p:cNvPicPr>
            <a:picLocks noChangeAspect="1"/>
          </p:cNvPicPr>
          <p:nvPr/>
        </p:nvPicPr>
        <p:blipFill rotWithShape="1">
          <a:blip r:embed="rId2"/>
          <a:srcRect l="38410" t="32593" r="43030" b="18249"/>
          <a:stretch/>
        </p:blipFill>
        <p:spPr>
          <a:xfrm>
            <a:off x="701962" y="454268"/>
            <a:ext cx="4692077" cy="6164616"/>
          </a:xfrm>
          <a:prstGeom prst="rect">
            <a:avLst/>
          </a:prstGeom>
          <a:ln w="38100">
            <a:noFill/>
          </a:ln>
        </p:spPr>
      </p:pic>
      <p:pic>
        <p:nvPicPr>
          <p:cNvPr id="3" name="Imagen 2">
            <a:extLst>
              <a:ext uri="{FF2B5EF4-FFF2-40B4-BE49-F238E27FC236}">
                <a16:creationId xmlns:a16="http://schemas.microsoft.com/office/drawing/2014/main" id="{D2E5F4E3-5D30-43D1-B8FA-3280D8045E66}"/>
              </a:ext>
            </a:extLst>
          </p:cNvPr>
          <p:cNvPicPr>
            <a:picLocks noChangeAspect="1"/>
          </p:cNvPicPr>
          <p:nvPr/>
        </p:nvPicPr>
        <p:blipFill rotWithShape="1">
          <a:blip r:embed="rId3"/>
          <a:srcRect l="38182" t="15892" r="43257" b="74411"/>
          <a:stretch/>
        </p:blipFill>
        <p:spPr>
          <a:xfrm>
            <a:off x="5885464" y="400481"/>
            <a:ext cx="5237020" cy="1378895"/>
          </a:xfrm>
          <a:prstGeom prst="rect">
            <a:avLst/>
          </a:prstGeom>
          <a:ln w="38100">
            <a:noFill/>
          </a:ln>
        </p:spPr>
      </p:pic>
      <p:pic>
        <p:nvPicPr>
          <p:cNvPr id="8" name="Imagen 7">
            <a:extLst>
              <a:ext uri="{FF2B5EF4-FFF2-40B4-BE49-F238E27FC236}">
                <a16:creationId xmlns:a16="http://schemas.microsoft.com/office/drawing/2014/main" id="{B041D3D8-C505-4812-A471-893389BEB562}"/>
              </a:ext>
            </a:extLst>
          </p:cNvPr>
          <p:cNvPicPr>
            <a:picLocks noChangeAspect="1"/>
          </p:cNvPicPr>
          <p:nvPr/>
        </p:nvPicPr>
        <p:blipFill rotWithShape="1">
          <a:blip r:embed="rId3"/>
          <a:srcRect l="19621" t="29765" r="61818" b="35610"/>
          <a:stretch/>
        </p:blipFill>
        <p:spPr>
          <a:xfrm>
            <a:off x="5885464" y="1779376"/>
            <a:ext cx="5237020" cy="4785722"/>
          </a:xfrm>
          <a:prstGeom prst="rect">
            <a:avLst/>
          </a:prstGeom>
          <a:ln w="38100">
            <a:noFill/>
          </a:ln>
        </p:spPr>
      </p:pic>
    </p:spTree>
    <p:extLst>
      <p:ext uri="{BB962C8B-B14F-4D97-AF65-F5344CB8AC3E}">
        <p14:creationId xmlns:p14="http://schemas.microsoft.com/office/powerpoint/2010/main" val="25766271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8E74622-71D4-4611-892D-D63C281646CA}"/>
              </a:ext>
            </a:extLst>
          </p:cNvPr>
          <p:cNvPicPr>
            <a:picLocks noChangeAspect="1"/>
          </p:cNvPicPr>
          <p:nvPr/>
        </p:nvPicPr>
        <p:blipFill rotWithShape="1">
          <a:blip r:embed="rId2"/>
          <a:srcRect l="13485" t="21684" r="62576" b="13670"/>
          <a:stretch/>
        </p:blipFill>
        <p:spPr>
          <a:xfrm>
            <a:off x="1145308" y="277092"/>
            <a:ext cx="4341092" cy="6117046"/>
          </a:xfrm>
          <a:prstGeom prst="rect">
            <a:avLst/>
          </a:prstGeom>
          <a:ln w="38100">
            <a:noFill/>
          </a:ln>
        </p:spPr>
      </p:pic>
      <p:pic>
        <p:nvPicPr>
          <p:cNvPr id="8" name="Imagen 7">
            <a:extLst>
              <a:ext uri="{FF2B5EF4-FFF2-40B4-BE49-F238E27FC236}">
                <a16:creationId xmlns:a16="http://schemas.microsoft.com/office/drawing/2014/main" id="{E34F7E97-9C29-4C8B-B9A4-5DF020493CB3}"/>
              </a:ext>
            </a:extLst>
          </p:cNvPr>
          <p:cNvPicPr>
            <a:picLocks noChangeAspect="1"/>
          </p:cNvPicPr>
          <p:nvPr/>
        </p:nvPicPr>
        <p:blipFill rotWithShape="1">
          <a:blip r:embed="rId3"/>
          <a:srcRect l="13031" t="68687" r="63030" b="18519"/>
          <a:stretch/>
        </p:blipFill>
        <p:spPr>
          <a:xfrm>
            <a:off x="5966688" y="350984"/>
            <a:ext cx="5015347" cy="1024622"/>
          </a:xfrm>
          <a:prstGeom prst="rect">
            <a:avLst/>
          </a:prstGeom>
          <a:ln w="38100">
            <a:noFill/>
          </a:ln>
        </p:spPr>
      </p:pic>
      <p:pic>
        <p:nvPicPr>
          <p:cNvPr id="12" name="Imagen 11">
            <a:extLst>
              <a:ext uri="{FF2B5EF4-FFF2-40B4-BE49-F238E27FC236}">
                <a16:creationId xmlns:a16="http://schemas.microsoft.com/office/drawing/2014/main" id="{0342852E-5AB7-4DAC-AE80-6608A3FD3284}"/>
              </a:ext>
            </a:extLst>
          </p:cNvPr>
          <p:cNvPicPr>
            <a:picLocks noChangeAspect="1"/>
          </p:cNvPicPr>
          <p:nvPr/>
        </p:nvPicPr>
        <p:blipFill rotWithShape="1">
          <a:blip r:embed="rId4"/>
          <a:srcRect l="38939" t="18855" r="36515" b="10101"/>
          <a:stretch/>
        </p:blipFill>
        <p:spPr>
          <a:xfrm>
            <a:off x="5966688" y="1375606"/>
            <a:ext cx="5015346" cy="4872181"/>
          </a:xfrm>
          <a:prstGeom prst="rect">
            <a:avLst/>
          </a:prstGeom>
          <a:ln w="38100">
            <a:noFill/>
          </a:ln>
        </p:spPr>
      </p:pic>
    </p:spTree>
    <p:extLst>
      <p:ext uri="{BB962C8B-B14F-4D97-AF65-F5344CB8AC3E}">
        <p14:creationId xmlns:p14="http://schemas.microsoft.com/office/powerpoint/2010/main" val="15518684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2A156DF-619B-4317-9E9E-8F24205FAF58}"/>
              </a:ext>
            </a:extLst>
          </p:cNvPr>
          <p:cNvPicPr>
            <a:picLocks noChangeAspect="1"/>
          </p:cNvPicPr>
          <p:nvPr/>
        </p:nvPicPr>
        <p:blipFill rotWithShape="1">
          <a:blip r:embed="rId2"/>
          <a:srcRect l="38712" t="30438" r="37349" b="18115"/>
          <a:stretch/>
        </p:blipFill>
        <p:spPr>
          <a:xfrm>
            <a:off x="422698" y="407894"/>
            <a:ext cx="4433455" cy="4990969"/>
          </a:xfrm>
          <a:prstGeom prst="rect">
            <a:avLst/>
          </a:prstGeom>
          <a:ln w="38100">
            <a:noFill/>
          </a:ln>
        </p:spPr>
      </p:pic>
      <p:pic>
        <p:nvPicPr>
          <p:cNvPr id="4" name="Imagen 3">
            <a:extLst>
              <a:ext uri="{FF2B5EF4-FFF2-40B4-BE49-F238E27FC236}">
                <a16:creationId xmlns:a16="http://schemas.microsoft.com/office/drawing/2014/main" id="{5DF80757-072B-4525-BE4A-1107B27B7532}"/>
              </a:ext>
            </a:extLst>
          </p:cNvPr>
          <p:cNvPicPr>
            <a:picLocks noChangeAspect="1"/>
          </p:cNvPicPr>
          <p:nvPr/>
        </p:nvPicPr>
        <p:blipFill rotWithShape="1">
          <a:blip r:embed="rId3"/>
          <a:srcRect l="12879" t="15219" r="62500" b="77104"/>
          <a:stretch/>
        </p:blipFill>
        <p:spPr>
          <a:xfrm>
            <a:off x="422697" y="5398863"/>
            <a:ext cx="4433455" cy="1010358"/>
          </a:xfrm>
          <a:prstGeom prst="rect">
            <a:avLst/>
          </a:prstGeom>
          <a:ln w="38100">
            <a:noFill/>
          </a:ln>
        </p:spPr>
      </p:pic>
      <p:pic>
        <p:nvPicPr>
          <p:cNvPr id="7" name="Imagen 6">
            <a:extLst>
              <a:ext uri="{FF2B5EF4-FFF2-40B4-BE49-F238E27FC236}">
                <a16:creationId xmlns:a16="http://schemas.microsoft.com/office/drawing/2014/main" id="{7211DB0E-0A48-4B3E-89BB-9A50F5A6AAEE}"/>
              </a:ext>
            </a:extLst>
          </p:cNvPr>
          <p:cNvPicPr>
            <a:picLocks noChangeAspect="1"/>
          </p:cNvPicPr>
          <p:nvPr/>
        </p:nvPicPr>
        <p:blipFill rotWithShape="1">
          <a:blip r:embed="rId3"/>
          <a:srcRect l="12879" t="25321" r="62727" b="8147"/>
          <a:stretch/>
        </p:blipFill>
        <p:spPr>
          <a:xfrm>
            <a:off x="5207136" y="407894"/>
            <a:ext cx="5163126" cy="6333836"/>
          </a:xfrm>
          <a:prstGeom prst="rect">
            <a:avLst/>
          </a:prstGeom>
          <a:ln w="38100">
            <a:noFill/>
          </a:ln>
        </p:spPr>
      </p:pic>
    </p:spTree>
    <p:extLst>
      <p:ext uri="{BB962C8B-B14F-4D97-AF65-F5344CB8AC3E}">
        <p14:creationId xmlns:p14="http://schemas.microsoft.com/office/powerpoint/2010/main" val="148092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9B1F817-372D-456C-A720-D98FCDDAF557}"/>
              </a:ext>
            </a:extLst>
          </p:cNvPr>
          <p:cNvPicPr>
            <a:picLocks noChangeAspect="1"/>
          </p:cNvPicPr>
          <p:nvPr/>
        </p:nvPicPr>
        <p:blipFill rotWithShape="1">
          <a:blip r:embed="rId2"/>
          <a:srcRect l="13106" t="33940" r="62728" b="17172"/>
          <a:stretch/>
        </p:blipFill>
        <p:spPr>
          <a:xfrm>
            <a:off x="1182253" y="434109"/>
            <a:ext cx="4729020" cy="4054764"/>
          </a:xfrm>
          <a:prstGeom prst="rect">
            <a:avLst/>
          </a:prstGeom>
          <a:ln w="38100">
            <a:noFill/>
          </a:ln>
        </p:spPr>
      </p:pic>
      <p:pic>
        <p:nvPicPr>
          <p:cNvPr id="6" name="Imagen 5">
            <a:extLst>
              <a:ext uri="{FF2B5EF4-FFF2-40B4-BE49-F238E27FC236}">
                <a16:creationId xmlns:a16="http://schemas.microsoft.com/office/drawing/2014/main" id="{A80B7E81-FD9F-4325-BA92-0D6F70C91CD6}"/>
              </a:ext>
            </a:extLst>
          </p:cNvPr>
          <p:cNvPicPr>
            <a:picLocks noChangeAspect="1"/>
          </p:cNvPicPr>
          <p:nvPr/>
        </p:nvPicPr>
        <p:blipFill rotWithShape="1">
          <a:blip r:embed="rId3"/>
          <a:srcRect l="39394" t="23434" r="42803" b="57441"/>
          <a:stretch/>
        </p:blipFill>
        <p:spPr>
          <a:xfrm>
            <a:off x="1182253" y="4562764"/>
            <a:ext cx="4729020" cy="1601782"/>
          </a:xfrm>
          <a:prstGeom prst="rect">
            <a:avLst/>
          </a:prstGeom>
          <a:ln w="38100">
            <a:noFill/>
          </a:ln>
        </p:spPr>
      </p:pic>
      <p:pic>
        <p:nvPicPr>
          <p:cNvPr id="8" name="Imagen 7">
            <a:extLst>
              <a:ext uri="{FF2B5EF4-FFF2-40B4-BE49-F238E27FC236}">
                <a16:creationId xmlns:a16="http://schemas.microsoft.com/office/drawing/2014/main" id="{6BC20173-098C-4C99-A625-7A503EDA9265}"/>
              </a:ext>
            </a:extLst>
          </p:cNvPr>
          <p:cNvPicPr>
            <a:picLocks noChangeAspect="1"/>
          </p:cNvPicPr>
          <p:nvPr/>
        </p:nvPicPr>
        <p:blipFill rotWithShape="1">
          <a:blip r:embed="rId4"/>
          <a:srcRect l="38258" t="20337" r="42727" b="15286"/>
          <a:stretch/>
        </p:blipFill>
        <p:spPr>
          <a:xfrm>
            <a:off x="6096000" y="458128"/>
            <a:ext cx="5523345" cy="6103581"/>
          </a:xfrm>
          <a:prstGeom prst="rect">
            <a:avLst/>
          </a:prstGeom>
          <a:ln w="38100">
            <a:noFill/>
          </a:ln>
        </p:spPr>
      </p:pic>
    </p:spTree>
    <p:extLst>
      <p:ext uri="{BB962C8B-B14F-4D97-AF65-F5344CB8AC3E}">
        <p14:creationId xmlns:p14="http://schemas.microsoft.com/office/powerpoint/2010/main" val="12712839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3C023D9-ED81-46FE-B53E-BD90F9CA39A3}"/>
              </a:ext>
            </a:extLst>
          </p:cNvPr>
          <p:cNvPicPr>
            <a:picLocks noChangeAspect="1"/>
          </p:cNvPicPr>
          <p:nvPr/>
        </p:nvPicPr>
        <p:blipFill rotWithShape="1">
          <a:blip r:embed="rId2"/>
          <a:srcRect l="38940" t="21549" r="36363" b="56498"/>
          <a:stretch/>
        </p:blipFill>
        <p:spPr>
          <a:xfrm>
            <a:off x="1228437" y="304800"/>
            <a:ext cx="4378036" cy="1505527"/>
          </a:xfrm>
          <a:prstGeom prst="rect">
            <a:avLst/>
          </a:prstGeom>
          <a:ln w="38100">
            <a:noFill/>
          </a:ln>
        </p:spPr>
      </p:pic>
      <p:pic>
        <p:nvPicPr>
          <p:cNvPr id="6" name="Imagen 5">
            <a:extLst>
              <a:ext uri="{FF2B5EF4-FFF2-40B4-BE49-F238E27FC236}">
                <a16:creationId xmlns:a16="http://schemas.microsoft.com/office/drawing/2014/main" id="{64C9B96C-1D0A-400E-814B-8C1DFCAEA4DD}"/>
              </a:ext>
            </a:extLst>
          </p:cNvPr>
          <p:cNvPicPr>
            <a:picLocks noChangeAspect="1"/>
          </p:cNvPicPr>
          <p:nvPr/>
        </p:nvPicPr>
        <p:blipFill rotWithShape="1">
          <a:blip r:embed="rId3"/>
          <a:srcRect l="12950" t="15112" r="61944" b="20622"/>
          <a:stretch/>
        </p:blipFill>
        <p:spPr>
          <a:xfrm>
            <a:off x="1200729" y="1891145"/>
            <a:ext cx="4414982" cy="4202545"/>
          </a:xfrm>
          <a:prstGeom prst="rect">
            <a:avLst/>
          </a:prstGeom>
          <a:ln w="38100">
            <a:noFill/>
          </a:ln>
        </p:spPr>
      </p:pic>
      <p:pic>
        <p:nvPicPr>
          <p:cNvPr id="8" name="Imagen 7">
            <a:extLst>
              <a:ext uri="{FF2B5EF4-FFF2-40B4-BE49-F238E27FC236}">
                <a16:creationId xmlns:a16="http://schemas.microsoft.com/office/drawing/2014/main" id="{38A40212-FEF9-45D3-ADAA-0F79F901A3CA}"/>
              </a:ext>
            </a:extLst>
          </p:cNvPr>
          <p:cNvPicPr>
            <a:picLocks noChangeAspect="1"/>
          </p:cNvPicPr>
          <p:nvPr/>
        </p:nvPicPr>
        <p:blipFill rotWithShape="1">
          <a:blip r:embed="rId4"/>
          <a:srcRect l="13106" t="35959" r="62197" b="16229"/>
          <a:stretch/>
        </p:blipFill>
        <p:spPr>
          <a:xfrm>
            <a:off x="6253017" y="304800"/>
            <a:ext cx="5135419" cy="2909455"/>
          </a:xfrm>
          <a:prstGeom prst="rect">
            <a:avLst/>
          </a:prstGeom>
          <a:ln w="38100">
            <a:noFill/>
          </a:ln>
        </p:spPr>
      </p:pic>
      <p:pic>
        <p:nvPicPr>
          <p:cNvPr id="10" name="Imagen 9">
            <a:extLst>
              <a:ext uri="{FF2B5EF4-FFF2-40B4-BE49-F238E27FC236}">
                <a16:creationId xmlns:a16="http://schemas.microsoft.com/office/drawing/2014/main" id="{78C45D22-6C1A-42E0-9379-4E73CA0E5B56}"/>
              </a:ext>
            </a:extLst>
          </p:cNvPr>
          <p:cNvPicPr>
            <a:picLocks noChangeAspect="1"/>
          </p:cNvPicPr>
          <p:nvPr/>
        </p:nvPicPr>
        <p:blipFill rotWithShape="1">
          <a:blip r:embed="rId5"/>
          <a:srcRect l="38182" t="19361" r="37121" b="17576"/>
          <a:stretch/>
        </p:blipFill>
        <p:spPr>
          <a:xfrm>
            <a:off x="6253017" y="3278910"/>
            <a:ext cx="5135419" cy="3408218"/>
          </a:xfrm>
          <a:prstGeom prst="rect">
            <a:avLst/>
          </a:prstGeom>
          <a:ln w="38100">
            <a:noFill/>
          </a:ln>
        </p:spPr>
      </p:pic>
    </p:spTree>
    <p:extLst>
      <p:ext uri="{BB962C8B-B14F-4D97-AF65-F5344CB8AC3E}">
        <p14:creationId xmlns:p14="http://schemas.microsoft.com/office/powerpoint/2010/main" val="25932862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F83B4E7-9837-4A26-8C2D-798B5DD4E5F4}"/>
              </a:ext>
            </a:extLst>
          </p:cNvPr>
          <p:cNvPicPr>
            <a:picLocks noChangeAspect="1"/>
          </p:cNvPicPr>
          <p:nvPr/>
        </p:nvPicPr>
        <p:blipFill rotWithShape="1">
          <a:blip r:embed="rId2"/>
          <a:srcRect l="38637" t="30572" r="37273" b="19732"/>
          <a:stretch/>
        </p:blipFill>
        <p:spPr>
          <a:xfrm>
            <a:off x="1383802" y="1016001"/>
            <a:ext cx="4712198" cy="5061528"/>
          </a:xfrm>
          <a:prstGeom prst="rect">
            <a:avLst/>
          </a:prstGeom>
          <a:ln w="38100">
            <a:noFill/>
          </a:ln>
        </p:spPr>
      </p:pic>
      <p:pic>
        <p:nvPicPr>
          <p:cNvPr id="6" name="Imagen 5">
            <a:extLst>
              <a:ext uri="{FF2B5EF4-FFF2-40B4-BE49-F238E27FC236}">
                <a16:creationId xmlns:a16="http://schemas.microsoft.com/office/drawing/2014/main" id="{6015DFF3-A1D0-476B-A6F7-E83873A8CD31}"/>
              </a:ext>
            </a:extLst>
          </p:cNvPr>
          <p:cNvPicPr>
            <a:picLocks noChangeAspect="1"/>
          </p:cNvPicPr>
          <p:nvPr/>
        </p:nvPicPr>
        <p:blipFill rotWithShape="1">
          <a:blip r:embed="rId3"/>
          <a:srcRect l="41653" t="34074" r="19697" b="16633"/>
          <a:stretch/>
        </p:blipFill>
        <p:spPr>
          <a:xfrm>
            <a:off x="6096000" y="1539050"/>
            <a:ext cx="5597236" cy="4015430"/>
          </a:xfrm>
          <a:prstGeom prst="rect">
            <a:avLst/>
          </a:prstGeom>
        </p:spPr>
      </p:pic>
    </p:spTree>
    <p:extLst>
      <p:ext uri="{BB962C8B-B14F-4D97-AF65-F5344CB8AC3E}">
        <p14:creationId xmlns:p14="http://schemas.microsoft.com/office/powerpoint/2010/main" val="319720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p:txBody>
          <a:bodyPr/>
          <a:lstStyle/>
          <a:p>
            <a:fld id="{0312F616-3D00-4162-9ACE-CA4EBE315698}" type="datetime1">
              <a:rPr lang="es-PE" smtClean="0"/>
              <a:t>8/11/2023</a:t>
            </a:fld>
            <a:endParaRPr lang="es-PE"/>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p:txBody>
          <a:bodyPr/>
          <a:lstStyle/>
          <a:p>
            <a:fld id="{5981010B-86DA-4ADF-9F27-44166A92FBA2}" type="slidenum">
              <a:rPr lang="es-PE" smtClean="0"/>
              <a:t>7</a:t>
            </a:fld>
            <a:endParaRPr lang="es-PE"/>
          </a:p>
        </p:txBody>
      </p:sp>
      <p:sp>
        <p:nvSpPr>
          <p:cNvPr id="9" name="Título 1">
            <a:extLst>
              <a:ext uri="{FF2B5EF4-FFF2-40B4-BE49-F238E27FC236}">
                <a16:creationId xmlns:a16="http://schemas.microsoft.com/office/drawing/2014/main" id="{F2FDD785-897C-45E4-8EF5-B2071BC8A748}"/>
              </a:ext>
            </a:extLst>
          </p:cNvPr>
          <p:cNvSpPr>
            <a:spLocks noGrp="1"/>
          </p:cNvSpPr>
          <p:nvPr>
            <p:ph type="title"/>
          </p:nvPr>
        </p:nvSpPr>
        <p:spPr>
          <a:xfrm>
            <a:off x="732029" y="415827"/>
            <a:ext cx="10799380" cy="633615"/>
          </a:xfrm>
        </p:spPr>
        <p:txBody>
          <a:bodyPr>
            <a:normAutofit/>
          </a:bodyPr>
          <a:lstStyle/>
          <a:p>
            <a:pPr algn="ctr">
              <a:tabLst>
                <a:tab pos="0" algn="l"/>
              </a:tabLst>
            </a:pPr>
            <a:r>
              <a:rPr lang="es-ES" sz="3600" dirty="0">
                <a:solidFill>
                  <a:schemeClr val="accent3">
                    <a:lumMod val="75000"/>
                  </a:schemeClr>
                </a:solidFill>
              </a:rPr>
              <a:t>3.1. EXPLOSIVOS Y ACCESORIOS</a:t>
            </a:r>
            <a:endParaRPr lang="es-PE" sz="3600" dirty="0">
              <a:solidFill>
                <a:schemeClr val="accent3">
                  <a:lumMod val="75000"/>
                </a:schemeClr>
              </a:solidFill>
            </a:endParaRPr>
          </a:p>
        </p:txBody>
      </p:sp>
      <p:sp>
        <p:nvSpPr>
          <p:cNvPr id="10" name="CuadroTexto 9">
            <a:extLst>
              <a:ext uri="{FF2B5EF4-FFF2-40B4-BE49-F238E27FC236}">
                <a16:creationId xmlns:a16="http://schemas.microsoft.com/office/drawing/2014/main" id="{7D6FFB1A-0F5F-4F16-8B98-837EE72DB29E}"/>
              </a:ext>
            </a:extLst>
          </p:cNvPr>
          <p:cNvSpPr txBox="1"/>
          <p:nvPr/>
        </p:nvSpPr>
        <p:spPr>
          <a:xfrm>
            <a:off x="2305706" y="1038762"/>
            <a:ext cx="6093372" cy="369332"/>
          </a:xfrm>
          <a:prstGeom prst="rect">
            <a:avLst/>
          </a:prstGeom>
          <a:noFill/>
        </p:spPr>
        <p:txBody>
          <a:bodyPr wrap="square">
            <a:spAutoFit/>
          </a:bodyPr>
          <a:lstStyle/>
          <a:p>
            <a:r>
              <a:rPr lang="es-PE" b="1" dirty="0">
                <a:solidFill>
                  <a:schemeClr val="accent3">
                    <a:lumMod val="75000"/>
                  </a:schemeClr>
                </a:solidFill>
              </a:rPr>
              <a:t>a. CLASIFICACIÓN DE EXPLOSIVOS</a:t>
            </a:r>
          </a:p>
        </p:txBody>
      </p:sp>
      <p:sp>
        <p:nvSpPr>
          <p:cNvPr id="12" name="CuadroTexto 11">
            <a:extLst>
              <a:ext uri="{FF2B5EF4-FFF2-40B4-BE49-F238E27FC236}">
                <a16:creationId xmlns:a16="http://schemas.microsoft.com/office/drawing/2014/main" id="{D8BC04F1-12D6-4E45-AB3D-96430972E574}"/>
              </a:ext>
            </a:extLst>
          </p:cNvPr>
          <p:cNvSpPr txBox="1"/>
          <p:nvPr/>
        </p:nvSpPr>
        <p:spPr>
          <a:xfrm>
            <a:off x="2617076" y="1452224"/>
            <a:ext cx="8466082" cy="1200329"/>
          </a:xfrm>
          <a:prstGeom prst="rect">
            <a:avLst/>
          </a:prstGeom>
          <a:noFill/>
        </p:spPr>
        <p:txBody>
          <a:bodyPr wrap="square">
            <a:spAutoFit/>
          </a:bodyPr>
          <a:lstStyle/>
          <a:p>
            <a:pPr algn="just"/>
            <a:r>
              <a:rPr lang="es-PE" dirty="0"/>
              <a:t>Los explosivos se pueden clasificar en función a su velocidad de reacción como: </a:t>
            </a:r>
          </a:p>
          <a:p>
            <a:pPr marL="342900" indent="-342900" algn="just">
              <a:buAutoNum type="arabicPeriod"/>
            </a:pPr>
            <a:r>
              <a:rPr lang="es-PE" dirty="0"/>
              <a:t>Deflagrantes: velocidad &lt; 1000 m/s. </a:t>
            </a:r>
          </a:p>
          <a:p>
            <a:pPr marL="342900" indent="-342900" algn="just">
              <a:buAutoNum type="arabicPeriod"/>
            </a:pPr>
            <a:r>
              <a:rPr lang="es-PE" dirty="0"/>
              <a:t>Industriales : velocidad entre 1800 m/s- 5000 m/s </a:t>
            </a:r>
          </a:p>
          <a:p>
            <a:pPr marL="342900" indent="-342900" algn="just">
              <a:buAutoNum type="arabicPeriod"/>
            </a:pPr>
            <a:r>
              <a:rPr lang="es-PE" dirty="0"/>
              <a:t> Altos Explosivos : Velocidad &gt; 5000 m/s </a:t>
            </a:r>
          </a:p>
        </p:txBody>
      </p:sp>
      <p:pic>
        <p:nvPicPr>
          <p:cNvPr id="13" name="Imagen 12">
            <a:extLst>
              <a:ext uri="{FF2B5EF4-FFF2-40B4-BE49-F238E27FC236}">
                <a16:creationId xmlns:a16="http://schemas.microsoft.com/office/drawing/2014/main" id="{555677D6-F8CF-469F-963D-9B433A7BD2B7}"/>
              </a:ext>
            </a:extLst>
          </p:cNvPr>
          <p:cNvPicPr>
            <a:picLocks noChangeAspect="1"/>
          </p:cNvPicPr>
          <p:nvPr/>
        </p:nvPicPr>
        <p:blipFill>
          <a:blip r:embed="rId2"/>
          <a:stretch>
            <a:fillRect/>
          </a:stretch>
        </p:blipFill>
        <p:spPr>
          <a:xfrm>
            <a:off x="2819142" y="2586394"/>
            <a:ext cx="7396913" cy="4181877"/>
          </a:xfrm>
          <a:prstGeom prst="rect">
            <a:avLst/>
          </a:prstGeom>
        </p:spPr>
      </p:pic>
    </p:spTree>
    <p:extLst>
      <p:ext uri="{BB962C8B-B14F-4D97-AF65-F5344CB8AC3E}">
        <p14:creationId xmlns:p14="http://schemas.microsoft.com/office/powerpoint/2010/main" val="29556931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1282F6FC-EC96-4B65-AA61-6415D4153993}"/>
              </a:ext>
            </a:extLst>
          </p:cNvPr>
          <p:cNvSpPr txBox="1">
            <a:spLocks/>
          </p:cNvSpPr>
          <p:nvPr/>
        </p:nvSpPr>
        <p:spPr>
          <a:xfrm>
            <a:off x="765051" y="382385"/>
            <a:ext cx="8253443" cy="899568"/>
          </a:xfrm>
          <a:prstGeom prst="rect">
            <a:avLst/>
          </a:prstGeom>
        </p:spPr>
        <p:txBody>
          <a:bodyPr vert="horz" lIns="91440" tIns="45720" rIns="91440" bIns="45720" rtlCol="0" anchor="t">
            <a:normAutofit lnSpcReduction="10000"/>
          </a:bodyPr>
          <a:lstStyle>
            <a:lvl1pPr algn="ctr" defTabSz="914400">
              <a:lnSpc>
                <a:spcPct val="90000"/>
              </a:lnSpc>
              <a:spcBef>
                <a:spcPct val="0"/>
              </a:spcBef>
              <a:buNone/>
              <a:tabLst>
                <a:tab pos="0" algn="l"/>
              </a:tabLst>
              <a:defRPr sz="3000" cap="all" spc="200" baseline="0">
                <a:solidFill>
                  <a:schemeClr val="accent3">
                    <a:lumMod val="75000"/>
                  </a:schemeClr>
                </a:solidFill>
                <a:latin typeface="+mj-lt"/>
                <a:ea typeface="+mj-ea"/>
                <a:cs typeface="+mj-cs"/>
              </a:defRPr>
            </a:lvl1pPr>
          </a:lstStyle>
          <a:p>
            <a:pPr algn="l">
              <a:spcAft>
                <a:spcPts val="600"/>
              </a:spcAft>
            </a:pPr>
            <a:r>
              <a:rPr lang="en-US" b="1" dirty="0">
                <a:solidFill>
                  <a:schemeClr val="tx2"/>
                </a:solidFill>
              </a:rPr>
              <a:t>3.3. </a:t>
            </a:r>
            <a:r>
              <a:rPr lang="en-US" b="1" dirty="0" err="1">
                <a:solidFill>
                  <a:schemeClr val="tx2"/>
                </a:solidFill>
              </a:rPr>
              <a:t>técnicas</a:t>
            </a:r>
            <a:r>
              <a:rPr lang="en-US" b="1" dirty="0">
                <a:solidFill>
                  <a:schemeClr val="tx2"/>
                </a:solidFill>
              </a:rPr>
              <a:t> </a:t>
            </a:r>
            <a:r>
              <a:rPr lang="en-US" b="1" dirty="0" err="1">
                <a:solidFill>
                  <a:schemeClr val="tx2"/>
                </a:solidFill>
              </a:rPr>
              <a:t>innovadoras</a:t>
            </a:r>
            <a:r>
              <a:rPr lang="en-US" b="1" dirty="0">
                <a:solidFill>
                  <a:schemeClr val="tx2"/>
                </a:solidFill>
              </a:rPr>
              <a:t> de voladura superficial </a:t>
            </a:r>
          </a:p>
        </p:txBody>
      </p:sp>
      <p:sp>
        <p:nvSpPr>
          <p:cNvPr id="3" name="Título 1">
            <a:extLst>
              <a:ext uri="{FF2B5EF4-FFF2-40B4-BE49-F238E27FC236}">
                <a16:creationId xmlns:a16="http://schemas.microsoft.com/office/drawing/2014/main" id="{3D6F6916-2ED6-4653-B9FA-040F95CDF374}"/>
              </a:ext>
            </a:extLst>
          </p:cNvPr>
          <p:cNvSpPr txBox="1">
            <a:spLocks/>
          </p:cNvSpPr>
          <p:nvPr/>
        </p:nvSpPr>
        <p:spPr>
          <a:xfrm>
            <a:off x="886475" y="1617437"/>
            <a:ext cx="3430431" cy="546846"/>
          </a:xfrm>
          <a:prstGeom prst="rect">
            <a:avLst/>
          </a:prstGeom>
        </p:spPr>
        <p:txBody>
          <a:bodyPr vert="horz" lIns="91440" tIns="45720" rIns="91440" bIns="45720" rtlCol="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14400" marR="0" lvl="2" indent="-228600" defTabSz="914400" fontAlgn="auto">
              <a:lnSpc>
                <a:spcPct val="110000"/>
              </a:lnSpc>
              <a:spcBef>
                <a:spcPts val="700"/>
              </a:spcBef>
              <a:spcAft>
                <a:spcPts val="0"/>
              </a:spcAft>
              <a:buClr>
                <a:schemeClr val="tx2"/>
              </a:buClr>
              <a:buSzTx/>
              <a:buFontTx/>
              <a:buNone/>
              <a:tabLst/>
              <a:defRPr/>
            </a:pPr>
            <a:r>
              <a:rPr kumimoji="0" lang="en-US" b="1" i="0" u="none" strike="noStrike" cap="none" spc="0" normalizeH="0" baseline="0" noProof="0" dirty="0">
                <a:ln>
                  <a:noFill/>
                </a:ln>
                <a:solidFill>
                  <a:schemeClr val="tx1">
                    <a:lumMod val="85000"/>
                    <a:lumOff val="15000"/>
                  </a:schemeClr>
                </a:solidFill>
                <a:effectLst/>
                <a:uLnTx/>
                <a:uFillTx/>
              </a:rPr>
              <a:t>VOLADURA CONTROLADA</a:t>
            </a:r>
          </a:p>
        </p:txBody>
      </p:sp>
      <p:sp>
        <p:nvSpPr>
          <p:cNvPr id="5" name="TextBox 3">
            <a:extLst>
              <a:ext uri="{FF2B5EF4-FFF2-40B4-BE49-F238E27FC236}">
                <a16:creationId xmlns:a16="http://schemas.microsoft.com/office/drawing/2014/main" id="{9B4C6E1C-80C6-420C-97BB-F3AC3D564410}"/>
              </a:ext>
            </a:extLst>
          </p:cNvPr>
          <p:cNvSpPr txBox="1"/>
          <p:nvPr/>
        </p:nvSpPr>
        <p:spPr>
          <a:xfrm>
            <a:off x="5800046" y="1074136"/>
            <a:ext cx="5505479" cy="5401479"/>
          </a:xfrm>
          <a:prstGeom prst="rect">
            <a:avLst/>
          </a:prstGeom>
          <a:noFill/>
        </p:spPr>
        <p:txBody>
          <a:bodyPr wrap="square" rtlCol="0">
            <a:spAutoFit/>
          </a:bodyPr>
          <a:lstStyle>
            <a:defPPr>
              <a:defRPr lang="es-PE"/>
            </a:defPPr>
            <a:lvl1pPr algn="just">
              <a:defRPr sz="2400"/>
            </a:lvl1pPr>
            <a:lvl2pPr marL="742950" marR="0" lvl="1" indent="-285750" algn="just" fontAlgn="auto">
              <a:lnSpc>
                <a:spcPct val="100000"/>
              </a:lnSpc>
              <a:spcBef>
                <a:spcPts val="0"/>
              </a:spcBef>
              <a:spcAft>
                <a:spcPts val="0"/>
              </a:spcAft>
              <a:buClrTx/>
              <a:buSzTx/>
              <a:buFont typeface="Wingdings" panose="05000000000000000000" pitchFamily="2" charset="2"/>
              <a:buChar char="§"/>
              <a:tabLst/>
              <a:defRPr kumimoji="0" sz="2000" b="0" i="0" u="none" strike="noStrike" cap="none" spc="0" normalizeH="0" baseline="0">
                <a:ln>
                  <a:noFill/>
                </a:ln>
                <a:solidFill>
                  <a:prstClr val="black"/>
                </a:solidFill>
                <a:effectLst/>
                <a:uLnTx/>
                <a:uFillTx/>
                <a:latin typeface="Calibri" panose="020F0502020204030204"/>
              </a:defRPr>
            </a:lvl2pPr>
          </a:lstStyle>
          <a:p>
            <a:pPr>
              <a:spcAft>
                <a:spcPts val="600"/>
              </a:spcAft>
            </a:pPr>
            <a:r>
              <a:rPr lang="es-PE" sz="2000" i="1" dirty="0"/>
              <a:t>“Conjunto de modelos matemáticos que sirven para mejorar la </a:t>
            </a:r>
            <a:r>
              <a:rPr lang="es-PE" sz="2000" b="1" i="1" dirty="0"/>
              <a:t>competitividad</a:t>
            </a:r>
            <a:r>
              <a:rPr lang="es-PE" sz="2000" i="1" dirty="0"/>
              <a:t> del macizo rocoso circundante a la labor minera”</a:t>
            </a:r>
          </a:p>
          <a:p>
            <a:pPr>
              <a:spcAft>
                <a:spcPts val="600"/>
              </a:spcAft>
            </a:pPr>
            <a:endParaRPr lang="es-PE" sz="2000" dirty="0"/>
          </a:p>
          <a:p>
            <a:pPr>
              <a:spcAft>
                <a:spcPts val="600"/>
              </a:spcAft>
            </a:pPr>
            <a:r>
              <a:rPr lang="es-PE" sz="2000" dirty="0"/>
              <a:t>“Es evitar danos a la roca remanente y tratar de dejar después de la operación minera unitaria de voladura de rocas una superficie rocosa competente, lisa y bien definida”</a:t>
            </a:r>
          </a:p>
          <a:p>
            <a:pPr>
              <a:spcAft>
                <a:spcPts val="600"/>
              </a:spcAft>
            </a:pPr>
            <a:endParaRPr kumimoji="0" lang="es-PE"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spcAft>
                <a:spcPts val="600"/>
              </a:spcAft>
            </a:pPr>
            <a:r>
              <a:rPr lang="es-PE" sz="2000" i="1" dirty="0"/>
              <a:t>“Es el proceso mediante el cual ciertas técnicas son aplicadas, durante la excavación de labores mineras subterráneas o superficiales, de tal manera de producir una superficie final geométricamente precisa y relativamente no afectada.” (Manual de Especialista en Voladura, ISEE, 17 va. Edición (2008).  </a:t>
            </a:r>
          </a:p>
          <a:p>
            <a:pPr>
              <a:spcAft>
                <a:spcPts val="600"/>
              </a:spcAft>
            </a:pPr>
            <a:endParaRPr kumimoji="0" lang="es-PE"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Imagen 1">
            <a:extLst>
              <a:ext uri="{FF2B5EF4-FFF2-40B4-BE49-F238E27FC236}">
                <a16:creationId xmlns:a16="http://schemas.microsoft.com/office/drawing/2014/main" id="{01904398-499B-42C9-8953-9006D2521A12}"/>
              </a:ext>
            </a:extLst>
          </p:cNvPr>
          <p:cNvPicPr>
            <a:picLocks noChangeAspect="1"/>
          </p:cNvPicPr>
          <p:nvPr/>
        </p:nvPicPr>
        <p:blipFill>
          <a:blip r:embed="rId2"/>
          <a:stretch>
            <a:fillRect/>
          </a:stretch>
        </p:blipFill>
        <p:spPr>
          <a:xfrm>
            <a:off x="418759" y="2164283"/>
            <a:ext cx="5167165" cy="3483482"/>
          </a:xfrm>
          <a:prstGeom prst="rect">
            <a:avLst/>
          </a:prstGeom>
        </p:spPr>
      </p:pic>
    </p:spTree>
    <p:extLst>
      <p:ext uri="{BB962C8B-B14F-4D97-AF65-F5344CB8AC3E}">
        <p14:creationId xmlns:p14="http://schemas.microsoft.com/office/powerpoint/2010/main" val="678390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3D6F6916-2ED6-4653-B9FA-040F95CDF374}"/>
              </a:ext>
            </a:extLst>
          </p:cNvPr>
          <p:cNvSpPr txBox="1">
            <a:spLocks/>
          </p:cNvSpPr>
          <p:nvPr/>
        </p:nvSpPr>
        <p:spPr>
          <a:xfrm>
            <a:off x="1251678" y="382385"/>
            <a:ext cx="10178322" cy="14921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14400" marR="0" lvl="2" indent="0" defTabSz="914400" fontAlgn="auto">
              <a:lnSpc>
                <a:spcPct val="90000"/>
              </a:lnSpc>
              <a:spcBef>
                <a:spcPct val="0"/>
              </a:spcBef>
              <a:spcAft>
                <a:spcPts val="600"/>
              </a:spcAft>
              <a:buClrTx/>
              <a:buSzTx/>
              <a:tabLst/>
              <a:defRPr/>
            </a:pPr>
            <a:r>
              <a:rPr kumimoji="0" lang="en-US" sz="5100" b="1" i="0" u="none" strike="noStrike" cap="all" spc="200" normalizeH="0" noProof="0">
                <a:ln>
                  <a:noFill/>
                </a:ln>
                <a:solidFill>
                  <a:schemeClr val="tx2"/>
                </a:solidFill>
                <a:effectLst/>
                <a:uLnTx/>
                <a:uFillTx/>
                <a:latin typeface="+mj-lt"/>
                <a:ea typeface="+mj-ea"/>
                <a:cs typeface="+mj-cs"/>
              </a:rPr>
              <a:t>VOLADURA CONTROLADA</a:t>
            </a:r>
          </a:p>
        </p:txBody>
      </p:sp>
      <p:sp>
        <p:nvSpPr>
          <p:cNvPr id="4" name="TextBox 3">
            <a:extLst>
              <a:ext uri="{FF2B5EF4-FFF2-40B4-BE49-F238E27FC236}">
                <a16:creationId xmlns:a16="http://schemas.microsoft.com/office/drawing/2014/main" id="{D3644FFE-8483-44DB-8866-E416E3FBD5D7}"/>
              </a:ext>
            </a:extLst>
          </p:cNvPr>
          <p:cNvSpPr txBox="1"/>
          <p:nvPr/>
        </p:nvSpPr>
        <p:spPr>
          <a:xfrm>
            <a:off x="579391" y="3991558"/>
            <a:ext cx="11231880" cy="784830"/>
          </a:xfrm>
          <a:prstGeom prst="rect">
            <a:avLst/>
          </a:prstGeom>
          <a:noFill/>
        </p:spPr>
        <p:txBody>
          <a:bodyPr wrap="square" rtlCol="0">
            <a:spAutoFit/>
          </a:bodyPr>
          <a:lstStyle/>
          <a:p>
            <a:pPr marL="0" marR="0" lvl="0" indent="0" algn="l" defTabSz="914400" rtl="0" eaLnBrk="1" fontAlgn="auto" latinLnBrk="0" hangingPunct="1">
              <a:spcBef>
                <a:spcPts val="0"/>
              </a:spcBef>
              <a:spcAft>
                <a:spcPts val="60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742950" marR="0" lvl="1" indent="-285750" algn="just" defTabSz="914400" rtl="0" eaLnBrk="1" fontAlgn="auto" latinLnBrk="0" hangingPunct="1">
              <a:spcBef>
                <a:spcPts val="0"/>
              </a:spcBef>
              <a:spcAft>
                <a:spcPts val="600"/>
              </a:spcAft>
              <a:buClrTx/>
              <a:buSzTx/>
              <a:buFont typeface="Wingdings" panose="05000000000000000000" pitchFamily="2" charset="2"/>
              <a:buChar char="§"/>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7" name="TextBox 3">
            <a:extLst>
              <a:ext uri="{FF2B5EF4-FFF2-40B4-BE49-F238E27FC236}">
                <a16:creationId xmlns:a16="http://schemas.microsoft.com/office/drawing/2014/main" id="{338BEA0C-AB47-F761-73AF-61EEB596AB90}"/>
              </a:ext>
            </a:extLst>
          </p:cNvPr>
          <p:cNvGraphicFramePr/>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77847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3D6F6916-2ED6-4653-B9FA-040F95CDF374}"/>
              </a:ext>
            </a:extLst>
          </p:cNvPr>
          <p:cNvSpPr txBox="1">
            <a:spLocks/>
          </p:cNvSpPr>
          <p:nvPr/>
        </p:nvSpPr>
        <p:spPr>
          <a:xfrm>
            <a:off x="1242874" y="405707"/>
            <a:ext cx="10751006" cy="56576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14400" marR="0" lvl="2" indent="0" algn="just"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VOLADURA CONTROLADA</a:t>
            </a:r>
          </a:p>
        </p:txBody>
      </p:sp>
      <p:sp>
        <p:nvSpPr>
          <p:cNvPr id="4" name="TextBox 3">
            <a:extLst>
              <a:ext uri="{FF2B5EF4-FFF2-40B4-BE49-F238E27FC236}">
                <a16:creationId xmlns:a16="http://schemas.microsoft.com/office/drawing/2014/main" id="{D3644FFE-8483-44DB-8866-E416E3FBD5D7}"/>
              </a:ext>
            </a:extLst>
          </p:cNvPr>
          <p:cNvSpPr txBox="1"/>
          <p:nvPr/>
        </p:nvSpPr>
        <p:spPr>
          <a:xfrm>
            <a:off x="295305" y="4106968"/>
            <a:ext cx="1123188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3">
            <a:extLst>
              <a:ext uri="{FF2B5EF4-FFF2-40B4-BE49-F238E27FC236}">
                <a16:creationId xmlns:a16="http://schemas.microsoft.com/office/drawing/2014/main" id="{9B4C6E1C-80C6-420C-97BB-F3AC3D564410}"/>
              </a:ext>
            </a:extLst>
          </p:cNvPr>
          <p:cNvSpPr txBox="1"/>
          <p:nvPr/>
        </p:nvSpPr>
        <p:spPr>
          <a:xfrm>
            <a:off x="1242874" y="1512021"/>
            <a:ext cx="10151480" cy="1938992"/>
          </a:xfrm>
          <a:prstGeom prst="rect">
            <a:avLst/>
          </a:prstGeom>
          <a:noFill/>
        </p:spPr>
        <p:txBody>
          <a:bodyPr wrap="square" rtlCol="0">
            <a:spAutoFit/>
          </a:bodyPr>
          <a:lstStyle>
            <a:defPPr>
              <a:defRPr lang="es-PE"/>
            </a:defPPr>
            <a:lvl1pPr algn="just">
              <a:defRPr sz="2400"/>
            </a:lvl1pPr>
            <a:lvl2pPr marL="742950" marR="0" lvl="1" indent="-285750" algn="just" fontAlgn="auto">
              <a:lnSpc>
                <a:spcPct val="100000"/>
              </a:lnSpc>
              <a:spcBef>
                <a:spcPts val="0"/>
              </a:spcBef>
              <a:spcAft>
                <a:spcPts val="0"/>
              </a:spcAft>
              <a:buClrTx/>
              <a:buSzTx/>
              <a:buFont typeface="Wingdings" panose="05000000000000000000" pitchFamily="2" charset="2"/>
              <a:buChar char="§"/>
              <a:tabLst/>
              <a:defRPr kumimoji="0" sz="2000" b="0" i="0" u="none" strike="noStrike" cap="none" spc="0" normalizeH="0" baseline="0">
                <a:ln>
                  <a:noFill/>
                </a:ln>
                <a:solidFill>
                  <a:prstClr val="black"/>
                </a:solidFill>
                <a:effectLst/>
                <a:uLnTx/>
                <a:uFillTx/>
                <a:latin typeface="Calibri" panose="020F0502020204030204"/>
              </a:defRPr>
            </a:lvl2pPr>
          </a:lstStyle>
          <a:p>
            <a:pPr lvl="0"/>
            <a:r>
              <a:rPr lang="es-PE" dirty="0"/>
              <a:t>Después de haber realizado una análisis técnico – económico y ecológicas. Se debe de conocer la metodología de voladuras controladas y los modelos matemáticos de diseño, con la finalidad de mantener en equilibrio los criterios de estabilidad del macizo rocoso y disminución de costos unitarios de la operación. </a:t>
            </a:r>
            <a:endParaRPr kumimoji="0" lang="es-PE"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6" name="Diagrama 5">
            <a:extLst>
              <a:ext uri="{FF2B5EF4-FFF2-40B4-BE49-F238E27FC236}">
                <a16:creationId xmlns:a16="http://schemas.microsoft.com/office/drawing/2014/main" id="{4874C81B-7BAD-4147-AA22-38D12332D3E5}"/>
              </a:ext>
            </a:extLst>
          </p:cNvPr>
          <p:cNvGraphicFramePr/>
          <p:nvPr/>
        </p:nvGraphicFramePr>
        <p:xfrm>
          <a:off x="3107184" y="3283456"/>
          <a:ext cx="6676008" cy="3062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36140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3D6F6916-2ED6-4653-B9FA-040F95CDF374}"/>
              </a:ext>
            </a:extLst>
          </p:cNvPr>
          <p:cNvSpPr txBox="1">
            <a:spLocks/>
          </p:cNvSpPr>
          <p:nvPr/>
        </p:nvSpPr>
        <p:spPr>
          <a:xfrm>
            <a:off x="295305" y="856066"/>
            <a:ext cx="10751006" cy="56576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14400" marR="0" lvl="2" indent="0" algn="just"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IMPORTANCIA DE LA VOLADURA CONTROLADA</a:t>
            </a:r>
          </a:p>
        </p:txBody>
      </p:sp>
      <p:sp>
        <p:nvSpPr>
          <p:cNvPr id="4" name="TextBox 3">
            <a:extLst>
              <a:ext uri="{FF2B5EF4-FFF2-40B4-BE49-F238E27FC236}">
                <a16:creationId xmlns:a16="http://schemas.microsoft.com/office/drawing/2014/main" id="{D3644FFE-8483-44DB-8866-E416E3FBD5D7}"/>
              </a:ext>
            </a:extLst>
          </p:cNvPr>
          <p:cNvSpPr txBox="1"/>
          <p:nvPr/>
        </p:nvSpPr>
        <p:spPr>
          <a:xfrm>
            <a:off x="295305" y="4106968"/>
            <a:ext cx="1123188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3">
            <a:extLst>
              <a:ext uri="{FF2B5EF4-FFF2-40B4-BE49-F238E27FC236}">
                <a16:creationId xmlns:a16="http://schemas.microsoft.com/office/drawing/2014/main" id="{9B4C6E1C-80C6-420C-97BB-F3AC3D564410}"/>
              </a:ext>
            </a:extLst>
          </p:cNvPr>
          <p:cNvSpPr txBox="1"/>
          <p:nvPr/>
        </p:nvSpPr>
        <p:spPr>
          <a:xfrm>
            <a:off x="1242874" y="1512021"/>
            <a:ext cx="10151480" cy="1200329"/>
          </a:xfrm>
          <a:prstGeom prst="rect">
            <a:avLst/>
          </a:prstGeom>
          <a:noFill/>
        </p:spPr>
        <p:txBody>
          <a:bodyPr wrap="square" rtlCol="0">
            <a:spAutoFit/>
          </a:bodyPr>
          <a:lstStyle>
            <a:defPPr>
              <a:defRPr lang="es-PE"/>
            </a:defPPr>
            <a:lvl1pPr algn="just">
              <a:defRPr sz="2400"/>
            </a:lvl1pPr>
            <a:lvl2pPr marL="742950" marR="0" lvl="1" indent="-285750" algn="just" fontAlgn="auto">
              <a:lnSpc>
                <a:spcPct val="100000"/>
              </a:lnSpc>
              <a:spcBef>
                <a:spcPts val="0"/>
              </a:spcBef>
              <a:spcAft>
                <a:spcPts val="0"/>
              </a:spcAft>
              <a:buClrTx/>
              <a:buSzTx/>
              <a:buFont typeface="Wingdings" panose="05000000000000000000" pitchFamily="2" charset="2"/>
              <a:buChar char="§"/>
              <a:tabLst/>
              <a:defRPr kumimoji="0" sz="2000" b="0" i="0" u="none" strike="noStrike" cap="none" spc="0" normalizeH="0" baseline="0">
                <a:ln>
                  <a:noFill/>
                </a:ln>
                <a:solidFill>
                  <a:prstClr val="black"/>
                </a:solidFill>
                <a:effectLst/>
                <a:uLnTx/>
                <a:uFillTx/>
                <a:latin typeface="Calibri" panose="020F0502020204030204"/>
              </a:defRPr>
            </a:lvl2pPr>
          </a:lstStyle>
          <a:p>
            <a:r>
              <a:rPr lang="es-PE" dirty="0"/>
              <a:t>Los modelos matemáticos que serán mostrados tienen un amplio rango de aplicación en minería subterránea, superficial y en movimientos de tierras, de los cuales podemos resaltar las siguientes importancias:</a:t>
            </a:r>
          </a:p>
        </p:txBody>
      </p:sp>
      <p:graphicFrame>
        <p:nvGraphicFramePr>
          <p:cNvPr id="2" name="Diagrama 1">
            <a:extLst>
              <a:ext uri="{FF2B5EF4-FFF2-40B4-BE49-F238E27FC236}">
                <a16:creationId xmlns:a16="http://schemas.microsoft.com/office/drawing/2014/main" id="{A263CDDD-716D-4A68-ADA1-7489AA509D7A}"/>
              </a:ext>
            </a:extLst>
          </p:cNvPr>
          <p:cNvGraphicFramePr/>
          <p:nvPr/>
        </p:nvGraphicFramePr>
        <p:xfrm>
          <a:off x="1333802" y="3056178"/>
          <a:ext cx="9969623" cy="3461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81551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3D6F6916-2ED6-4653-B9FA-040F95CDF374}"/>
              </a:ext>
            </a:extLst>
          </p:cNvPr>
          <p:cNvSpPr txBox="1">
            <a:spLocks/>
          </p:cNvSpPr>
          <p:nvPr/>
        </p:nvSpPr>
        <p:spPr>
          <a:xfrm>
            <a:off x="295305" y="856066"/>
            <a:ext cx="10751006" cy="56576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14400" marR="0" lvl="2" indent="0" algn="just" defTabSz="914400" rtl="0" eaLnBrk="1" fontAlgn="auto" latinLnBrk="0" hangingPunct="1">
              <a:lnSpc>
                <a:spcPct val="100000"/>
              </a:lnSpc>
              <a:spcBef>
                <a:spcPts val="0"/>
              </a:spcBef>
              <a:spcAft>
                <a:spcPts val="0"/>
              </a:spcAft>
              <a:buClrTx/>
              <a:buSzTx/>
              <a:buFontTx/>
              <a:buNone/>
              <a:tabLst/>
              <a:defRPr/>
            </a:pPr>
            <a:r>
              <a:rPr lang="es-ES" sz="2800" b="1" dirty="0">
                <a:solidFill>
                  <a:srgbClr val="C00000"/>
                </a:solidFill>
                <a:latin typeface="Arial" panose="020B0604020202020204" pitchFamily="34" charset="0"/>
                <a:cs typeface="Arial" panose="020B0604020202020204" pitchFamily="34" charset="0"/>
              </a:rPr>
              <a:t>VARIABLES CONTROLABLES</a:t>
            </a:r>
            <a:endParaRPr kumimoji="0" lang="es-ES" sz="28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D3644FFE-8483-44DB-8866-E416E3FBD5D7}"/>
              </a:ext>
            </a:extLst>
          </p:cNvPr>
          <p:cNvSpPr txBox="1"/>
          <p:nvPr/>
        </p:nvSpPr>
        <p:spPr>
          <a:xfrm>
            <a:off x="295305" y="4106968"/>
            <a:ext cx="1123188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6" name="Diagrama 5">
            <a:extLst>
              <a:ext uri="{FF2B5EF4-FFF2-40B4-BE49-F238E27FC236}">
                <a16:creationId xmlns:a16="http://schemas.microsoft.com/office/drawing/2014/main" id="{553F9676-F4B5-443A-A41F-3FA6FF9E8BE6}"/>
              </a:ext>
            </a:extLst>
          </p:cNvPr>
          <p:cNvGraphicFramePr/>
          <p:nvPr/>
        </p:nvGraphicFramePr>
        <p:xfrm>
          <a:off x="1349406" y="1784413"/>
          <a:ext cx="10067277" cy="4536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2235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3D6F6916-2ED6-4653-B9FA-040F95CDF374}"/>
              </a:ext>
            </a:extLst>
          </p:cNvPr>
          <p:cNvSpPr txBox="1">
            <a:spLocks/>
          </p:cNvSpPr>
          <p:nvPr/>
        </p:nvSpPr>
        <p:spPr>
          <a:xfrm>
            <a:off x="295305" y="856066"/>
            <a:ext cx="10751006" cy="565769"/>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14400" marR="0" lvl="2" indent="0" algn="just"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MODELOS MATEMÁTICOS PARA DISEÑO DE VOLADURAS CONTROLADAS</a:t>
            </a:r>
          </a:p>
        </p:txBody>
      </p:sp>
      <p:sp>
        <p:nvSpPr>
          <p:cNvPr id="4" name="TextBox 3">
            <a:extLst>
              <a:ext uri="{FF2B5EF4-FFF2-40B4-BE49-F238E27FC236}">
                <a16:creationId xmlns:a16="http://schemas.microsoft.com/office/drawing/2014/main" id="{D3644FFE-8483-44DB-8866-E416E3FBD5D7}"/>
              </a:ext>
            </a:extLst>
          </p:cNvPr>
          <p:cNvSpPr txBox="1"/>
          <p:nvPr/>
        </p:nvSpPr>
        <p:spPr>
          <a:xfrm>
            <a:off x="295305" y="4106968"/>
            <a:ext cx="1123188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 name="Diagrama 4">
            <a:extLst>
              <a:ext uri="{FF2B5EF4-FFF2-40B4-BE49-F238E27FC236}">
                <a16:creationId xmlns:a16="http://schemas.microsoft.com/office/drawing/2014/main" id="{063795DB-D9F2-47A0-96C4-B65DB8207B9D}"/>
              </a:ext>
            </a:extLst>
          </p:cNvPr>
          <p:cNvGraphicFramePr/>
          <p:nvPr/>
        </p:nvGraphicFramePr>
        <p:xfrm>
          <a:off x="3129945" y="1421835"/>
          <a:ext cx="5562600" cy="49637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85669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3D6F6916-2ED6-4653-B9FA-040F95CDF374}"/>
              </a:ext>
            </a:extLst>
          </p:cNvPr>
          <p:cNvSpPr txBox="1">
            <a:spLocks/>
          </p:cNvSpPr>
          <p:nvPr/>
        </p:nvSpPr>
        <p:spPr>
          <a:xfrm>
            <a:off x="1242874" y="405707"/>
            <a:ext cx="10751006" cy="56576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14400" marR="0" lvl="2" indent="0" algn="just"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schemeClr val="accent3">
                    <a:lumMod val="75000"/>
                  </a:schemeClr>
                </a:solidFill>
                <a:effectLst/>
                <a:uLnTx/>
                <a:uFillTx/>
                <a:latin typeface="Arial" panose="020B0604020202020204" pitchFamily="34" charset="0"/>
                <a:ea typeface="+mn-ea"/>
                <a:cs typeface="Arial" panose="020B0604020202020204" pitchFamily="34" charset="0"/>
              </a:rPr>
              <a:t>a. PERFORACIÓN EN LÍNEA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3644FFE-8483-44DB-8866-E416E3FBD5D7}"/>
                  </a:ext>
                </a:extLst>
              </p:cNvPr>
              <p:cNvSpPr txBox="1"/>
              <p:nvPr/>
            </p:nvSpPr>
            <p:spPr>
              <a:xfrm>
                <a:off x="485643" y="3774637"/>
                <a:ext cx="5610357" cy="2677656"/>
              </a:xfrm>
              <a:prstGeom prst="rect">
                <a:avLst/>
              </a:prstGeom>
              <a:noFill/>
            </p:spPr>
            <p:txBody>
              <a:bodyPr wrap="square" rtlCol="0">
                <a:spAutoFit/>
              </a:bodyPr>
              <a:lstStyle>
                <a:defPPr>
                  <a:defRPr lang="es-PE"/>
                </a:defPPr>
                <a:lvl1pPr algn="just">
                  <a:defRPr sz="2400"/>
                </a:lvl1pPr>
              </a:lstStyle>
              <a:p>
                <a:r>
                  <a:rPr lang="es-PE" b="1" dirty="0"/>
                  <a:t>Fórmula:</a:t>
                </a:r>
              </a:p>
              <a:p>
                <a:pPr/>
                <a14:m>
                  <m:oMathPara xmlns:m="http://schemas.openxmlformats.org/officeDocument/2006/math">
                    <m:oMathParaPr>
                      <m:jc m:val="centerGroup"/>
                    </m:oMathParaPr>
                    <m:oMath xmlns:m="http://schemas.openxmlformats.org/officeDocument/2006/math">
                      <m:r>
                        <a:rPr lang="es-PE">
                          <a:latin typeface="Cambria Math" panose="02040503050406030204" pitchFamily="18" charset="0"/>
                        </a:rPr>
                        <m:t>𝐸</m:t>
                      </m:r>
                      <m:r>
                        <a:rPr lang="es-PE">
                          <a:latin typeface="Cambria Math" panose="02040503050406030204" pitchFamily="18" charset="0"/>
                        </a:rPr>
                        <m:t>=(2−4) </m:t>
                      </m:r>
                      <m:r>
                        <a:rPr lang="es-PE">
                          <a:latin typeface="Cambria Math" panose="02040503050406030204" pitchFamily="18" charset="0"/>
                        </a:rPr>
                        <m:t>𝐷</m:t>
                      </m:r>
                    </m:oMath>
                  </m:oMathPara>
                </a14:m>
                <a:endParaRPr lang="es-PE" dirty="0"/>
              </a:p>
              <a:p>
                <a:r>
                  <a:rPr lang="es-PE" dirty="0"/>
                  <a:t>Dónde	:</a:t>
                </a:r>
              </a:p>
              <a:p>
                <a:r>
                  <a:rPr lang="es-PE" dirty="0"/>
                  <a:t>E	: Espaciamiento.</a:t>
                </a:r>
              </a:p>
              <a:p>
                <a:r>
                  <a:rPr lang="es-PE" dirty="0"/>
                  <a:t>D	: Diámetro.</a:t>
                </a:r>
              </a:p>
              <a:p>
                <a:r>
                  <a:rPr lang="es-PE" dirty="0"/>
                  <a:t>2 – 4	: De 2 a 4 veces el diámetro de la perforación</a:t>
                </a:r>
              </a:p>
            </p:txBody>
          </p:sp>
        </mc:Choice>
        <mc:Fallback xmlns="">
          <p:sp>
            <p:nvSpPr>
              <p:cNvPr id="4" name="TextBox 3">
                <a:extLst>
                  <a:ext uri="{FF2B5EF4-FFF2-40B4-BE49-F238E27FC236}">
                    <a16:creationId xmlns:a16="http://schemas.microsoft.com/office/drawing/2014/main" id="{D3644FFE-8483-44DB-8866-E416E3FBD5D7}"/>
                  </a:ext>
                </a:extLst>
              </p:cNvPr>
              <p:cNvSpPr txBox="1">
                <a:spLocks noRot="1" noChangeAspect="1" noMove="1" noResize="1" noEditPoints="1" noAdjustHandles="1" noChangeArrowheads="1" noChangeShapeType="1" noTextEdit="1"/>
              </p:cNvSpPr>
              <p:nvPr/>
            </p:nvSpPr>
            <p:spPr>
              <a:xfrm>
                <a:off x="485643" y="3774637"/>
                <a:ext cx="5610357" cy="2677656"/>
              </a:xfrm>
              <a:prstGeom prst="rect">
                <a:avLst/>
              </a:prstGeom>
              <a:blipFill>
                <a:blip r:embed="rId3"/>
                <a:stretch>
                  <a:fillRect l="-1739" t="-1822" r="-1630" b="-4328"/>
                </a:stretch>
              </a:blipFill>
            </p:spPr>
            <p:txBody>
              <a:bodyPr/>
              <a:lstStyle/>
              <a:p>
                <a:r>
                  <a:rPr lang="es-PE">
                    <a:noFill/>
                  </a:rPr>
                  <a:t> </a:t>
                </a:r>
              </a:p>
            </p:txBody>
          </p:sp>
        </mc:Fallback>
      </mc:AlternateContent>
      <p:pic>
        <p:nvPicPr>
          <p:cNvPr id="7" name="Imagen 6">
            <a:extLst>
              <a:ext uri="{FF2B5EF4-FFF2-40B4-BE49-F238E27FC236}">
                <a16:creationId xmlns:a16="http://schemas.microsoft.com/office/drawing/2014/main" id="{7055126C-C908-476D-8A79-E6EF74910A08}"/>
              </a:ext>
            </a:extLst>
          </p:cNvPr>
          <p:cNvPicPr/>
          <p:nvPr/>
        </p:nvPicPr>
        <p:blipFill rotWithShape="1">
          <a:blip r:embed="rId4"/>
          <a:srcRect l="22931" t="11534" r="27880" b="5842"/>
          <a:stretch/>
        </p:blipFill>
        <p:spPr bwMode="auto">
          <a:xfrm>
            <a:off x="6618377" y="1332109"/>
            <a:ext cx="5170170" cy="5120184"/>
          </a:xfrm>
          <a:prstGeom prst="rect">
            <a:avLst/>
          </a:prstGeom>
          <a:ln>
            <a:solidFill>
              <a:schemeClr val="tx1"/>
            </a:solidFill>
          </a:ln>
          <a:extLst>
            <a:ext uri="{53640926-AAD7-44D8-BBD7-CCE9431645EC}">
              <a14:shadowObscured xmlns:a14="http://schemas.microsoft.com/office/drawing/2010/main"/>
            </a:ext>
          </a:extLst>
        </p:spPr>
      </p:pic>
      <p:sp>
        <p:nvSpPr>
          <p:cNvPr id="2" name="Rectángulo 1">
            <a:extLst>
              <a:ext uri="{FF2B5EF4-FFF2-40B4-BE49-F238E27FC236}">
                <a16:creationId xmlns:a16="http://schemas.microsoft.com/office/drawing/2014/main" id="{59B9604D-BBED-433A-8C1F-988BF6CB927D}"/>
              </a:ext>
            </a:extLst>
          </p:cNvPr>
          <p:cNvSpPr/>
          <p:nvPr/>
        </p:nvSpPr>
        <p:spPr>
          <a:xfrm>
            <a:off x="354162" y="1297190"/>
            <a:ext cx="5851329" cy="1938992"/>
          </a:xfrm>
          <a:prstGeom prst="rect">
            <a:avLst/>
          </a:prstGeom>
          <a:noFill/>
        </p:spPr>
        <p:txBody>
          <a:bodyPr wrap="square" rtlCol="0">
            <a:spAutoFit/>
          </a:bodyPr>
          <a:lstStyle/>
          <a:p>
            <a:pPr algn="just"/>
            <a:r>
              <a:rPr lang="es-PE" sz="2400" dirty="0"/>
              <a:t>Es un modelo matemático de fracturamiento, que usa taladros vacíos de 35 a 75 </a:t>
            </a:r>
            <a:r>
              <a:rPr lang="es-PE" sz="2400" dirty="0" err="1"/>
              <a:t>mm.</a:t>
            </a:r>
            <a:r>
              <a:rPr lang="es-PE" sz="2400" dirty="0"/>
              <a:t> de diámetro, los cuales están separados uno de otro por un espaciamiento equivalente entre 2 a 4 veces el diámetro de los taladros. </a:t>
            </a:r>
          </a:p>
        </p:txBody>
      </p:sp>
    </p:spTree>
    <p:extLst>
      <p:ext uri="{BB962C8B-B14F-4D97-AF65-F5344CB8AC3E}">
        <p14:creationId xmlns:p14="http://schemas.microsoft.com/office/powerpoint/2010/main" val="2816075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3D6F6916-2ED6-4653-B9FA-040F95CDF374}"/>
              </a:ext>
            </a:extLst>
          </p:cNvPr>
          <p:cNvSpPr txBox="1">
            <a:spLocks/>
          </p:cNvSpPr>
          <p:nvPr/>
        </p:nvSpPr>
        <p:spPr>
          <a:xfrm>
            <a:off x="1490946" y="1539935"/>
            <a:ext cx="10178322" cy="149213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14400" marR="0" lvl="2" indent="0" defTabSz="914400" fontAlgn="auto">
              <a:lnSpc>
                <a:spcPct val="90000"/>
              </a:lnSpc>
              <a:spcBef>
                <a:spcPct val="0"/>
              </a:spcBef>
              <a:spcAft>
                <a:spcPts val="600"/>
              </a:spcAft>
              <a:buClrTx/>
              <a:buSzTx/>
              <a:tabLst/>
              <a:defRPr/>
            </a:pPr>
            <a:r>
              <a:rPr kumimoji="0" lang="en-US" sz="5100" i="0" u="none" strike="noStrike" cap="all" spc="200" normalizeH="0" noProof="0" dirty="0">
                <a:ln>
                  <a:noFill/>
                </a:ln>
                <a:solidFill>
                  <a:schemeClr val="accent3">
                    <a:lumMod val="75000"/>
                  </a:schemeClr>
                </a:solidFill>
                <a:effectLst/>
                <a:uLnTx/>
                <a:uFillTx/>
                <a:latin typeface="+mj-lt"/>
                <a:ea typeface="+mj-ea"/>
                <a:cs typeface="+mj-cs"/>
              </a:rPr>
              <a:t>PERFORACIÓN EN LÍNEA</a:t>
            </a:r>
          </a:p>
        </p:txBody>
      </p:sp>
      <p:graphicFrame>
        <p:nvGraphicFramePr>
          <p:cNvPr id="5" name="Diagrama 4">
            <a:extLst>
              <a:ext uri="{FF2B5EF4-FFF2-40B4-BE49-F238E27FC236}">
                <a16:creationId xmlns:a16="http://schemas.microsoft.com/office/drawing/2014/main" id="{3F768FBA-7425-4378-BA40-C12CDE2D87DE}"/>
              </a:ext>
            </a:extLst>
          </p:cNvPr>
          <p:cNvGraphicFramePr/>
          <p:nvPr/>
        </p:nvGraphicFramePr>
        <p:xfrm>
          <a:off x="1251678" y="2286001"/>
          <a:ext cx="10178322" cy="359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58846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3D6F6916-2ED6-4653-B9FA-040F95CDF374}"/>
              </a:ext>
            </a:extLst>
          </p:cNvPr>
          <p:cNvSpPr txBox="1">
            <a:spLocks/>
          </p:cNvSpPr>
          <p:nvPr/>
        </p:nvSpPr>
        <p:spPr>
          <a:xfrm>
            <a:off x="1242874" y="405707"/>
            <a:ext cx="10751006" cy="56576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14400" marR="0" lvl="2" indent="0" algn="just"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schemeClr val="accent3">
                    <a:lumMod val="75000"/>
                  </a:schemeClr>
                </a:solidFill>
                <a:effectLst/>
                <a:uLnTx/>
                <a:uFillTx/>
                <a:latin typeface="Arial" panose="020B0604020202020204" pitchFamily="34" charset="0"/>
                <a:ea typeface="+mn-ea"/>
                <a:cs typeface="Arial" panose="020B0604020202020204" pitchFamily="34" charset="0"/>
              </a:rPr>
              <a:t>b. TEORIA PRE CORTE </a:t>
            </a:r>
          </a:p>
        </p:txBody>
      </p:sp>
      <p:sp>
        <p:nvSpPr>
          <p:cNvPr id="5" name="Rectángulo 4">
            <a:extLst>
              <a:ext uri="{FF2B5EF4-FFF2-40B4-BE49-F238E27FC236}">
                <a16:creationId xmlns:a16="http://schemas.microsoft.com/office/drawing/2014/main" id="{112220AB-A1BA-4AD8-BDE1-2D8E6C753FA9}"/>
              </a:ext>
            </a:extLst>
          </p:cNvPr>
          <p:cNvSpPr/>
          <p:nvPr/>
        </p:nvSpPr>
        <p:spPr>
          <a:xfrm>
            <a:off x="1296214" y="859573"/>
            <a:ext cx="10644326" cy="2308324"/>
          </a:xfrm>
          <a:prstGeom prst="rect">
            <a:avLst/>
          </a:prstGeom>
          <a:noFill/>
        </p:spPr>
        <p:txBody>
          <a:bodyPr wrap="square" rtlCol="0">
            <a:spAutoFit/>
          </a:bodyPr>
          <a:lstStyle/>
          <a:p>
            <a:r>
              <a:rPr lang="es-ES" b="1" dirty="0"/>
              <a:t>Diámetros de perforación</a:t>
            </a:r>
            <a:endParaRPr lang="es-PE" dirty="0"/>
          </a:p>
          <a:p>
            <a:r>
              <a:rPr lang="es-ES" dirty="0"/>
              <a:t>Es ampliamente reconocido que los mejores resultados de pre corte se obtienen con diámetros pequeños de perforación; sin embargo, hay que tomar en cuenta la longitud del banco a perforar y las desviaciones de los diámetro.</a:t>
            </a:r>
          </a:p>
          <a:p>
            <a:endParaRPr lang="es-ES" dirty="0"/>
          </a:p>
          <a:p>
            <a:r>
              <a:rPr lang="es-ES" b="1" dirty="0"/>
              <a:t>Espaciamiento entre taladros.</a:t>
            </a:r>
          </a:p>
          <a:p>
            <a:endParaRPr lang="es-ES" dirty="0"/>
          </a:p>
          <a:p>
            <a:endParaRPr lang="es-PE" dirty="0"/>
          </a:p>
        </p:txBody>
      </p:sp>
      <p:sp>
        <p:nvSpPr>
          <p:cNvPr id="14" name="Rectangle 8">
            <a:extLst>
              <a:ext uri="{FF2B5EF4-FFF2-40B4-BE49-F238E27FC236}">
                <a16:creationId xmlns:a16="http://schemas.microsoft.com/office/drawing/2014/main" id="{7C4F42EA-E77C-43FB-B35C-5B8DA0877C28}"/>
              </a:ext>
            </a:extLst>
          </p:cNvPr>
          <p:cNvSpPr>
            <a:spLocks noChangeArrowheads="1"/>
          </p:cNvSpPr>
          <p:nvPr/>
        </p:nvSpPr>
        <p:spPr bwMode="auto">
          <a:xfrm>
            <a:off x="1296214" y="2565086"/>
            <a:ext cx="9831526" cy="2062103"/>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r>
              <a:rPr lang="es-ES" altLang="es-PE" dirty="0"/>
              <a:t>Algoritmo propuesto por Sutherland en 1989</a:t>
            </a:r>
            <a:endParaRPr lang="es-PE" altLang="es-PE" dirty="0"/>
          </a:p>
          <a:p>
            <a:pPr algn="ctr"/>
            <a:r>
              <a:rPr lang="es-ES" altLang="es-PE" sz="2000" i="1" dirty="0"/>
              <a:t>S = K x d</a:t>
            </a:r>
            <a:endParaRPr lang="es-PE" altLang="es-PE" sz="2000" i="1" dirty="0"/>
          </a:p>
          <a:p>
            <a:r>
              <a:rPr lang="es-ES" altLang="es-PE" b="1" dirty="0"/>
              <a:t>Dónde:</a:t>
            </a:r>
            <a:endParaRPr lang="es-PE" altLang="es-PE" b="1" dirty="0"/>
          </a:p>
          <a:p>
            <a:r>
              <a:rPr lang="es-ES" altLang="es-PE" dirty="0"/>
              <a:t>S	: Espaciamiento.</a:t>
            </a:r>
            <a:endParaRPr lang="es-PE" altLang="es-PE" dirty="0"/>
          </a:p>
          <a:p>
            <a:r>
              <a:rPr lang="es-ES" altLang="es-PE" dirty="0"/>
              <a:t>K	: Constante entre 14 a 16.</a:t>
            </a:r>
            <a:endParaRPr lang="es-PE" altLang="es-PE" dirty="0"/>
          </a:p>
          <a:p>
            <a:r>
              <a:rPr lang="es-ES" altLang="es-PE" dirty="0"/>
              <a:t>d	: Diámetro de perforación en </a:t>
            </a:r>
            <a:r>
              <a:rPr lang="es-ES" altLang="es-PE" dirty="0" err="1"/>
              <a:t>mm.</a:t>
            </a:r>
            <a:r>
              <a:rPr lang="es-ES" altLang="es-PE" b="1" dirty="0"/>
              <a:t>	</a:t>
            </a:r>
            <a:endParaRPr lang="es-PE" altLang="es-PE" b="1" dirty="0"/>
          </a:p>
          <a:p>
            <a:endParaRPr lang="es-PE" altLang="es-PE" b="1" dirty="0"/>
          </a:p>
        </p:txBody>
      </p:sp>
      <p:pic>
        <p:nvPicPr>
          <p:cNvPr id="2055" name="Imagen 14">
            <a:extLst>
              <a:ext uri="{FF2B5EF4-FFF2-40B4-BE49-F238E27FC236}">
                <a16:creationId xmlns:a16="http://schemas.microsoft.com/office/drawing/2014/main" id="{2E1C6BFB-13AA-4E1B-8B03-AD696B1AB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753" t="63058" r="49677" b="24471"/>
          <a:stretch>
            <a:fillRect/>
          </a:stretch>
        </p:blipFill>
        <p:spPr bwMode="auto">
          <a:xfrm>
            <a:off x="5446008" y="4288432"/>
            <a:ext cx="2135590" cy="65948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9">
            <a:extLst>
              <a:ext uri="{FF2B5EF4-FFF2-40B4-BE49-F238E27FC236}">
                <a16:creationId xmlns:a16="http://schemas.microsoft.com/office/drawing/2014/main" id="{D1028882-3173-4E2F-BE11-33083E1C91FE}"/>
              </a:ext>
            </a:extLst>
          </p:cNvPr>
          <p:cNvSpPr>
            <a:spLocks noChangeArrowheads="1"/>
          </p:cNvSpPr>
          <p:nvPr/>
        </p:nvSpPr>
        <p:spPr bwMode="auto">
          <a:xfrm>
            <a:off x="1355246" y="4596411"/>
            <a:ext cx="10095073" cy="2031325"/>
          </a:xfrm>
          <a:prstGeom prst="rect">
            <a:avLst/>
          </a:prstGeom>
          <a:noFill/>
        </p:spPr>
        <p:txBody>
          <a:bodyPr wrap="square" rtlCol="0">
            <a:spAutoFit/>
          </a:bodyPr>
          <a:lstStyle/>
          <a:p>
            <a:br>
              <a:rPr lang="es-PE" altLang="es-PE" b="1" dirty="0"/>
            </a:br>
            <a:r>
              <a:rPr lang="es-ES" altLang="es-PE" dirty="0"/>
              <a:t>La fórmula general que se utiliza y aplica para el cálculo de espaciamiento en Chile es la siguiente:</a:t>
            </a:r>
            <a:endParaRPr lang="es-PE" altLang="es-PE" dirty="0"/>
          </a:p>
          <a:p>
            <a:r>
              <a:rPr lang="es-ES" altLang="es-PE" b="1" dirty="0"/>
              <a:t>Dónde:</a:t>
            </a:r>
            <a:endParaRPr lang="es-PE" altLang="es-PE" b="1" dirty="0"/>
          </a:p>
          <a:p>
            <a:r>
              <a:rPr lang="es-ES" altLang="es-PE" dirty="0"/>
              <a:t>S	: Espaciamiento en </a:t>
            </a:r>
            <a:r>
              <a:rPr lang="es-ES" altLang="es-PE" dirty="0" err="1"/>
              <a:t>mm.</a:t>
            </a:r>
            <a:endParaRPr lang="es-PE" altLang="es-PE" dirty="0"/>
          </a:p>
          <a:p>
            <a:r>
              <a:rPr lang="es-ES" altLang="es-PE" dirty="0"/>
              <a:t>T	: Resistencia a la tracción de la roca en MPa.</a:t>
            </a:r>
            <a:endParaRPr lang="es-PE" altLang="es-PE" dirty="0"/>
          </a:p>
          <a:p>
            <a:r>
              <a:rPr lang="es-ES" altLang="es-PE" dirty="0"/>
              <a:t>Pb	: Presión de detonación en el taladro MPa.</a:t>
            </a:r>
            <a:endParaRPr lang="es-PE" altLang="es-PE" dirty="0"/>
          </a:p>
          <a:p>
            <a:r>
              <a:rPr lang="es-ES" altLang="es-PE" dirty="0" err="1"/>
              <a:t>Dh</a:t>
            </a:r>
            <a:r>
              <a:rPr lang="es-ES" altLang="es-PE" dirty="0"/>
              <a:t>	: Diámetro de perforación. (</a:t>
            </a:r>
            <a:r>
              <a:rPr lang="es-ES" altLang="es-PE" dirty="0" err="1"/>
              <a:t>mm.</a:t>
            </a:r>
            <a:r>
              <a:rPr lang="es-ES" altLang="es-PE" dirty="0"/>
              <a:t>)</a:t>
            </a:r>
          </a:p>
        </p:txBody>
      </p:sp>
    </p:spTree>
    <p:extLst>
      <p:ext uri="{BB962C8B-B14F-4D97-AF65-F5344CB8AC3E}">
        <p14:creationId xmlns:p14="http://schemas.microsoft.com/office/powerpoint/2010/main" val="4488362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3D6F6916-2ED6-4653-B9FA-040F95CDF374}"/>
              </a:ext>
            </a:extLst>
          </p:cNvPr>
          <p:cNvSpPr txBox="1">
            <a:spLocks/>
          </p:cNvSpPr>
          <p:nvPr/>
        </p:nvSpPr>
        <p:spPr>
          <a:xfrm>
            <a:off x="1242874" y="405707"/>
            <a:ext cx="10751006" cy="56576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14400" marR="0" lvl="2" indent="0" algn="just"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schemeClr val="accent3">
                    <a:lumMod val="75000"/>
                  </a:schemeClr>
                </a:solidFill>
                <a:effectLst/>
                <a:uLnTx/>
                <a:uFillTx/>
                <a:latin typeface="Arial" panose="020B0604020202020204" pitchFamily="34" charset="0"/>
                <a:ea typeface="+mn-ea"/>
                <a:cs typeface="Arial" panose="020B0604020202020204" pitchFamily="34" charset="0"/>
              </a:rPr>
              <a:t>b. TEORIA PRE CORTE </a:t>
            </a:r>
          </a:p>
        </p:txBody>
      </p:sp>
      <p:sp>
        <p:nvSpPr>
          <p:cNvPr id="5" name="Rectángulo 4">
            <a:extLst>
              <a:ext uri="{FF2B5EF4-FFF2-40B4-BE49-F238E27FC236}">
                <a16:creationId xmlns:a16="http://schemas.microsoft.com/office/drawing/2014/main" id="{112220AB-A1BA-4AD8-BDE1-2D8E6C753FA9}"/>
              </a:ext>
            </a:extLst>
          </p:cNvPr>
          <p:cNvSpPr/>
          <p:nvPr/>
        </p:nvSpPr>
        <p:spPr>
          <a:xfrm>
            <a:off x="1242875" y="1308693"/>
            <a:ext cx="10081618" cy="15696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El objetivo de un pre corte es minimizar las presiones en el taladro, lo suficiente para generar grietas entre taladros adyacentes de la línea del pre corte. Para obtener buenos resultados, tres requerimientos deben tomarse en cuenta: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PE"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Una línea de taladros con pequeño espaciamiento.</a:t>
            </a:r>
            <a:endParaRPr kumimoji="0" lang="es-PE"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Una baja densidad lineal de carga de explosivo.</a:t>
            </a:r>
            <a:endParaRPr kumimoji="0" lang="es-PE"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Una simultaneidad en la iniciación de los taladros.</a:t>
            </a:r>
            <a:endParaRPr kumimoji="0" lang="es-PE"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Imagen 6">
            <a:extLst>
              <a:ext uri="{FF2B5EF4-FFF2-40B4-BE49-F238E27FC236}">
                <a16:creationId xmlns:a16="http://schemas.microsoft.com/office/drawing/2014/main" id="{79F69A53-5FCD-4E67-94DC-392DDD4EE824}"/>
              </a:ext>
            </a:extLst>
          </p:cNvPr>
          <p:cNvPicPr/>
          <p:nvPr/>
        </p:nvPicPr>
        <p:blipFill rotWithShape="1">
          <a:blip r:embed="rId2">
            <a:extLst>
              <a:ext uri="{28A0092B-C50C-407E-A947-70E740481C1C}">
                <a14:useLocalDpi xmlns:a14="http://schemas.microsoft.com/office/drawing/2010/main" val="0"/>
              </a:ext>
            </a:extLst>
          </a:blip>
          <a:srcRect l="20107" t="65881" r="53774" b="26567"/>
          <a:stretch/>
        </p:blipFill>
        <p:spPr bwMode="auto">
          <a:xfrm>
            <a:off x="2238733" y="4025053"/>
            <a:ext cx="1765096" cy="316128"/>
          </a:xfrm>
          <a:prstGeom prst="rect">
            <a:avLst/>
          </a:prstGeom>
          <a:noFill/>
          <a:ln>
            <a:solidFill>
              <a:schemeClr val="tx1"/>
            </a:solidFill>
          </a:ln>
        </p:spPr>
      </p:pic>
      <p:pic>
        <p:nvPicPr>
          <p:cNvPr id="8" name="Imagen 7">
            <a:extLst>
              <a:ext uri="{FF2B5EF4-FFF2-40B4-BE49-F238E27FC236}">
                <a16:creationId xmlns:a16="http://schemas.microsoft.com/office/drawing/2014/main" id="{D56080D7-880C-4FA9-A986-7769A10CCA84}"/>
              </a:ext>
            </a:extLst>
          </p:cNvPr>
          <p:cNvPicPr/>
          <p:nvPr/>
        </p:nvPicPr>
        <p:blipFill rotWithShape="1">
          <a:blip r:embed="rId3">
            <a:extLst>
              <a:ext uri="{28A0092B-C50C-407E-A947-70E740481C1C}">
                <a14:useLocalDpi xmlns:a14="http://schemas.microsoft.com/office/drawing/2010/main" val="0"/>
              </a:ext>
            </a:extLst>
          </a:blip>
          <a:srcRect l="31438" t="32471" r="39348" b="61366"/>
          <a:stretch/>
        </p:blipFill>
        <p:spPr bwMode="auto">
          <a:xfrm>
            <a:off x="7139925" y="3696007"/>
            <a:ext cx="2875528" cy="454981"/>
          </a:xfrm>
          <a:prstGeom prst="rect">
            <a:avLst/>
          </a:prstGeom>
          <a:noFill/>
          <a:ln>
            <a:solidFill>
              <a:schemeClr val="tx1"/>
            </a:solidFill>
          </a:ln>
          <a:extLst>
            <a:ext uri="{53640926-AAD7-44D8-BBD7-CCE9431645EC}">
              <a14:shadowObscured xmlns:a14="http://schemas.microsoft.com/office/drawing/2010/main"/>
            </a:ext>
          </a:extLst>
        </p:spPr>
      </p:pic>
      <p:pic>
        <p:nvPicPr>
          <p:cNvPr id="9" name="Imagen 8">
            <a:extLst>
              <a:ext uri="{FF2B5EF4-FFF2-40B4-BE49-F238E27FC236}">
                <a16:creationId xmlns:a16="http://schemas.microsoft.com/office/drawing/2014/main" id="{E3CBCC94-9064-4DFF-B6DB-2C30A7BC4BCA}"/>
              </a:ext>
            </a:extLst>
          </p:cNvPr>
          <p:cNvPicPr/>
          <p:nvPr/>
        </p:nvPicPr>
        <p:blipFill rotWithShape="1">
          <a:blip r:embed="rId4">
            <a:extLst>
              <a:ext uri="{28A0092B-C50C-407E-A947-70E740481C1C}">
                <a14:useLocalDpi xmlns:a14="http://schemas.microsoft.com/office/drawing/2010/main" val="0"/>
              </a:ext>
            </a:extLst>
          </a:blip>
          <a:srcRect l="40281" t="53882" r="34072" b="35732"/>
          <a:stretch/>
        </p:blipFill>
        <p:spPr bwMode="auto">
          <a:xfrm>
            <a:off x="7364585" y="4529632"/>
            <a:ext cx="2229944" cy="661246"/>
          </a:xfrm>
          <a:prstGeom prst="rect">
            <a:avLst/>
          </a:prstGeom>
          <a:noFill/>
          <a:ln>
            <a:solidFill>
              <a:schemeClr val="tx1"/>
            </a:solidFill>
          </a:ln>
          <a:extLst>
            <a:ext uri="{53640926-AAD7-44D8-BBD7-CCE9431645EC}">
              <a14:shadowObscured xmlns:a14="http://schemas.microsoft.com/office/drawing/2010/main"/>
            </a:ext>
          </a:extLst>
        </p:spPr>
      </p:pic>
      <p:sp>
        <p:nvSpPr>
          <p:cNvPr id="10" name="Rectángulo 9">
            <a:extLst>
              <a:ext uri="{FF2B5EF4-FFF2-40B4-BE49-F238E27FC236}">
                <a16:creationId xmlns:a16="http://schemas.microsoft.com/office/drawing/2014/main" id="{2204759B-0878-4C2F-A9C0-D6DD3A2D012B}"/>
              </a:ext>
            </a:extLst>
          </p:cNvPr>
          <p:cNvSpPr/>
          <p:nvPr/>
        </p:nvSpPr>
        <p:spPr>
          <a:xfrm>
            <a:off x="963421" y="4724401"/>
            <a:ext cx="4944896" cy="107721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PE" sz="1600" b="0" i="0" u="none" strike="noStrike" kern="1200" cap="none" spc="0" normalizeH="0" baseline="0" noProof="0" dirty="0" err="1">
                <a:ln>
                  <a:noFill/>
                </a:ln>
                <a:solidFill>
                  <a:prstClr val="black"/>
                </a:solidFill>
                <a:effectLst/>
                <a:uLnTx/>
                <a:uFillTx/>
                <a:latin typeface="Calibri" panose="020F0502020204030204"/>
                <a:ea typeface="+mn-ea"/>
                <a:cs typeface="+mn-cs"/>
              </a:rPr>
              <a:t>Pbi</a:t>
            </a:r>
            <a:r>
              <a:rPr lang="es-PE" sz="1600" dirty="0">
                <a:solidFill>
                  <a:prstClr val="black"/>
                </a:solidFill>
                <a:latin typeface="Calibri" panose="020F0502020204030204"/>
              </a:rPr>
              <a:t>	</a:t>
            </a:r>
            <a:r>
              <a:rPr kumimoji="0" lang="es-PE" sz="1600" b="0" i="0" u="none" strike="noStrike" kern="1200" cap="none" spc="0" normalizeH="0" baseline="0" noProof="0" dirty="0">
                <a:ln>
                  <a:noFill/>
                </a:ln>
                <a:solidFill>
                  <a:prstClr val="black"/>
                </a:solidFill>
                <a:effectLst/>
                <a:uLnTx/>
                <a:uFillTx/>
                <a:latin typeface="Calibri" panose="020F0502020204030204"/>
                <a:ea typeface="+mn-ea"/>
                <a:cs typeface="+mn-cs"/>
              </a:rPr>
              <a:t>: Presión en las paredes del taladro (</a:t>
            </a:r>
            <a:r>
              <a:rPr kumimoji="0" lang="es-PE" sz="1600" b="0" i="0" u="none" strike="noStrike" kern="1200" cap="none" spc="0" normalizeH="0" baseline="0" noProof="0" dirty="0" err="1">
                <a:ln>
                  <a:noFill/>
                </a:ln>
                <a:solidFill>
                  <a:prstClr val="black"/>
                </a:solidFill>
                <a:effectLst/>
                <a:uLnTx/>
                <a:uFillTx/>
                <a:latin typeface="Calibri" panose="020F0502020204030204"/>
                <a:ea typeface="+mn-ea"/>
                <a:cs typeface="+mn-cs"/>
              </a:rPr>
              <a:t>Mpa</a:t>
            </a:r>
            <a:r>
              <a:rPr kumimoji="0" lang="es-PE"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PE" sz="1600" b="0" i="0" u="none" strike="noStrike" kern="1200" cap="none" spc="0" normalizeH="0" baseline="0" noProof="0" dirty="0">
                <a:ln>
                  <a:noFill/>
                </a:ln>
                <a:solidFill>
                  <a:prstClr val="black"/>
                </a:solidFill>
                <a:effectLst/>
                <a:uLnTx/>
                <a:uFillTx/>
                <a:latin typeface="Calibri" panose="020F0502020204030204"/>
                <a:ea typeface="+mn-ea"/>
                <a:cs typeface="+mn-cs"/>
              </a:rPr>
              <a:t>d </a:t>
            </a:r>
            <a:r>
              <a:rPr kumimoji="0" lang="es-PE" sz="1600" b="0" i="0" u="none" strike="noStrike" kern="1200" cap="none" spc="0" normalizeH="0" baseline="0" noProof="0" dirty="0" err="1">
                <a:ln>
                  <a:noFill/>
                </a:ln>
                <a:solidFill>
                  <a:prstClr val="black"/>
                </a:solidFill>
                <a:effectLst/>
                <a:uLnTx/>
                <a:uFillTx/>
                <a:latin typeface="Calibri" panose="020F0502020204030204"/>
                <a:ea typeface="+mn-ea"/>
                <a:cs typeface="+mn-cs"/>
              </a:rPr>
              <a:t>exp</a:t>
            </a:r>
            <a:r>
              <a:rPr kumimoji="0" lang="es-PE" sz="1600" b="0" i="0" u="none" strike="noStrike" kern="1200" cap="none" spc="0" normalizeH="0" baseline="0" noProof="0" dirty="0">
                <a:ln>
                  <a:noFill/>
                </a:ln>
                <a:solidFill>
                  <a:prstClr val="black"/>
                </a:solidFill>
                <a:effectLst/>
                <a:uLnTx/>
                <a:uFillTx/>
                <a:latin typeface="Calibri" panose="020F0502020204030204"/>
                <a:ea typeface="+mn-ea"/>
                <a:cs typeface="+mn-cs"/>
              </a:rPr>
              <a:t>	: Densidad del explosivo (g/ cm3).</a:t>
            </a:r>
          </a:p>
          <a:p>
            <a:pPr marL="0" marR="0" lvl="0" indent="0" algn="just" defTabSz="914400" rtl="0" eaLnBrk="1" fontAlgn="auto" latinLnBrk="0" hangingPunct="1">
              <a:lnSpc>
                <a:spcPct val="100000"/>
              </a:lnSpc>
              <a:spcBef>
                <a:spcPts val="0"/>
              </a:spcBef>
              <a:spcAft>
                <a:spcPts val="0"/>
              </a:spcAft>
              <a:buClrTx/>
              <a:buSzTx/>
              <a:buFontTx/>
              <a:buNone/>
              <a:tabLst/>
              <a:defRPr/>
            </a:pPr>
            <a:r>
              <a:rPr lang="es-PE" sz="1600" dirty="0">
                <a:solidFill>
                  <a:prstClr val="black"/>
                </a:solidFill>
                <a:latin typeface="Calibri" panose="020F0502020204030204"/>
              </a:rPr>
              <a:t>VOD	: Velocidad de detonación del explosivo (Km/s).</a:t>
            </a:r>
            <a:endParaRPr kumimoji="0" lang="es-PE"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ángulo 10">
            <a:extLst>
              <a:ext uri="{FF2B5EF4-FFF2-40B4-BE49-F238E27FC236}">
                <a16:creationId xmlns:a16="http://schemas.microsoft.com/office/drawing/2014/main" id="{A3281A84-063B-44E8-B775-5E98442E06A3}"/>
              </a:ext>
            </a:extLst>
          </p:cNvPr>
          <p:cNvSpPr/>
          <p:nvPr/>
        </p:nvSpPr>
        <p:spPr>
          <a:xfrm>
            <a:off x="6283684" y="5228980"/>
            <a:ext cx="4944896" cy="107721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PE" sz="1600" dirty="0">
                <a:solidFill>
                  <a:prstClr val="black"/>
                </a:solidFill>
                <a:latin typeface="Calibri" panose="020F0502020204030204"/>
              </a:rPr>
              <a:t>De	</a:t>
            </a:r>
            <a:r>
              <a:rPr kumimoji="0" lang="es-PE" sz="1600" b="0" i="0" u="none" strike="noStrike" kern="1200" cap="none" spc="0" normalizeH="0" baseline="0" noProof="0" dirty="0">
                <a:ln>
                  <a:noFill/>
                </a:ln>
                <a:solidFill>
                  <a:prstClr val="black"/>
                </a:solidFill>
                <a:effectLst/>
                <a:uLnTx/>
                <a:uFillTx/>
                <a:latin typeface="Calibri" panose="020F0502020204030204"/>
                <a:ea typeface="+mn-ea"/>
                <a:cs typeface="+mn-cs"/>
              </a:rPr>
              <a:t>: Diámetro del explosivo.</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PE" sz="1600" b="0" i="0" u="none" strike="noStrike" kern="1200" cap="none" spc="0" normalizeH="0" baseline="0" noProof="0" dirty="0" err="1">
                <a:ln>
                  <a:noFill/>
                </a:ln>
                <a:solidFill>
                  <a:prstClr val="black"/>
                </a:solidFill>
                <a:effectLst/>
                <a:uLnTx/>
                <a:uFillTx/>
                <a:latin typeface="Calibri" panose="020F0502020204030204"/>
                <a:ea typeface="+mn-ea"/>
                <a:cs typeface="+mn-cs"/>
              </a:rPr>
              <a:t>Dh</a:t>
            </a:r>
            <a:r>
              <a:rPr kumimoji="0" lang="es-PE" sz="1600" b="0" i="0" u="none" strike="noStrike" kern="1200" cap="none" spc="0" normalizeH="0" baseline="0" noProof="0" dirty="0">
                <a:ln>
                  <a:noFill/>
                </a:ln>
                <a:solidFill>
                  <a:prstClr val="black"/>
                </a:solidFill>
                <a:effectLst/>
                <a:uLnTx/>
                <a:uFillTx/>
                <a:latin typeface="Calibri" panose="020F0502020204030204"/>
                <a:ea typeface="+mn-ea"/>
                <a:cs typeface="+mn-cs"/>
              </a:rPr>
              <a:t>	: Diámetro del taladro</a:t>
            </a:r>
            <a:r>
              <a:rPr lang="es-PE" sz="1600" dirty="0">
                <a:solidFill>
                  <a:prstClr val="black"/>
                </a:solidFill>
                <a:latin typeface="Calibri" panose="020F0502020204030204"/>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PE" sz="1600" b="0" i="0" u="none" strike="noStrike" kern="1200" cap="none" spc="0" normalizeH="0" baseline="0" noProof="0" dirty="0">
                <a:ln>
                  <a:noFill/>
                </a:ln>
                <a:solidFill>
                  <a:prstClr val="black"/>
                </a:solidFill>
                <a:effectLst/>
                <a:uLnTx/>
                <a:uFillTx/>
                <a:latin typeface="Calibri" panose="020F0502020204030204"/>
                <a:ea typeface="+mn-ea"/>
                <a:cs typeface="+mn-cs"/>
              </a:rPr>
              <a:t>H	: </a:t>
            </a:r>
            <a:r>
              <a:rPr lang="es-PE" sz="1600" dirty="0">
                <a:solidFill>
                  <a:prstClr val="black"/>
                </a:solidFill>
                <a:latin typeface="Calibri" panose="020F0502020204030204"/>
              </a:rPr>
              <a:t>Profundidad del taladro.</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PE" sz="1600" b="0" i="0" u="none" strike="noStrike" kern="1200" cap="none" spc="0" normalizeH="0" baseline="0" noProof="0" dirty="0">
                <a:ln>
                  <a:noFill/>
                </a:ln>
                <a:solidFill>
                  <a:prstClr val="black"/>
                </a:solidFill>
                <a:effectLst/>
                <a:uLnTx/>
                <a:uFillTx/>
                <a:latin typeface="Calibri" panose="020F0502020204030204"/>
                <a:ea typeface="+mn-ea"/>
                <a:cs typeface="+mn-cs"/>
              </a:rPr>
              <a:t>L	: Largo de la columna explosiva.</a:t>
            </a:r>
          </a:p>
        </p:txBody>
      </p:sp>
      <p:sp>
        <p:nvSpPr>
          <p:cNvPr id="2" name="Diagrama de flujo: cinta perforada 1">
            <a:extLst>
              <a:ext uri="{FF2B5EF4-FFF2-40B4-BE49-F238E27FC236}">
                <a16:creationId xmlns:a16="http://schemas.microsoft.com/office/drawing/2014/main" id="{7AB4D7C2-BF4B-40CE-8E89-D9172B022955}"/>
              </a:ext>
            </a:extLst>
          </p:cNvPr>
          <p:cNvSpPr/>
          <p:nvPr/>
        </p:nvSpPr>
        <p:spPr>
          <a:xfrm>
            <a:off x="1402672" y="3002237"/>
            <a:ext cx="3195961" cy="575464"/>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bg1"/>
                </a:solidFill>
              </a:rPr>
              <a:t>TALADRO ACOPLADO</a:t>
            </a:r>
          </a:p>
        </p:txBody>
      </p:sp>
      <p:sp>
        <p:nvSpPr>
          <p:cNvPr id="12" name="Diagrama de flujo: cinta perforada 11">
            <a:extLst>
              <a:ext uri="{FF2B5EF4-FFF2-40B4-BE49-F238E27FC236}">
                <a16:creationId xmlns:a16="http://schemas.microsoft.com/office/drawing/2014/main" id="{D91905F1-2345-4543-9DB5-B276AD71A444}"/>
              </a:ext>
            </a:extLst>
          </p:cNvPr>
          <p:cNvSpPr/>
          <p:nvPr/>
        </p:nvSpPr>
        <p:spPr>
          <a:xfrm>
            <a:off x="6979709" y="3002237"/>
            <a:ext cx="3195961" cy="575464"/>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TALADRO DESACOPLADO</a:t>
            </a:r>
          </a:p>
        </p:txBody>
      </p:sp>
    </p:spTree>
    <p:extLst>
      <p:ext uri="{BB962C8B-B14F-4D97-AF65-F5344CB8AC3E}">
        <p14:creationId xmlns:p14="http://schemas.microsoft.com/office/powerpoint/2010/main" val="1964659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p:txBody>
          <a:bodyPr/>
          <a:lstStyle/>
          <a:p>
            <a:fld id="{0312F616-3D00-4162-9ACE-CA4EBE315698}" type="datetime1">
              <a:rPr lang="es-PE" smtClean="0"/>
              <a:t>8/11/2023</a:t>
            </a:fld>
            <a:endParaRPr lang="es-PE"/>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p:txBody>
          <a:bodyPr/>
          <a:lstStyle/>
          <a:p>
            <a:fld id="{5981010B-86DA-4ADF-9F27-44166A92FBA2}" type="slidenum">
              <a:rPr lang="es-PE" smtClean="0"/>
              <a:t>8</a:t>
            </a:fld>
            <a:endParaRPr lang="es-PE"/>
          </a:p>
        </p:txBody>
      </p:sp>
      <p:sp>
        <p:nvSpPr>
          <p:cNvPr id="9" name="Título 1">
            <a:extLst>
              <a:ext uri="{FF2B5EF4-FFF2-40B4-BE49-F238E27FC236}">
                <a16:creationId xmlns:a16="http://schemas.microsoft.com/office/drawing/2014/main" id="{F2FDD785-897C-45E4-8EF5-B2071BC8A748}"/>
              </a:ext>
            </a:extLst>
          </p:cNvPr>
          <p:cNvSpPr>
            <a:spLocks noGrp="1"/>
          </p:cNvSpPr>
          <p:nvPr>
            <p:ph type="title"/>
          </p:nvPr>
        </p:nvSpPr>
        <p:spPr>
          <a:xfrm>
            <a:off x="732029" y="415827"/>
            <a:ext cx="10799380" cy="633615"/>
          </a:xfrm>
        </p:spPr>
        <p:txBody>
          <a:bodyPr>
            <a:normAutofit/>
          </a:bodyPr>
          <a:lstStyle/>
          <a:p>
            <a:pPr algn="ctr">
              <a:tabLst>
                <a:tab pos="0" algn="l"/>
              </a:tabLst>
            </a:pPr>
            <a:r>
              <a:rPr lang="es-ES" sz="3600">
                <a:solidFill>
                  <a:schemeClr val="accent3">
                    <a:lumMod val="75000"/>
                  </a:schemeClr>
                </a:solidFill>
              </a:rPr>
              <a:t>3.1. EXPLOSIVOS Y ACCESORIOS</a:t>
            </a:r>
            <a:endParaRPr lang="es-PE" sz="3600" dirty="0">
              <a:solidFill>
                <a:schemeClr val="accent3">
                  <a:lumMod val="75000"/>
                </a:schemeClr>
              </a:solidFill>
            </a:endParaRPr>
          </a:p>
        </p:txBody>
      </p:sp>
      <p:sp>
        <p:nvSpPr>
          <p:cNvPr id="10" name="CuadroTexto 9">
            <a:extLst>
              <a:ext uri="{FF2B5EF4-FFF2-40B4-BE49-F238E27FC236}">
                <a16:creationId xmlns:a16="http://schemas.microsoft.com/office/drawing/2014/main" id="{7D6FFB1A-0F5F-4F16-8B98-837EE72DB29E}"/>
              </a:ext>
            </a:extLst>
          </p:cNvPr>
          <p:cNvSpPr txBox="1"/>
          <p:nvPr/>
        </p:nvSpPr>
        <p:spPr>
          <a:xfrm>
            <a:off x="1972004" y="924835"/>
            <a:ext cx="6093372" cy="369332"/>
          </a:xfrm>
          <a:prstGeom prst="rect">
            <a:avLst/>
          </a:prstGeom>
          <a:noFill/>
        </p:spPr>
        <p:txBody>
          <a:bodyPr wrap="square">
            <a:spAutoFit/>
          </a:bodyPr>
          <a:lstStyle/>
          <a:p>
            <a:r>
              <a:rPr lang="es-PE" b="1">
                <a:solidFill>
                  <a:schemeClr val="accent3">
                    <a:lumMod val="75000"/>
                  </a:schemeClr>
                </a:solidFill>
              </a:rPr>
              <a:t>2. PROCESO DE DETONACIÓN</a:t>
            </a:r>
            <a:endParaRPr lang="es-PE" b="1" dirty="0">
              <a:solidFill>
                <a:schemeClr val="accent3">
                  <a:lumMod val="75000"/>
                </a:schemeClr>
              </a:solidFill>
            </a:endParaRPr>
          </a:p>
        </p:txBody>
      </p:sp>
      <p:pic>
        <p:nvPicPr>
          <p:cNvPr id="7" name="Imagen 6">
            <a:extLst>
              <a:ext uri="{FF2B5EF4-FFF2-40B4-BE49-F238E27FC236}">
                <a16:creationId xmlns:a16="http://schemas.microsoft.com/office/drawing/2014/main" id="{B9AB9054-911E-458A-BB9A-5BDF0E639887}"/>
              </a:ext>
            </a:extLst>
          </p:cNvPr>
          <p:cNvPicPr>
            <a:picLocks noChangeAspect="1"/>
          </p:cNvPicPr>
          <p:nvPr/>
        </p:nvPicPr>
        <p:blipFill>
          <a:blip r:embed="rId2"/>
          <a:stretch>
            <a:fillRect/>
          </a:stretch>
        </p:blipFill>
        <p:spPr>
          <a:xfrm>
            <a:off x="2175641" y="1418774"/>
            <a:ext cx="8623737" cy="5180760"/>
          </a:xfrm>
          <a:prstGeom prst="rect">
            <a:avLst/>
          </a:prstGeom>
        </p:spPr>
      </p:pic>
    </p:spTree>
    <p:extLst>
      <p:ext uri="{BB962C8B-B14F-4D97-AF65-F5344CB8AC3E}">
        <p14:creationId xmlns:p14="http://schemas.microsoft.com/office/powerpoint/2010/main" val="4118641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3D6F6916-2ED6-4653-B9FA-040F95CDF374}"/>
              </a:ext>
            </a:extLst>
          </p:cNvPr>
          <p:cNvSpPr txBox="1">
            <a:spLocks/>
          </p:cNvSpPr>
          <p:nvPr/>
        </p:nvSpPr>
        <p:spPr>
          <a:xfrm>
            <a:off x="1251678" y="978407"/>
            <a:ext cx="10178322" cy="89610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14400" marR="0" lvl="2" indent="0" defTabSz="914400" fontAlgn="auto">
              <a:lnSpc>
                <a:spcPct val="90000"/>
              </a:lnSpc>
              <a:spcBef>
                <a:spcPct val="0"/>
              </a:spcBef>
              <a:spcAft>
                <a:spcPts val="600"/>
              </a:spcAft>
              <a:buClrTx/>
              <a:buSzTx/>
              <a:tabLst/>
              <a:defRPr/>
            </a:pPr>
            <a:r>
              <a:rPr kumimoji="0" lang="en-US" sz="5100" b="1" i="0" u="none" strike="noStrike" cap="all" spc="200" normalizeH="0" noProof="0" dirty="0">
                <a:ln>
                  <a:noFill/>
                </a:ln>
                <a:solidFill>
                  <a:schemeClr val="accent3">
                    <a:lumMod val="75000"/>
                  </a:schemeClr>
                </a:solidFill>
                <a:effectLst/>
                <a:uLnTx/>
                <a:uFillTx/>
                <a:latin typeface="+mj-lt"/>
                <a:ea typeface="+mj-ea"/>
                <a:cs typeface="+mj-cs"/>
              </a:rPr>
              <a:t>PRE CORTE </a:t>
            </a:r>
          </a:p>
        </p:txBody>
      </p:sp>
      <p:graphicFrame>
        <p:nvGraphicFramePr>
          <p:cNvPr id="5" name="Diagrama 4">
            <a:extLst>
              <a:ext uri="{FF2B5EF4-FFF2-40B4-BE49-F238E27FC236}">
                <a16:creationId xmlns:a16="http://schemas.microsoft.com/office/drawing/2014/main" id="{9AE3878E-B177-49B2-A1F0-34000D4565B7}"/>
              </a:ext>
            </a:extLst>
          </p:cNvPr>
          <p:cNvGraphicFramePr/>
          <p:nvPr/>
        </p:nvGraphicFramePr>
        <p:xfrm>
          <a:off x="1251678" y="2286001"/>
          <a:ext cx="10178322" cy="359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71473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3D6F6916-2ED6-4653-B9FA-040F95CDF374}"/>
              </a:ext>
            </a:extLst>
          </p:cNvPr>
          <p:cNvSpPr txBox="1">
            <a:spLocks/>
          </p:cNvSpPr>
          <p:nvPr/>
        </p:nvSpPr>
        <p:spPr>
          <a:xfrm>
            <a:off x="381740" y="889424"/>
            <a:ext cx="10751006" cy="56576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schemeClr val="accent3">
                    <a:lumMod val="75000"/>
                  </a:schemeClr>
                </a:solidFill>
                <a:effectLst/>
                <a:uLnTx/>
                <a:uFillTx/>
                <a:latin typeface="Arial" panose="020B0604020202020204" pitchFamily="34" charset="0"/>
                <a:ea typeface="+mn-ea"/>
                <a:cs typeface="Arial" panose="020B0604020202020204" pitchFamily="34" charset="0"/>
              </a:rPr>
              <a:t>c. PRE CORTE CON ESPACIAMIENTO DE AIRE </a:t>
            </a:r>
          </a:p>
        </p:txBody>
      </p:sp>
      <p:pic>
        <p:nvPicPr>
          <p:cNvPr id="5" name="Imagen 4">
            <a:extLst>
              <a:ext uri="{FF2B5EF4-FFF2-40B4-BE49-F238E27FC236}">
                <a16:creationId xmlns:a16="http://schemas.microsoft.com/office/drawing/2014/main" id="{3E9AE4F9-7DA2-46AB-9A14-08EF3AC8BD54}"/>
              </a:ext>
            </a:extLst>
          </p:cNvPr>
          <p:cNvPicPr/>
          <p:nvPr/>
        </p:nvPicPr>
        <p:blipFill rotWithShape="1">
          <a:blip r:embed="rId2">
            <a:extLst>
              <a:ext uri="{28A0092B-C50C-407E-A947-70E740481C1C}">
                <a14:useLocalDpi xmlns:a14="http://schemas.microsoft.com/office/drawing/2010/main" val="0"/>
              </a:ext>
            </a:extLst>
          </a:blip>
          <a:srcRect l="15429" t="42135" r="61485" b="23098"/>
          <a:stretch/>
        </p:blipFill>
        <p:spPr bwMode="auto">
          <a:xfrm>
            <a:off x="6618377" y="1907683"/>
            <a:ext cx="4861559" cy="4301388"/>
          </a:xfrm>
          <a:prstGeom prst="rect">
            <a:avLst/>
          </a:prstGeom>
          <a:ln>
            <a:noFill/>
          </a:ln>
          <a:extLst>
            <a:ext uri="{53640926-AAD7-44D8-BBD7-CCE9431645EC}">
              <a14:shadowObscured xmlns:a14="http://schemas.microsoft.com/office/drawing/2010/main"/>
            </a:ext>
          </a:extLst>
        </p:spPr>
      </p:pic>
      <p:sp>
        <p:nvSpPr>
          <p:cNvPr id="2" name="Rectángulo 1">
            <a:extLst>
              <a:ext uri="{FF2B5EF4-FFF2-40B4-BE49-F238E27FC236}">
                <a16:creationId xmlns:a16="http://schemas.microsoft.com/office/drawing/2014/main" id="{C1911746-3B17-4537-ACFC-E336EB40BA35}"/>
              </a:ext>
            </a:extLst>
          </p:cNvPr>
          <p:cNvSpPr/>
          <p:nvPr/>
        </p:nvSpPr>
        <p:spPr>
          <a:xfrm>
            <a:off x="522377" y="1568471"/>
            <a:ext cx="6096000" cy="2554545"/>
          </a:xfrm>
          <a:prstGeom prst="rect">
            <a:avLst/>
          </a:prstGeom>
          <a:noFill/>
        </p:spPr>
        <p:txBody>
          <a:bodyPr wrap="square" rtlCol="0">
            <a:spAutoFit/>
          </a:bodyPr>
          <a:lstStyle/>
          <a:p>
            <a:pPr algn="just"/>
            <a:r>
              <a:rPr lang="es-PE" sz="2000" b="1" dirty="0"/>
              <a:t>MELNIKOV: </a:t>
            </a:r>
          </a:p>
          <a:p>
            <a:pPr algn="just"/>
            <a:r>
              <a:rPr lang="es-PE" sz="2000" dirty="0"/>
              <a:t>En 1940 este doctor tuvo la idea de esta técnica; pero su aplicación a gran escala comenzó en la década de 1980. Esta técnica ha sido usada en voladura controlada llamada pre corte donde una carga explosiva es colocada en el fondo de los taladros y una bolsa de aire es colocada cerca de la parte superior del taladro, el cual tiene el taco en la parte superior.</a:t>
            </a:r>
          </a:p>
        </p:txBody>
      </p:sp>
      <p:sp>
        <p:nvSpPr>
          <p:cNvPr id="7" name="Rectángulo 6">
            <a:extLst>
              <a:ext uri="{FF2B5EF4-FFF2-40B4-BE49-F238E27FC236}">
                <a16:creationId xmlns:a16="http://schemas.microsoft.com/office/drawing/2014/main" id="{CDD4A1F7-3E85-49D6-868B-4229E1E7E7A6}"/>
              </a:ext>
            </a:extLst>
          </p:cNvPr>
          <p:cNvSpPr/>
          <p:nvPr/>
        </p:nvSpPr>
        <p:spPr>
          <a:xfrm>
            <a:off x="522377" y="4291969"/>
            <a:ext cx="6096000" cy="1631216"/>
          </a:xfrm>
          <a:prstGeom prst="rect">
            <a:avLst/>
          </a:prstGeom>
          <a:noFill/>
        </p:spPr>
        <p:txBody>
          <a:bodyPr wrap="square" rtlCol="0">
            <a:spAutoFit/>
          </a:bodyPr>
          <a:lstStyle/>
          <a:p>
            <a:pPr algn="just"/>
            <a:r>
              <a:rPr lang="es-PE" sz="2000" b="1" dirty="0"/>
              <a:t>Variables de diseño.</a:t>
            </a:r>
          </a:p>
          <a:p>
            <a:pPr algn="just"/>
            <a:r>
              <a:rPr lang="es-PE" sz="2000" dirty="0"/>
              <a:t>Las más importantes entre otras, son las siguientes:</a:t>
            </a:r>
          </a:p>
          <a:p>
            <a:pPr marL="342900" indent="-342900" algn="just">
              <a:buFont typeface="Arial" panose="020B0604020202020204" pitchFamily="34" charset="0"/>
              <a:buChar char="•"/>
            </a:pPr>
            <a:r>
              <a:rPr lang="es-PE" sz="2000" dirty="0"/>
              <a:t>El peso de la MEC.</a:t>
            </a:r>
          </a:p>
          <a:p>
            <a:pPr marL="342900" indent="-342900" algn="just">
              <a:buFont typeface="Arial" panose="020B0604020202020204" pitchFamily="34" charset="0"/>
              <a:buChar char="•"/>
            </a:pPr>
            <a:r>
              <a:rPr lang="es-PE" sz="2000" dirty="0"/>
              <a:t>El espaciamiento entre los taladros.</a:t>
            </a:r>
          </a:p>
          <a:p>
            <a:pPr marL="342900" indent="-342900" algn="just">
              <a:buFont typeface="Arial" panose="020B0604020202020204" pitchFamily="34" charset="0"/>
              <a:buChar char="•"/>
            </a:pPr>
            <a:r>
              <a:rPr lang="es-PE" sz="2000" dirty="0"/>
              <a:t>La ubicación del tapón.</a:t>
            </a:r>
          </a:p>
        </p:txBody>
      </p:sp>
    </p:spTree>
    <p:extLst>
      <p:ext uri="{BB962C8B-B14F-4D97-AF65-F5344CB8AC3E}">
        <p14:creationId xmlns:p14="http://schemas.microsoft.com/office/powerpoint/2010/main" val="5670422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a:extLst>
              <a:ext uri="{FF2B5EF4-FFF2-40B4-BE49-F238E27FC236}">
                <a16:creationId xmlns:a16="http://schemas.microsoft.com/office/drawing/2014/main" id="{9AE3878E-B177-49B2-A1F0-34000D4565B7}"/>
              </a:ext>
            </a:extLst>
          </p:cNvPr>
          <p:cNvGraphicFramePr/>
          <p:nvPr/>
        </p:nvGraphicFramePr>
        <p:xfrm>
          <a:off x="442943" y="1355249"/>
          <a:ext cx="11306114" cy="50970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ítulo 1">
            <a:extLst>
              <a:ext uri="{FF2B5EF4-FFF2-40B4-BE49-F238E27FC236}">
                <a16:creationId xmlns:a16="http://schemas.microsoft.com/office/drawing/2014/main" id="{C0D75EEE-D17B-41CF-9F47-A94C8DDF55D7}"/>
              </a:ext>
            </a:extLst>
          </p:cNvPr>
          <p:cNvSpPr txBox="1">
            <a:spLocks/>
          </p:cNvSpPr>
          <p:nvPr/>
        </p:nvSpPr>
        <p:spPr>
          <a:xfrm>
            <a:off x="720497" y="543195"/>
            <a:ext cx="10751006" cy="56576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schemeClr val="accent3">
                    <a:lumMod val="75000"/>
                  </a:schemeClr>
                </a:solidFill>
                <a:effectLst/>
                <a:uLnTx/>
                <a:uFillTx/>
                <a:latin typeface="Arial" panose="020B0604020202020204" pitchFamily="34" charset="0"/>
                <a:ea typeface="+mn-ea"/>
                <a:cs typeface="Arial" panose="020B0604020202020204" pitchFamily="34" charset="0"/>
              </a:rPr>
              <a:t>c. PRE CORTE CON ESPACIAMIENTO DE AIRE </a:t>
            </a:r>
          </a:p>
        </p:txBody>
      </p:sp>
    </p:spTree>
    <p:extLst>
      <p:ext uri="{BB962C8B-B14F-4D97-AF65-F5344CB8AC3E}">
        <p14:creationId xmlns:p14="http://schemas.microsoft.com/office/powerpoint/2010/main" val="42882633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3D6F6916-2ED6-4653-B9FA-040F95CDF374}"/>
              </a:ext>
            </a:extLst>
          </p:cNvPr>
          <p:cNvSpPr txBox="1">
            <a:spLocks/>
          </p:cNvSpPr>
          <p:nvPr/>
        </p:nvSpPr>
        <p:spPr>
          <a:xfrm>
            <a:off x="381740" y="889424"/>
            <a:ext cx="10751006" cy="56576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14400" marR="0" lvl="2" indent="0" algn="l" defTabSz="914400" rtl="0" eaLnBrk="1" fontAlgn="auto" latinLnBrk="0" hangingPunct="1">
              <a:lnSpc>
                <a:spcPct val="100000"/>
              </a:lnSpc>
              <a:spcBef>
                <a:spcPts val="0"/>
              </a:spcBef>
              <a:spcAft>
                <a:spcPts val="0"/>
              </a:spcAft>
              <a:buClrTx/>
              <a:buSzTx/>
              <a:buFontTx/>
              <a:buNone/>
              <a:tabLst/>
              <a:defRPr/>
            </a:pPr>
            <a:r>
              <a:rPr lang="es-ES" sz="2800" b="1" dirty="0">
                <a:solidFill>
                  <a:schemeClr val="accent3">
                    <a:lumMod val="75000"/>
                  </a:schemeClr>
                </a:solidFill>
                <a:latin typeface="Arial" panose="020B0604020202020204" pitchFamily="34" charset="0"/>
                <a:cs typeface="Arial" panose="020B0604020202020204" pitchFamily="34" charset="0"/>
              </a:rPr>
              <a:t>d. VOLADURA DE RECORTE.</a:t>
            </a:r>
            <a:endParaRPr kumimoji="0" lang="es-ES" sz="2800" b="1" i="0" u="none" strike="noStrike" kern="1200" cap="none" spc="0" normalizeH="0" baseline="0" noProof="0" dirty="0">
              <a:ln>
                <a:noFill/>
              </a:ln>
              <a:solidFill>
                <a:schemeClr val="accent3">
                  <a:lumMod val="75000"/>
                </a:schemeClr>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2" name="Rectángulo 1">
                <a:extLst>
                  <a:ext uri="{FF2B5EF4-FFF2-40B4-BE49-F238E27FC236}">
                    <a16:creationId xmlns:a16="http://schemas.microsoft.com/office/drawing/2014/main" id="{C1911746-3B17-4537-ACFC-E336EB40BA35}"/>
                  </a:ext>
                </a:extLst>
              </p:cNvPr>
              <p:cNvSpPr/>
              <p:nvPr/>
            </p:nvSpPr>
            <p:spPr>
              <a:xfrm>
                <a:off x="1470031" y="1872229"/>
                <a:ext cx="9251938" cy="2308324"/>
              </a:xfrm>
              <a:prstGeom prst="rect">
                <a:avLst/>
              </a:prstGeom>
              <a:noFill/>
            </p:spPr>
            <p:txBody>
              <a:bodyPr wrap="square" rtlCol="0">
                <a:spAutoFit/>
              </a:bodyPr>
              <a:lstStyle/>
              <a:p>
                <a:pPr algn="just"/>
                <a:r>
                  <a:rPr lang="es-ES" dirty="0"/>
                  <a:t>Las voladuras de recorte se disparan después de que la voladura de producción ha sido disparada. Están diseñadas de manera similar a las voladuras de pre corte. La carga de explosivo por metro de barreno se determina tal y cómo en el pre corte. El espaciamiento normalmente es mayor del que se pudiera esperar en un pre corte. La siguiente ecuación puede ser utilizada para determinar el espaciamiento aproximado para una voladura de recorte.</a:t>
                </a:r>
              </a:p>
              <a:p>
                <a:pPr algn="ctr"/>
                <a:endParaRPr lang="es-ES" dirty="0"/>
              </a:p>
              <a:p>
                <a:pPr algn="ctr"/>
                <a:r>
                  <a:rPr lang="es-ES" dirty="0"/>
                  <a:t> </a:t>
                </a:r>
                <a14:m>
                  <m:oMath xmlns:m="http://schemas.openxmlformats.org/officeDocument/2006/math">
                    <m:r>
                      <a:rPr lang="es-ES" i="1">
                        <a:latin typeface="Cambria Math" panose="02040503050406030204" pitchFamily="18" charset="0"/>
                      </a:rPr>
                      <m:t>𝑆</m:t>
                    </m:r>
                    <m:r>
                      <a:rPr lang="es-ES" i="1">
                        <a:latin typeface="Cambria Math" panose="02040503050406030204" pitchFamily="18" charset="0"/>
                      </a:rPr>
                      <m:t>=16</m:t>
                    </m:r>
                    <m:r>
                      <a:rPr lang="es-ES" i="1">
                        <a:latin typeface="Cambria Math" panose="02040503050406030204" pitchFamily="18" charset="0"/>
                      </a:rPr>
                      <m:t>𝐷h</m:t>
                    </m:r>
                  </m:oMath>
                </a14:m>
                <a:endParaRPr lang="es-PE" dirty="0"/>
              </a:p>
              <a:p>
                <a:pPr algn="just"/>
                <a:endParaRPr lang="es-PE" dirty="0"/>
              </a:p>
            </p:txBody>
          </p:sp>
        </mc:Choice>
        <mc:Fallback xmlns="">
          <p:sp>
            <p:nvSpPr>
              <p:cNvPr id="2" name="Rectángulo 1">
                <a:extLst>
                  <a:ext uri="{FF2B5EF4-FFF2-40B4-BE49-F238E27FC236}">
                    <a16:creationId xmlns:a16="http://schemas.microsoft.com/office/drawing/2014/main" id="{C1911746-3B17-4537-ACFC-E336EB40BA35}"/>
                  </a:ext>
                </a:extLst>
              </p:cNvPr>
              <p:cNvSpPr>
                <a:spLocks noRot="1" noChangeAspect="1" noMove="1" noResize="1" noEditPoints="1" noAdjustHandles="1" noChangeArrowheads="1" noChangeShapeType="1" noTextEdit="1"/>
              </p:cNvSpPr>
              <p:nvPr/>
            </p:nvSpPr>
            <p:spPr>
              <a:xfrm>
                <a:off x="1470031" y="1872229"/>
                <a:ext cx="9251938" cy="2308324"/>
              </a:xfrm>
              <a:prstGeom prst="rect">
                <a:avLst/>
              </a:prstGeom>
              <a:blipFill>
                <a:blip r:embed="rId3"/>
                <a:stretch>
                  <a:fillRect l="-527" t="-1319" r="-593"/>
                </a:stretch>
              </a:blipFill>
            </p:spPr>
            <p:txBody>
              <a:bodyPr/>
              <a:lstStyle/>
              <a:p>
                <a:r>
                  <a:rPr lang="es-PE">
                    <a:noFill/>
                  </a:rPr>
                  <a:t> </a:t>
                </a:r>
              </a:p>
            </p:txBody>
          </p:sp>
        </mc:Fallback>
      </mc:AlternateContent>
      <p:sp>
        <p:nvSpPr>
          <p:cNvPr id="4" name="Rectángulo 3">
            <a:extLst>
              <a:ext uri="{FF2B5EF4-FFF2-40B4-BE49-F238E27FC236}">
                <a16:creationId xmlns:a16="http://schemas.microsoft.com/office/drawing/2014/main" id="{E7AD779B-C8F2-415C-8295-4111420DA314}"/>
              </a:ext>
            </a:extLst>
          </p:cNvPr>
          <p:cNvSpPr/>
          <p:nvPr/>
        </p:nvSpPr>
        <p:spPr>
          <a:xfrm>
            <a:off x="1470031" y="4103140"/>
            <a:ext cx="6096000" cy="923330"/>
          </a:xfrm>
          <a:prstGeom prst="rect">
            <a:avLst/>
          </a:prstGeom>
          <a:noFill/>
        </p:spPr>
        <p:txBody>
          <a:bodyPr wrap="square" rtlCol="0">
            <a:spAutoFit/>
          </a:bodyPr>
          <a:lstStyle/>
          <a:p>
            <a:pPr algn="just"/>
            <a:r>
              <a:rPr lang="es-ES" b="1" dirty="0"/>
              <a:t>Dónde:</a:t>
            </a:r>
            <a:endParaRPr lang="es-PE" b="1" dirty="0"/>
          </a:p>
          <a:p>
            <a:pPr algn="just"/>
            <a:r>
              <a:rPr lang="es-ES" dirty="0"/>
              <a:t>S	: Espaciamiento (mm)</a:t>
            </a:r>
            <a:endParaRPr lang="es-PE" dirty="0"/>
          </a:p>
          <a:p>
            <a:pPr algn="just"/>
            <a:r>
              <a:rPr lang="es-ES" dirty="0" err="1"/>
              <a:t>Dh</a:t>
            </a:r>
            <a:r>
              <a:rPr lang="es-ES" dirty="0"/>
              <a:t>	: Diámetro del taladro (mm).</a:t>
            </a:r>
            <a:endParaRPr lang="es-PE" dirty="0"/>
          </a:p>
        </p:txBody>
      </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50691A3F-626F-43C7-84BC-99BB3AF30610}"/>
                  </a:ext>
                </a:extLst>
              </p:cNvPr>
              <p:cNvSpPr/>
              <p:nvPr/>
            </p:nvSpPr>
            <p:spPr>
              <a:xfrm>
                <a:off x="5506191" y="5082024"/>
                <a:ext cx="11796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PE" i="1" smtClean="0">
                          <a:latin typeface="Cambria Math" panose="02040503050406030204" pitchFamily="18" charset="0"/>
                        </a:rPr>
                        <m:t>𝐵</m:t>
                      </m:r>
                      <m:r>
                        <a:rPr lang="es-PE" i="0">
                          <a:latin typeface="Cambria Math" panose="02040503050406030204" pitchFamily="18" charset="0"/>
                        </a:rPr>
                        <m:t>=1.3 </m:t>
                      </m:r>
                      <m:r>
                        <a:rPr lang="es-PE" i="1">
                          <a:latin typeface="Cambria Math" panose="02040503050406030204" pitchFamily="18" charset="0"/>
                        </a:rPr>
                        <m:t>𝑆</m:t>
                      </m:r>
                    </m:oMath>
                  </m:oMathPara>
                </a14:m>
                <a:endParaRPr lang="es-PE" dirty="0"/>
              </a:p>
            </p:txBody>
          </p:sp>
        </mc:Choice>
        <mc:Fallback xmlns="">
          <p:sp>
            <p:nvSpPr>
              <p:cNvPr id="6" name="Rectángulo 5">
                <a:extLst>
                  <a:ext uri="{FF2B5EF4-FFF2-40B4-BE49-F238E27FC236}">
                    <a16:creationId xmlns:a16="http://schemas.microsoft.com/office/drawing/2014/main" id="{50691A3F-626F-43C7-84BC-99BB3AF30610}"/>
                  </a:ext>
                </a:extLst>
              </p:cNvPr>
              <p:cNvSpPr>
                <a:spLocks noRot="1" noChangeAspect="1" noMove="1" noResize="1" noEditPoints="1" noAdjustHandles="1" noChangeArrowheads="1" noChangeShapeType="1" noTextEdit="1"/>
              </p:cNvSpPr>
              <p:nvPr/>
            </p:nvSpPr>
            <p:spPr>
              <a:xfrm>
                <a:off x="5506191" y="5082024"/>
                <a:ext cx="1179618" cy="369332"/>
              </a:xfrm>
              <a:prstGeom prst="rect">
                <a:avLst/>
              </a:prstGeom>
              <a:blipFill>
                <a:blip r:embed="rId4"/>
                <a:stretch>
                  <a:fillRect/>
                </a:stretch>
              </a:blipFill>
            </p:spPr>
            <p:txBody>
              <a:bodyPr/>
              <a:lstStyle/>
              <a:p>
                <a:r>
                  <a:rPr lang="es-PE">
                    <a:noFill/>
                  </a:rPr>
                  <a:t> </a:t>
                </a:r>
              </a:p>
            </p:txBody>
          </p:sp>
        </mc:Fallback>
      </mc:AlternateContent>
      <p:sp>
        <p:nvSpPr>
          <p:cNvPr id="8" name="Rectángulo 7">
            <a:extLst>
              <a:ext uri="{FF2B5EF4-FFF2-40B4-BE49-F238E27FC236}">
                <a16:creationId xmlns:a16="http://schemas.microsoft.com/office/drawing/2014/main" id="{B6DD3DB6-C76D-4AC4-A162-FC92FF2ED4FF}"/>
              </a:ext>
            </a:extLst>
          </p:cNvPr>
          <p:cNvSpPr/>
          <p:nvPr/>
        </p:nvSpPr>
        <p:spPr>
          <a:xfrm>
            <a:off x="1470031" y="5506911"/>
            <a:ext cx="6096000" cy="923330"/>
          </a:xfrm>
          <a:prstGeom prst="rect">
            <a:avLst/>
          </a:prstGeom>
          <a:noFill/>
        </p:spPr>
        <p:txBody>
          <a:bodyPr wrap="square" rtlCol="0">
            <a:spAutoFit/>
          </a:bodyPr>
          <a:lstStyle/>
          <a:p>
            <a:pPr algn="just"/>
            <a:r>
              <a:rPr lang="es-ES" b="1" dirty="0"/>
              <a:t>Dónde:</a:t>
            </a:r>
            <a:endParaRPr lang="es-PE" b="1" dirty="0"/>
          </a:p>
          <a:p>
            <a:pPr algn="just"/>
            <a:r>
              <a:rPr lang="es-ES" dirty="0"/>
              <a:t>B	: </a:t>
            </a:r>
            <a:r>
              <a:rPr lang="es-ES" dirty="0" err="1"/>
              <a:t>Burden</a:t>
            </a:r>
            <a:r>
              <a:rPr lang="es-ES" dirty="0"/>
              <a:t> (mm).</a:t>
            </a:r>
            <a:endParaRPr lang="es-PE" dirty="0"/>
          </a:p>
          <a:p>
            <a:pPr algn="just"/>
            <a:r>
              <a:rPr lang="es-ES" dirty="0"/>
              <a:t>S	: Espaciamiento (mm).</a:t>
            </a:r>
            <a:endParaRPr lang="es-PE" dirty="0"/>
          </a:p>
        </p:txBody>
      </p:sp>
    </p:spTree>
    <p:extLst>
      <p:ext uri="{BB962C8B-B14F-4D97-AF65-F5344CB8AC3E}">
        <p14:creationId xmlns:p14="http://schemas.microsoft.com/office/powerpoint/2010/main" val="10477720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1636086" y="1482172"/>
            <a:ext cx="7408333" cy="3450696"/>
          </a:xfrm>
        </p:spPr>
        <p:txBody>
          <a:bodyPr/>
          <a:lstStyle/>
          <a:p>
            <a:pPr algn="just"/>
            <a:r>
              <a:rPr lang="es-PE" dirty="0">
                <a:solidFill>
                  <a:schemeClr val="tx1"/>
                </a:solidFill>
                <a:latin typeface="Arial" panose="020B0604020202020204" pitchFamily="34" charset="0"/>
                <a:cs typeface="Arial" panose="020B0604020202020204" pitchFamily="34" charset="0"/>
              </a:rPr>
              <a:t>Disminución de vibraciones hacia los taludes y estructuras cercanas.</a:t>
            </a:r>
          </a:p>
          <a:p>
            <a:pPr algn="just"/>
            <a:r>
              <a:rPr lang="es-PE" dirty="0">
                <a:solidFill>
                  <a:schemeClr val="tx1"/>
                </a:solidFill>
                <a:latin typeface="Arial" panose="020B0604020202020204" pitchFamily="34" charset="0"/>
                <a:cs typeface="Arial" panose="020B0604020202020204" pitchFamily="34" charset="0"/>
              </a:rPr>
              <a:t>Disminuir la perturbación del macizo rocoso.</a:t>
            </a:r>
          </a:p>
          <a:p>
            <a:pPr algn="just"/>
            <a:r>
              <a:rPr lang="es-PE" dirty="0">
                <a:solidFill>
                  <a:schemeClr val="tx1"/>
                </a:solidFill>
                <a:latin typeface="Arial" panose="020B0604020202020204" pitchFamily="34" charset="0"/>
                <a:cs typeface="Arial" panose="020B0604020202020204" pitchFamily="34" charset="0"/>
              </a:rPr>
              <a:t>Mantener la estabilidad de los taludes de los componentes del proyecto:</a:t>
            </a:r>
          </a:p>
          <a:p>
            <a:pPr marL="0" indent="0" algn="ctr">
              <a:buNone/>
            </a:pPr>
            <a:r>
              <a:rPr lang="es-PE" b="1" dirty="0">
                <a:solidFill>
                  <a:schemeClr val="tx1"/>
                </a:solidFill>
                <a:latin typeface="Arial" panose="020B0604020202020204" pitchFamily="34" charset="0"/>
                <a:cs typeface="Arial" panose="020B0604020202020204" pitchFamily="34" charset="0"/>
              </a:rPr>
              <a:t>“MASSIVE ESRTHWORKS  - MINE AREA”</a:t>
            </a:r>
          </a:p>
        </p:txBody>
      </p:sp>
      <p:sp>
        <p:nvSpPr>
          <p:cNvPr id="3" name="2 Título"/>
          <p:cNvSpPr>
            <a:spLocks noGrp="1"/>
          </p:cNvSpPr>
          <p:nvPr>
            <p:ph type="title"/>
          </p:nvPr>
        </p:nvSpPr>
        <p:spPr>
          <a:xfrm>
            <a:off x="1946721" y="820638"/>
            <a:ext cx="4427729" cy="588676"/>
          </a:xfrm>
          <a:noFill/>
        </p:spPr>
        <p:txBody>
          <a:bodyPr>
            <a:normAutofit/>
          </a:bodyPr>
          <a:lstStyle/>
          <a:p>
            <a:r>
              <a:rPr lang="es-PE" sz="3000" b="1" dirty="0">
                <a:solidFill>
                  <a:schemeClr val="accent3">
                    <a:lumMod val="75000"/>
                  </a:schemeClr>
                </a:solidFill>
                <a:latin typeface="Arial" panose="020B0604020202020204" pitchFamily="34" charset="0"/>
                <a:cs typeface="Arial" panose="020B0604020202020204" pitchFamily="34" charset="0"/>
              </a:rPr>
              <a:t>OBJETIVOS</a:t>
            </a:r>
          </a:p>
        </p:txBody>
      </p:sp>
      <p:sp>
        <p:nvSpPr>
          <p:cNvPr id="5" name="Título 1">
            <a:extLst>
              <a:ext uri="{FF2B5EF4-FFF2-40B4-BE49-F238E27FC236}">
                <a16:creationId xmlns:a16="http://schemas.microsoft.com/office/drawing/2014/main" id="{AB3DB967-CB63-4CA0-B448-7F15656273BF}"/>
              </a:ext>
            </a:extLst>
          </p:cNvPr>
          <p:cNvSpPr txBox="1">
            <a:spLocks/>
          </p:cNvSpPr>
          <p:nvPr/>
        </p:nvSpPr>
        <p:spPr>
          <a:xfrm>
            <a:off x="812851" y="114165"/>
            <a:ext cx="7129878" cy="6336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tabLst>
                <a:tab pos="0" algn="l"/>
              </a:tabLst>
            </a:pPr>
            <a:r>
              <a:rPr lang="es-ES" sz="3000" dirty="0">
                <a:solidFill>
                  <a:schemeClr val="accent3">
                    <a:lumMod val="75000"/>
                  </a:schemeClr>
                </a:solidFill>
              </a:rPr>
              <a:t>3.4. estrategias de </a:t>
            </a:r>
            <a:r>
              <a:rPr lang="es-ES" sz="3000" dirty="0" err="1">
                <a:solidFill>
                  <a:schemeClr val="accent3">
                    <a:lumMod val="75000"/>
                  </a:schemeClr>
                </a:solidFill>
              </a:rPr>
              <a:t>precorte</a:t>
            </a:r>
            <a:endParaRPr lang="es-PE" sz="3000" dirty="0">
              <a:solidFill>
                <a:schemeClr val="accent3">
                  <a:lumMod val="75000"/>
                </a:schemeClr>
              </a:solidFill>
            </a:endParaRPr>
          </a:p>
        </p:txBody>
      </p:sp>
    </p:spTree>
    <p:extLst>
      <p:ext uri="{BB962C8B-B14F-4D97-AF65-F5344CB8AC3E}">
        <p14:creationId xmlns:p14="http://schemas.microsoft.com/office/powerpoint/2010/main" val="39276354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1299240" y="1703652"/>
            <a:ext cx="5040559" cy="630902"/>
          </a:xfrm>
        </p:spPr>
        <p:txBody>
          <a:bodyPr/>
          <a:lstStyle/>
          <a:p>
            <a:pPr marL="0" indent="0" algn="just">
              <a:buNone/>
            </a:pPr>
            <a:r>
              <a:rPr lang="es-PE" sz="1600" dirty="0">
                <a:solidFill>
                  <a:schemeClr val="tx1"/>
                </a:solidFill>
                <a:latin typeface="Arial" panose="020B0604020202020204" pitchFamily="34" charset="0"/>
                <a:cs typeface="Arial" panose="020B0604020202020204" pitchFamily="34" charset="0"/>
              </a:rPr>
              <a:t>Los parámetros de perforación de taladros de pre-corte según diseño  es de la siguiente forma:</a:t>
            </a:r>
          </a:p>
          <a:p>
            <a:pPr marL="0" indent="0" algn="just">
              <a:buNone/>
            </a:pPr>
            <a:endParaRPr lang="es-PE" dirty="0">
              <a:solidFill>
                <a:schemeClr val="tx1"/>
              </a:solidFill>
              <a:latin typeface="Arial" panose="020B0604020202020204" pitchFamily="34" charset="0"/>
              <a:cs typeface="Arial" panose="020B0604020202020204" pitchFamily="34" charset="0"/>
            </a:endParaRPr>
          </a:p>
          <a:p>
            <a:pPr marL="0" indent="0" algn="just">
              <a:buNone/>
            </a:pPr>
            <a:endParaRPr lang="es-PE" dirty="0">
              <a:solidFill>
                <a:schemeClr val="tx1"/>
              </a:solidFill>
              <a:latin typeface="Arial" panose="020B0604020202020204" pitchFamily="34" charset="0"/>
              <a:cs typeface="Arial" panose="020B0604020202020204" pitchFamily="34" charset="0"/>
            </a:endParaRPr>
          </a:p>
        </p:txBody>
      </p:sp>
      <p:sp>
        <p:nvSpPr>
          <p:cNvPr id="3" name="2 Título"/>
          <p:cNvSpPr>
            <a:spLocks noGrp="1"/>
          </p:cNvSpPr>
          <p:nvPr>
            <p:ph type="title"/>
          </p:nvPr>
        </p:nvSpPr>
        <p:spPr>
          <a:xfrm>
            <a:off x="1238241" y="1324309"/>
            <a:ext cx="5162559" cy="578197"/>
          </a:xfrm>
          <a:noFill/>
        </p:spPr>
        <p:txBody>
          <a:bodyPr>
            <a:noAutofit/>
          </a:bodyPr>
          <a:lstStyle/>
          <a:p>
            <a:r>
              <a:rPr lang="es-PE" sz="2000" b="1" dirty="0">
                <a:solidFill>
                  <a:schemeClr val="accent3">
                    <a:lumMod val="75000"/>
                  </a:schemeClr>
                </a:solidFill>
                <a:latin typeface="Arial" panose="020B0604020202020204" pitchFamily="34" charset="0"/>
                <a:cs typeface="Arial" panose="020B0604020202020204" pitchFamily="34" charset="0"/>
              </a:rPr>
              <a:t>PARÁMETROS DE PERFORACIÓN</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377" t="21230" r="37359" b="10913"/>
          <a:stretch/>
        </p:blipFill>
        <p:spPr bwMode="auto">
          <a:xfrm>
            <a:off x="6816080" y="1613408"/>
            <a:ext cx="3600400" cy="483654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39" y="2281849"/>
            <a:ext cx="4577942" cy="1463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2 Título">
            <a:extLst>
              <a:ext uri="{FF2B5EF4-FFF2-40B4-BE49-F238E27FC236}">
                <a16:creationId xmlns:a16="http://schemas.microsoft.com/office/drawing/2014/main" id="{E2953C3F-4A75-4DEC-A8FF-CB2E5344BB58}"/>
              </a:ext>
            </a:extLst>
          </p:cNvPr>
          <p:cNvSpPr txBox="1">
            <a:spLocks/>
          </p:cNvSpPr>
          <p:nvPr/>
        </p:nvSpPr>
        <p:spPr>
          <a:xfrm>
            <a:off x="1121700" y="314064"/>
            <a:ext cx="7809195" cy="578197"/>
          </a:xfrm>
          <a:prstGeom prst="rect">
            <a:avLst/>
          </a:prstGeom>
          <a:solidFill>
            <a:srgbClr val="006666"/>
          </a:solidFill>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s-PE" sz="3600" b="1" dirty="0">
                <a:solidFill>
                  <a:schemeClr val="bg1"/>
                </a:solidFill>
                <a:latin typeface="Arial" panose="020B0604020202020204" pitchFamily="34" charset="0"/>
                <a:cs typeface="Arial" panose="020B0604020202020204" pitchFamily="34" charset="0"/>
              </a:rPr>
              <a:t>1.PRECORTE</a:t>
            </a:r>
          </a:p>
        </p:txBody>
      </p:sp>
      <p:pic>
        <p:nvPicPr>
          <p:cNvPr id="7" name="Picture 2">
            <a:extLst>
              <a:ext uri="{FF2B5EF4-FFF2-40B4-BE49-F238E27FC236}">
                <a16:creationId xmlns:a16="http://schemas.microsoft.com/office/drawing/2014/main" id="{9E04DF6C-F54F-4A52-A39D-D95C382A5F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74" t="35714" r="71249" b="51985"/>
          <a:stretch/>
        </p:blipFill>
        <p:spPr bwMode="auto">
          <a:xfrm>
            <a:off x="1554921" y="3745052"/>
            <a:ext cx="3528067" cy="100929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3">
            <a:extLst>
              <a:ext uri="{FF2B5EF4-FFF2-40B4-BE49-F238E27FC236}">
                <a16:creationId xmlns:a16="http://schemas.microsoft.com/office/drawing/2014/main" id="{DBF55C75-8A56-4139-8243-60B06CA2F3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153" y="5076070"/>
            <a:ext cx="4160114" cy="1230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1 Marcador de contenido">
            <a:extLst>
              <a:ext uri="{FF2B5EF4-FFF2-40B4-BE49-F238E27FC236}">
                <a16:creationId xmlns:a16="http://schemas.microsoft.com/office/drawing/2014/main" id="{09DC9681-EBC5-4233-A63A-A253096FD7EE}"/>
              </a:ext>
            </a:extLst>
          </p:cNvPr>
          <p:cNvSpPr txBox="1">
            <a:spLocks/>
          </p:cNvSpPr>
          <p:nvPr/>
        </p:nvSpPr>
        <p:spPr>
          <a:xfrm>
            <a:off x="1299240" y="6343972"/>
            <a:ext cx="6056725" cy="211961"/>
          </a:xfrm>
          <a:prstGeom prst="rect">
            <a:avLst/>
          </a:prstGeom>
        </p:spPr>
        <p:txBody>
          <a:bodyPr vert="horz" lIns="91440" tIns="45720" rIns="91440" bIns="45720" rtlCol="0">
            <a:normAutofit fontScale="55000" lnSpcReduction="20000"/>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algn="just">
              <a:buFont typeface="Wingdings" panose="05000000000000000000" pitchFamily="2" charset="2"/>
              <a:buChar char="ü"/>
            </a:pPr>
            <a:r>
              <a:rPr lang="es-PE" sz="1600" b="1" i="1" dirty="0">
                <a:solidFill>
                  <a:schemeClr val="tx1"/>
                </a:solidFill>
                <a:latin typeface="Arial" panose="020B0604020202020204" pitchFamily="34" charset="0"/>
                <a:cs typeface="Arial" panose="020B0604020202020204" pitchFamily="34" charset="0"/>
              </a:rPr>
              <a:t>Por cuestiones operativas consideraremos un espaciamiento de 1 m.</a:t>
            </a:r>
          </a:p>
          <a:p>
            <a:pPr algn="just">
              <a:buFont typeface="Wingdings" panose="05000000000000000000" pitchFamily="2" charset="2"/>
              <a:buChar char="ü"/>
            </a:pPr>
            <a:endParaRPr lang="es-PE" sz="1600" dirty="0">
              <a:solidFill>
                <a:schemeClr val="tx1"/>
              </a:solidFill>
              <a:latin typeface="Arial" panose="020B0604020202020204" pitchFamily="34" charset="0"/>
              <a:cs typeface="Arial" panose="020B0604020202020204" pitchFamily="34" charset="0"/>
            </a:endParaRPr>
          </a:p>
          <a:p>
            <a:pPr algn="just">
              <a:buFont typeface="Wingdings" panose="05000000000000000000" pitchFamily="2" charset="2"/>
              <a:buChar char="ü"/>
            </a:pPr>
            <a:endParaRPr lang="es-PE" sz="1600" dirty="0">
              <a:solidFill>
                <a:schemeClr val="tx1"/>
              </a:solidFill>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70DEDD3D-3965-4A5F-B403-6AC5742BEC00}"/>
              </a:ext>
            </a:extLst>
          </p:cNvPr>
          <p:cNvSpPr txBox="1"/>
          <p:nvPr/>
        </p:nvSpPr>
        <p:spPr>
          <a:xfrm>
            <a:off x="1447153" y="4687443"/>
            <a:ext cx="6096000" cy="369332"/>
          </a:xfrm>
          <a:prstGeom prst="rect">
            <a:avLst/>
          </a:prstGeom>
          <a:noFill/>
        </p:spPr>
        <p:txBody>
          <a:bodyPr wrap="square">
            <a:spAutoFit/>
          </a:bodyPr>
          <a:lstStyle/>
          <a:p>
            <a:r>
              <a:rPr lang="es-PE" sz="1800" b="1" i="1" dirty="0">
                <a:solidFill>
                  <a:schemeClr val="tx1"/>
                </a:solidFill>
                <a:latin typeface="Arial" panose="020B0604020202020204" pitchFamily="34" charset="0"/>
                <a:cs typeface="Arial" panose="020B0604020202020204" pitchFamily="34" charset="0"/>
              </a:rPr>
              <a:t>Donde:</a:t>
            </a:r>
            <a:endParaRPr lang="es-PE" dirty="0"/>
          </a:p>
        </p:txBody>
      </p:sp>
    </p:spTree>
    <p:extLst>
      <p:ext uri="{BB962C8B-B14F-4D97-AF65-F5344CB8AC3E}">
        <p14:creationId xmlns:p14="http://schemas.microsoft.com/office/powerpoint/2010/main" val="171885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Título"/>
          <p:cNvSpPr txBox="1">
            <a:spLocks/>
          </p:cNvSpPr>
          <p:nvPr/>
        </p:nvSpPr>
        <p:spPr>
          <a:xfrm>
            <a:off x="612845" y="941171"/>
            <a:ext cx="4580966" cy="589927"/>
          </a:xfrm>
          <a:prstGeom prst="rect">
            <a:avLst/>
          </a:prstGeom>
          <a:noFill/>
        </p:spPr>
        <p:txBody>
          <a:bodyPr vert="horz" lIns="91440" tIns="45720" rIns="91440" bIns="45720" rtlCol="0" anchor="ctr">
            <a:normAutofit fontScale="55000" lnSpcReduction="20000"/>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PE" sz="3600" b="1" dirty="0">
                <a:solidFill>
                  <a:schemeClr val="accent3">
                    <a:lumMod val="75000"/>
                  </a:schemeClr>
                </a:solidFill>
                <a:latin typeface="Arial" panose="020B0604020202020204" pitchFamily="34" charset="0"/>
                <a:cs typeface="Arial" panose="020B0604020202020204" pitchFamily="34" charset="0"/>
              </a:rPr>
              <a:t>CÁLCULO DE CANTIDAD DE CARTUCHOS DE ENALINE</a:t>
            </a: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801" t="36508" r="68988" b="52976"/>
          <a:stretch/>
        </p:blipFill>
        <p:spPr bwMode="auto">
          <a:xfrm>
            <a:off x="1238314" y="1676483"/>
            <a:ext cx="3755421" cy="88069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314" y="2997235"/>
            <a:ext cx="4822221" cy="2045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uadroTexto 5">
            <a:extLst>
              <a:ext uri="{FF2B5EF4-FFF2-40B4-BE49-F238E27FC236}">
                <a16:creationId xmlns:a16="http://schemas.microsoft.com/office/drawing/2014/main" id="{AD9197A9-0233-4E2B-9878-3CD76EF93D27}"/>
              </a:ext>
            </a:extLst>
          </p:cNvPr>
          <p:cNvSpPr txBox="1"/>
          <p:nvPr/>
        </p:nvSpPr>
        <p:spPr>
          <a:xfrm>
            <a:off x="1513189" y="2557181"/>
            <a:ext cx="3257881" cy="369332"/>
          </a:xfrm>
          <a:prstGeom prst="rect">
            <a:avLst/>
          </a:prstGeom>
          <a:noFill/>
        </p:spPr>
        <p:txBody>
          <a:bodyPr wrap="square">
            <a:spAutoFit/>
          </a:bodyPr>
          <a:lstStyle/>
          <a:p>
            <a:r>
              <a:rPr lang="es-PE" sz="1800" b="1" i="1" dirty="0">
                <a:solidFill>
                  <a:schemeClr val="tx1"/>
                </a:solidFill>
                <a:latin typeface="Arial" panose="020B0604020202020204" pitchFamily="34" charset="0"/>
                <a:cs typeface="Arial" panose="020B0604020202020204" pitchFamily="34" charset="0"/>
              </a:rPr>
              <a:t>Donde:</a:t>
            </a:r>
            <a:endParaRPr lang="es-PE" dirty="0"/>
          </a:p>
        </p:txBody>
      </p:sp>
      <p:sp>
        <p:nvSpPr>
          <p:cNvPr id="7" name="CuadroTexto 6">
            <a:extLst>
              <a:ext uri="{FF2B5EF4-FFF2-40B4-BE49-F238E27FC236}">
                <a16:creationId xmlns:a16="http://schemas.microsoft.com/office/drawing/2014/main" id="{ED27AEC9-9E03-40FE-BF98-A51D9A7458C5}"/>
              </a:ext>
            </a:extLst>
          </p:cNvPr>
          <p:cNvSpPr txBox="1"/>
          <p:nvPr/>
        </p:nvSpPr>
        <p:spPr>
          <a:xfrm>
            <a:off x="6809863" y="2733702"/>
            <a:ext cx="1807035" cy="369332"/>
          </a:xfrm>
          <a:prstGeom prst="rect">
            <a:avLst/>
          </a:prstGeom>
          <a:noFill/>
        </p:spPr>
        <p:txBody>
          <a:bodyPr wrap="square">
            <a:spAutoFit/>
          </a:bodyPr>
          <a:lstStyle/>
          <a:p>
            <a:r>
              <a:rPr lang="es-PE" sz="1800" b="1" i="1" dirty="0">
                <a:solidFill>
                  <a:schemeClr val="tx1"/>
                </a:solidFill>
                <a:latin typeface="Arial" panose="020B0604020202020204" pitchFamily="34" charset="0"/>
                <a:cs typeface="Arial" panose="020B0604020202020204" pitchFamily="34" charset="0"/>
              </a:rPr>
              <a:t>Donde:</a:t>
            </a:r>
            <a:endParaRPr lang="es-PE" dirty="0"/>
          </a:p>
        </p:txBody>
      </p:sp>
      <mc:AlternateContent xmlns:mc="http://schemas.openxmlformats.org/markup-compatibility/2006" xmlns:a14="http://schemas.microsoft.com/office/drawing/2010/main">
        <mc:Choice Requires="a14">
          <p:sp>
            <p:nvSpPr>
              <p:cNvPr id="8" name="1 CuadroTexto">
                <a:extLst>
                  <a:ext uri="{FF2B5EF4-FFF2-40B4-BE49-F238E27FC236}">
                    <a16:creationId xmlns:a16="http://schemas.microsoft.com/office/drawing/2014/main" id="{C76336D5-E8F4-4EF5-9F08-CB7C14A92D37}"/>
                  </a:ext>
                </a:extLst>
              </p:cNvPr>
              <p:cNvSpPr txBox="1"/>
              <p:nvPr/>
            </p:nvSpPr>
            <p:spPr>
              <a:xfrm>
                <a:off x="6705154" y="1923209"/>
                <a:ext cx="3168353" cy="793422"/>
              </a:xfrm>
              <a:prstGeom prst="rect">
                <a:avLst/>
              </a:prstGeom>
              <a:solidFill>
                <a:schemeClr val="bg1"/>
              </a:solidFill>
              <a:ln>
                <a:solidFill>
                  <a:srgbClr val="92D050"/>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s-PE" sz="2400" b="1" i="1">
                          <a:latin typeface="Cambria Math"/>
                        </a:rPr>
                        <m:t>𝒆</m:t>
                      </m:r>
                      <m:r>
                        <a:rPr lang="es-PE" sz="2400" b="1" i="1">
                          <a:latin typeface="Cambria Math"/>
                        </a:rPr>
                        <m:t>=</m:t>
                      </m:r>
                      <m:f>
                        <m:fPr>
                          <m:ctrlPr>
                            <a:rPr lang="es-PE" sz="2400" b="1" i="1">
                              <a:latin typeface="Cambria Math" panose="02040503050406030204" pitchFamily="18" charset="0"/>
                            </a:rPr>
                          </m:ctrlPr>
                        </m:fPr>
                        <m:num>
                          <m:r>
                            <a:rPr lang="es-PE" sz="2400" b="1" i="1">
                              <a:latin typeface="Cambria Math"/>
                            </a:rPr>
                            <m:t>𝑳</m:t>
                          </m:r>
                          <m:r>
                            <a:rPr lang="es-PE" sz="2400" b="1" i="1">
                              <a:latin typeface="Cambria Math"/>
                            </a:rPr>
                            <m:t>−(</m:t>
                          </m:r>
                          <m:r>
                            <a:rPr lang="es-PE" sz="2400" b="1" i="1">
                              <a:latin typeface="Cambria Math"/>
                            </a:rPr>
                            <m:t>𝑵</m:t>
                          </m:r>
                          <m:r>
                            <a:rPr lang="es-PE" sz="2400" b="1" i="1">
                              <a:latin typeface="Cambria Math"/>
                            </a:rPr>
                            <m:t>∗</m:t>
                          </m:r>
                          <m:r>
                            <a:rPr lang="es-PE" sz="2400" b="1" i="1">
                              <a:latin typeface="Cambria Math"/>
                            </a:rPr>
                            <m:t>𝒍𝒄</m:t>
                          </m:r>
                          <m:r>
                            <a:rPr lang="es-PE" sz="2400" b="1" i="1">
                              <a:latin typeface="Cambria Math"/>
                            </a:rPr>
                            <m:t>)</m:t>
                          </m:r>
                        </m:num>
                        <m:den>
                          <m:r>
                            <a:rPr lang="es-PE" sz="2400" b="1" i="1">
                              <a:latin typeface="Cambria Math"/>
                            </a:rPr>
                            <m:t>𝑵</m:t>
                          </m:r>
                          <m:r>
                            <a:rPr lang="es-PE" sz="2400" b="1" i="1">
                              <a:latin typeface="Cambria Math"/>
                            </a:rPr>
                            <m:t>−</m:t>
                          </m:r>
                          <m:r>
                            <a:rPr lang="es-PE" sz="2400" b="1" i="1">
                              <a:latin typeface="Cambria Math"/>
                            </a:rPr>
                            <m:t>𝟏</m:t>
                          </m:r>
                        </m:den>
                      </m:f>
                    </m:oMath>
                  </m:oMathPara>
                </a14:m>
                <a:endParaRPr lang="es-PE" sz="2400" b="1" dirty="0"/>
              </a:p>
            </p:txBody>
          </p:sp>
        </mc:Choice>
        <mc:Fallback xmlns="">
          <p:sp>
            <p:nvSpPr>
              <p:cNvPr id="8" name="1 CuadroTexto">
                <a:extLst>
                  <a:ext uri="{FF2B5EF4-FFF2-40B4-BE49-F238E27FC236}">
                    <a16:creationId xmlns:a16="http://schemas.microsoft.com/office/drawing/2014/main" id="{C76336D5-E8F4-4EF5-9F08-CB7C14A92D37}"/>
                  </a:ext>
                </a:extLst>
              </p:cNvPr>
              <p:cNvSpPr txBox="1">
                <a:spLocks noRot="1" noChangeAspect="1" noMove="1" noResize="1" noEditPoints="1" noAdjustHandles="1" noChangeArrowheads="1" noChangeShapeType="1" noTextEdit="1"/>
              </p:cNvSpPr>
              <p:nvPr/>
            </p:nvSpPr>
            <p:spPr>
              <a:xfrm>
                <a:off x="6705154" y="1923209"/>
                <a:ext cx="3168353" cy="793422"/>
              </a:xfrm>
              <a:prstGeom prst="rect">
                <a:avLst/>
              </a:prstGeom>
              <a:blipFill>
                <a:blip r:embed="rId4"/>
                <a:stretch>
                  <a:fillRect/>
                </a:stretch>
              </a:blipFill>
              <a:ln>
                <a:solidFill>
                  <a:srgbClr val="92D050"/>
                </a:solidFill>
              </a:ln>
            </p:spPr>
            <p:txBody>
              <a:bodyPr/>
              <a:lstStyle/>
              <a:p>
                <a:r>
                  <a:rPr lang="es-PE">
                    <a:noFill/>
                  </a:rPr>
                  <a:t> </a:t>
                </a:r>
              </a:p>
            </p:txBody>
          </p:sp>
        </mc:Fallback>
      </mc:AlternateContent>
      <p:pic>
        <p:nvPicPr>
          <p:cNvPr id="9" name="Picture 1">
            <a:extLst>
              <a:ext uri="{FF2B5EF4-FFF2-40B4-BE49-F238E27FC236}">
                <a16:creationId xmlns:a16="http://schemas.microsoft.com/office/drawing/2014/main" id="{9F65B255-49D9-4396-8CFA-C1986D7EC6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154" y="3165950"/>
            <a:ext cx="4664962"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2 Título">
            <a:extLst>
              <a:ext uri="{FF2B5EF4-FFF2-40B4-BE49-F238E27FC236}">
                <a16:creationId xmlns:a16="http://schemas.microsoft.com/office/drawing/2014/main" id="{0D57C0A4-3A74-4813-8C50-3BCBDFEBA2FF}"/>
              </a:ext>
            </a:extLst>
          </p:cNvPr>
          <p:cNvSpPr txBox="1">
            <a:spLocks noGrp="1"/>
          </p:cNvSpPr>
          <p:nvPr>
            <p:ph type="title"/>
          </p:nvPr>
        </p:nvSpPr>
        <p:spPr>
          <a:xfrm>
            <a:off x="6705154" y="1070158"/>
            <a:ext cx="5158780" cy="793422"/>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PE" sz="2000" b="1" dirty="0">
                <a:solidFill>
                  <a:schemeClr val="accent3">
                    <a:lumMod val="75000"/>
                  </a:schemeClr>
                </a:solidFill>
                <a:latin typeface="Arial" panose="020B0604020202020204" pitchFamily="34" charset="0"/>
                <a:cs typeface="Arial" panose="020B0604020202020204" pitchFamily="34" charset="0"/>
              </a:rPr>
              <a:t>CÁLCULO DE ESPACIAMIENTO ENTRE ENALINE</a:t>
            </a:r>
          </a:p>
        </p:txBody>
      </p:sp>
      <p:sp>
        <p:nvSpPr>
          <p:cNvPr id="11" name="2 Título">
            <a:extLst>
              <a:ext uri="{FF2B5EF4-FFF2-40B4-BE49-F238E27FC236}">
                <a16:creationId xmlns:a16="http://schemas.microsoft.com/office/drawing/2014/main" id="{87A86B41-5278-4FA6-BFD7-75690D65E046}"/>
              </a:ext>
            </a:extLst>
          </p:cNvPr>
          <p:cNvSpPr txBox="1">
            <a:spLocks/>
          </p:cNvSpPr>
          <p:nvPr/>
        </p:nvSpPr>
        <p:spPr>
          <a:xfrm>
            <a:off x="1394010" y="5024702"/>
            <a:ext cx="4912660" cy="65971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s-PE" sz="2000" b="1" dirty="0">
                <a:solidFill>
                  <a:schemeClr val="accent3">
                    <a:lumMod val="75000"/>
                  </a:schemeClr>
                </a:solidFill>
                <a:latin typeface="Arial" panose="020B0604020202020204" pitchFamily="34" charset="0"/>
                <a:cs typeface="Arial" panose="020B0604020202020204" pitchFamily="34" charset="0"/>
              </a:rPr>
              <a:t>FACTOR DE CARGA (Kg./m2)</a:t>
            </a:r>
          </a:p>
        </p:txBody>
      </p:sp>
      <p:pic>
        <p:nvPicPr>
          <p:cNvPr id="12" name="Picture 1">
            <a:extLst>
              <a:ext uri="{FF2B5EF4-FFF2-40B4-BE49-F238E27FC236}">
                <a16:creationId xmlns:a16="http://schemas.microsoft.com/office/drawing/2014/main" id="{4D9035BF-38F3-4C02-97A3-76C852DF81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0957" y="4983421"/>
            <a:ext cx="4664961" cy="1302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3" name="2 CuadroTexto">
                <a:extLst>
                  <a:ext uri="{FF2B5EF4-FFF2-40B4-BE49-F238E27FC236}">
                    <a16:creationId xmlns:a16="http://schemas.microsoft.com/office/drawing/2014/main" id="{7E1112E7-9563-453B-B4DD-7B3AD582FA73}"/>
                  </a:ext>
                </a:extLst>
              </p:cNvPr>
              <p:cNvSpPr txBox="1"/>
              <p:nvPr/>
            </p:nvSpPr>
            <p:spPr>
              <a:xfrm>
                <a:off x="1721222" y="5684417"/>
                <a:ext cx="2947746" cy="762854"/>
              </a:xfrm>
              <a:prstGeom prst="rect">
                <a:avLst/>
              </a:prstGeom>
              <a:solidFill>
                <a:schemeClr val="bg1"/>
              </a:solidFill>
              <a:ln>
                <a:solidFill>
                  <a:srgbClr val="92D050"/>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s-PE" sz="2000" b="1" i="1">
                          <a:latin typeface="Cambria Math"/>
                        </a:rPr>
                        <m:t>𝑭𝑪</m:t>
                      </m:r>
                      <m:r>
                        <a:rPr lang="es-PE" sz="2000" b="1" i="1">
                          <a:latin typeface="Cambria Math"/>
                        </a:rPr>
                        <m:t>=</m:t>
                      </m:r>
                      <m:f>
                        <m:fPr>
                          <m:ctrlPr>
                            <a:rPr lang="es-PE" sz="2000" b="1" i="1">
                              <a:latin typeface="Cambria Math" panose="02040503050406030204" pitchFamily="18" charset="0"/>
                            </a:rPr>
                          </m:ctrlPr>
                        </m:fPr>
                        <m:num>
                          <m:r>
                            <a:rPr lang="es-PE" sz="2000" b="1" i="1">
                              <a:latin typeface="Cambria Math"/>
                            </a:rPr>
                            <m:t>𝑪𝑳</m:t>
                          </m:r>
                          <m:r>
                            <a:rPr lang="es-PE" sz="2000" b="1" i="1">
                              <a:latin typeface="Cambria Math"/>
                            </a:rPr>
                            <m:t> </m:t>
                          </m:r>
                          <m:r>
                            <a:rPr lang="es-PE" sz="2000" b="1" i="1">
                              <a:latin typeface="Cambria Math"/>
                            </a:rPr>
                            <m:t>𝒙</m:t>
                          </m:r>
                          <m:r>
                            <a:rPr lang="es-PE" sz="2000" b="1" i="1">
                              <a:latin typeface="Cambria Math"/>
                            </a:rPr>
                            <m:t> </m:t>
                          </m:r>
                          <m:r>
                            <a:rPr lang="es-PE" sz="2000" b="1" i="1">
                              <a:latin typeface="Cambria Math"/>
                            </a:rPr>
                            <m:t>𝑵</m:t>
                          </m:r>
                          <m:r>
                            <a:rPr lang="es-PE" sz="2000" b="1" i="1">
                              <a:latin typeface="Cambria Math"/>
                            </a:rPr>
                            <m:t>  </m:t>
                          </m:r>
                          <m:r>
                            <a:rPr lang="es-PE" sz="2000" b="1" i="1">
                              <a:latin typeface="Cambria Math"/>
                            </a:rPr>
                            <m:t>𝒙</m:t>
                          </m:r>
                          <m:r>
                            <a:rPr lang="es-PE" sz="2000" b="1" i="1">
                              <a:latin typeface="Cambria Math"/>
                            </a:rPr>
                            <m:t> </m:t>
                          </m:r>
                          <m:r>
                            <a:rPr lang="es-PE" sz="2000" b="1" i="1">
                              <a:latin typeface="Cambria Math"/>
                            </a:rPr>
                            <m:t>𝒍𝒄</m:t>
                          </m:r>
                        </m:num>
                        <m:den>
                          <m:r>
                            <a:rPr lang="es-PE" sz="2000" b="1" i="1">
                              <a:latin typeface="Cambria Math"/>
                            </a:rPr>
                            <m:t>𝑺</m:t>
                          </m:r>
                          <m:r>
                            <a:rPr lang="es-PE" sz="2000" b="1" i="1">
                              <a:latin typeface="Cambria Math"/>
                            </a:rPr>
                            <m:t> </m:t>
                          </m:r>
                          <m:r>
                            <a:rPr lang="es-PE" sz="2000" b="1" i="1">
                              <a:latin typeface="Cambria Math"/>
                            </a:rPr>
                            <m:t>𝒙</m:t>
                          </m:r>
                          <m:r>
                            <a:rPr lang="es-PE" sz="2000" b="1" i="1">
                              <a:latin typeface="Cambria Math"/>
                            </a:rPr>
                            <m:t> </m:t>
                          </m:r>
                          <m:r>
                            <a:rPr lang="es-PE" sz="2000" b="1" i="1">
                              <a:latin typeface="Cambria Math"/>
                            </a:rPr>
                            <m:t>𝑯</m:t>
                          </m:r>
                        </m:den>
                      </m:f>
                    </m:oMath>
                  </m:oMathPara>
                </a14:m>
                <a:endParaRPr lang="es-PE" sz="2000" b="1" i="1" dirty="0"/>
              </a:p>
            </p:txBody>
          </p:sp>
        </mc:Choice>
        <mc:Fallback xmlns="">
          <p:sp>
            <p:nvSpPr>
              <p:cNvPr id="13" name="2 CuadroTexto">
                <a:extLst>
                  <a:ext uri="{FF2B5EF4-FFF2-40B4-BE49-F238E27FC236}">
                    <a16:creationId xmlns:a16="http://schemas.microsoft.com/office/drawing/2014/main" id="{7E1112E7-9563-453B-B4DD-7B3AD582FA73}"/>
                  </a:ext>
                </a:extLst>
              </p:cNvPr>
              <p:cNvSpPr txBox="1">
                <a:spLocks noRot="1" noChangeAspect="1" noMove="1" noResize="1" noEditPoints="1" noAdjustHandles="1" noChangeArrowheads="1" noChangeShapeType="1" noTextEdit="1"/>
              </p:cNvSpPr>
              <p:nvPr/>
            </p:nvSpPr>
            <p:spPr>
              <a:xfrm>
                <a:off x="1721222" y="5684417"/>
                <a:ext cx="2947746" cy="762854"/>
              </a:xfrm>
              <a:prstGeom prst="rect">
                <a:avLst/>
              </a:prstGeom>
              <a:blipFill>
                <a:blip r:embed="rId7"/>
                <a:stretch>
                  <a:fillRect/>
                </a:stretch>
              </a:blipFill>
              <a:ln>
                <a:solidFill>
                  <a:srgbClr val="92D050"/>
                </a:solidFill>
              </a:ln>
            </p:spPr>
            <p:txBody>
              <a:bodyPr/>
              <a:lstStyle/>
              <a:p>
                <a:r>
                  <a:rPr lang="es-PE">
                    <a:noFill/>
                  </a:rPr>
                  <a:t> </a:t>
                </a:r>
              </a:p>
            </p:txBody>
          </p:sp>
        </mc:Fallback>
      </mc:AlternateContent>
      <p:sp>
        <p:nvSpPr>
          <p:cNvPr id="14" name="CuadroTexto 13">
            <a:extLst>
              <a:ext uri="{FF2B5EF4-FFF2-40B4-BE49-F238E27FC236}">
                <a16:creationId xmlns:a16="http://schemas.microsoft.com/office/drawing/2014/main" id="{7A2BF36D-948E-46A6-9EF1-323FA2B89318}"/>
              </a:ext>
            </a:extLst>
          </p:cNvPr>
          <p:cNvSpPr txBox="1"/>
          <p:nvPr/>
        </p:nvSpPr>
        <p:spPr>
          <a:xfrm>
            <a:off x="6705154" y="4597018"/>
            <a:ext cx="1807035" cy="369332"/>
          </a:xfrm>
          <a:prstGeom prst="rect">
            <a:avLst/>
          </a:prstGeom>
          <a:noFill/>
        </p:spPr>
        <p:txBody>
          <a:bodyPr wrap="square">
            <a:spAutoFit/>
          </a:bodyPr>
          <a:lstStyle/>
          <a:p>
            <a:r>
              <a:rPr lang="es-PE" sz="1800" b="1" i="1" dirty="0">
                <a:solidFill>
                  <a:schemeClr val="tx1"/>
                </a:solidFill>
                <a:latin typeface="Arial" panose="020B0604020202020204" pitchFamily="34" charset="0"/>
                <a:cs typeface="Arial" panose="020B0604020202020204" pitchFamily="34" charset="0"/>
              </a:rPr>
              <a:t>Donde:</a:t>
            </a:r>
            <a:endParaRPr lang="es-PE" dirty="0"/>
          </a:p>
        </p:txBody>
      </p:sp>
    </p:spTree>
    <p:extLst>
      <p:ext uri="{BB962C8B-B14F-4D97-AF65-F5344CB8AC3E}">
        <p14:creationId xmlns:p14="http://schemas.microsoft.com/office/powerpoint/2010/main" val="23770042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Título"/>
          <p:cNvSpPr txBox="1">
            <a:spLocks/>
          </p:cNvSpPr>
          <p:nvPr/>
        </p:nvSpPr>
        <p:spPr>
          <a:xfrm>
            <a:off x="3088094" y="504224"/>
            <a:ext cx="4836706" cy="472929"/>
          </a:xfrm>
          <a:prstGeom prst="rect">
            <a:avLst/>
          </a:prstGeom>
          <a:noFill/>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PE" sz="3600" dirty="0">
                <a:solidFill>
                  <a:schemeClr val="accent3">
                    <a:lumMod val="75000"/>
                  </a:schemeClr>
                </a:solidFill>
                <a:latin typeface="Arial" panose="020B0604020202020204" pitchFamily="34" charset="0"/>
                <a:cs typeface="Arial" panose="020B0604020202020204" pitchFamily="34" charset="0"/>
              </a:rPr>
              <a:t>DISEÑO DE CARGUÍO</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5317" y="1069043"/>
            <a:ext cx="5367742" cy="560827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22489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2 Título"/>
          <p:cNvSpPr>
            <a:spLocks noGrp="1"/>
          </p:cNvSpPr>
          <p:nvPr>
            <p:ph type="title"/>
          </p:nvPr>
        </p:nvSpPr>
        <p:spPr>
          <a:xfrm>
            <a:off x="959214" y="575442"/>
            <a:ext cx="7028339" cy="387153"/>
          </a:xfrm>
          <a:noFill/>
          <a:ln>
            <a:noFill/>
          </a:ln>
        </p:spPr>
        <p:txBody>
          <a:bodyPr>
            <a:normAutofit fontScale="90000"/>
          </a:bodyPr>
          <a:lstStyle/>
          <a:p>
            <a:pPr algn="ctr"/>
            <a:r>
              <a:rPr lang="es-PE" sz="3600" b="1" dirty="0">
                <a:solidFill>
                  <a:schemeClr val="accent3">
                    <a:lumMod val="75000"/>
                  </a:schemeClr>
                </a:solidFill>
                <a:latin typeface="Arial" panose="020B0604020202020204" pitchFamily="34" charset="0"/>
                <a:cs typeface="Arial" panose="020B0604020202020204" pitchFamily="34" charset="0"/>
              </a:rPr>
              <a:t>LINEA BUFFER</a:t>
            </a:r>
          </a:p>
        </p:txBody>
      </p:sp>
      <p:sp>
        <p:nvSpPr>
          <p:cNvPr id="14" name="2 Título"/>
          <p:cNvSpPr txBox="1">
            <a:spLocks/>
          </p:cNvSpPr>
          <p:nvPr/>
        </p:nvSpPr>
        <p:spPr>
          <a:xfrm>
            <a:off x="1770667" y="980126"/>
            <a:ext cx="5329380" cy="387152"/>
          </a:xfrm>
          <a:prstGeom prst="rect">
            <a:avLst/>
          </a:prstGeom>
          <a:noFill/>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PE" sz="2900" b="1" dirty="0">
                <a:solidFill>
                  <a:schemeClr val="accent3">
                    <a:lumMod val="75000"/>
                  </a:schemeClr>
                </a:solidFill>
              </a:rPr>
              <a:t>DISEÑO DE PERFORACION </a:t>
            </a:r>
            <a:endParaRPr lang="es-PE" b="1" dirty="0">
              <a:solidFill>
                <a:schemeClr val="accent3">
                  <a:lumMod val="75000"/>
                </a:schemeClr>
              </a:solidFill>
            </a:endParaRPr>
          </a:p>
        </p:txBody>
      </p:sp>
      <p:sp>
        <p:nvSpPr>
          <p:cNvPr id="7" name="6 Rectángulo"/>
          <p:cNvSpPr/>
          <p:nvPr/>
        </p:nvSpPr>
        <p:spPr>
          <a:xfrm>
            <a:off x="1295837" y="1270119"/>
            <a:ext cx="10107269" cy="923330"/>
          </a:xfrm>
          <a:prstGeom prst="rect">
            <a:avLst/>
          </a:prstGeom>
        </p:spPr>
        <p:txBody>
          <a:bodyPr wrap="square">
            <a:spAutoFit/>
          </a:bodyPr>
          <a:lstStyle/>
          <a:p>
            <a:pPr algn="just"/>
            <a:r>
              <a:rPr lang="es-PE" dirty="0">
                <a:latin typeface="Arial" panose="020B0604020202020204" pitchFamily="34" charset="0"/>
                <a:cs typeface="Arial" panose="020B0604020202020204" pitchFamily="34" charset="0"/>
              </a:rPr>
              <a:t>Los parámetros de perforación de taladros de Buffer se realizara de acuerdo a la características físicas del macizo rocoso y el diseño de los taludes para lo cual se ha hecho el análisis correspondiente y según la evaluación se realizara el diseño:</a:t>
            </a:r>
          </a:p>
        </p:txBody>
      </p:sp>
      <p:sp>
        <p:nvSpPr>
          <p:cNvPr id="9" name="8 Rectángulo"/>
          <p:cNvSpPr/>
          <p:nvPr/>
        </p:nvSpPr>
        <p:spPr>
          <a:xfrm>
            <a:off x="1295837" y="2257527"/>
            <a:ext cx="10107268" cy="1200329"/>
          </a:xfrm>
          <a:prstGeom prst="rect">
            <a:avLst/>
          </a:prstGeom>
        </p:spPr>
        <p:txBody>
          <a:bodyPr wrap="square">
            <a:spAutoFit/>
          </a:bodyPr>
          <a:lstStyle/>
          <a:p>
            <a:pPr algn="just"/>
            <a:r>
              <a:rPr lang="es-PE" dirty="0">
                <a:latin typeface="Arial" panose="020B0604020202020204" pitchFamily="34" charset="0"/>
                <a:cs typeface="Arial" panose="020B0604020202020204" pitchFamily="34" charset="0"/>
              </a:rPr>
              <a:t>Primero establecemos el Burden de los taladros buffer en función de los parámetros de la masa rocosa que debe de estar en el </a:t>
            </a:r>
            <a:r>
              <a:rPr lang="es-PE" b="1" dirty="0">
                <a:latin typeface="Arial" panose="020B0604020202020204" pitchFamily="34" charset="0"/>
                <a:cs typeface="Arial" panose="020B0604020202020204" pitchFamily="34" charset="0"/>
              </a:rPr>
              <a:t>rango de </a:t>
            </a:r>
            <a:r>
              <a:rPr lang="es-PE" b="1" dirty="0">
                <a:solidFill>
                  <a:srgbClr val="FF0000"/>
                </a:solidFill>
                <a:latin typeface="Arial" panose="020B0604020202020204" pitchFamily="34" charset="0"/>
                <a:cs typeface="Arial" panose="020B0604020202020204" pitchFamily="34" charset="0"/>
              </a:rPr>
              <a:t>0.5 a 0.8 </a:t>
            </a:r>
            <a:r>
              <a:rPr lang="es-PE" b="1" dirty="0">
                <a:latin typeface="Arial" panose="020B0604020202020204" pitchFamily="34" charset="0"/>
                <a:cs typeface="Arial" panose="020B0604020202020204" pitchFamily="34" charset="0"/>
              </a:rPr>
              <a:t>veces el Burden de producción y el espaciamiento en 1.25 veces el Burden </a:t>
            </a:r>
            <a:r>
              <a:rPr lang="es-PE" dirty="0">
                <a:latin typeface="Arial" panose="020B0604020202020204" pitchFamily="34" charset="0"/>
                <a:cs typeface="Arial" panose="020B0604020202020204" pitchFamily="34" charset="0"/>
              </a:rPr>
              <a:t>definido para dicho buffer, una vez establecidos dichos parámetros definiremos la carga y a su vez el factor de carga para el Buffer.</a:t>
            </a:r>
          </a:p>
        </p:txBody>
      </p:sp>
      <p:pic>
        <p:nvPicPr>
          <p:cNvPr id="6" name="Picture 5">
            <a:extLst>
              <a:ext uri="{FF2B5EF4-FFF2-40B4-BE49-F238E27FC236}">
                <a16:creationId xmlns:a16="http://schemas.microsoft.com/office/drawing/2014/main" id="{ECC8C04C-D8C7-4D79-8355-AFCAAD3723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531" y="5054852"/>
            <a:ext cx="4803045" cy="106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B11B37E9-95E5-49DA-91FA-3F1474F13F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452" y="3833394"/>
            <a:ext cx="3813955" cy="5878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a:extLst>
              <a:ext uri="{FF2B5EF4-FFF2-40B4-BE49-F238E27FC236}">
                <a16:creationId xmlns:a16="http://schemas.microsoft.com/office/drawing/2014/main" id="{B6002F90-2A67-4DF1-BBF9-ACB76A4233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1314" y="3849160"/>
            <a:ext cx="4805251" cy="587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a:extLst>
              <a:ext uri="{FF2B5EF4-FFF2-40B4-BE49-F238E27FC236}">
                <a16:creationId xmlns:a16="http://schemas.microsoft.com/office/drawing/2014/main" id="{967AFAFD-0364-4AE7-8D06-5C549A782F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1314" y="5051389"/>
            <a:ext cx="4803045" cy="1069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uadroTexto 11">
            <a:extLst>
              <a:ext uri="{FF2B5EF4-FFF2-40B4-BE49-F238E27FC236}">
                <a16:creationId xmlns:a16="http://schemas.microsoft.com/office/drawing/2014/main" id="{5ECF68D1-30D3-4EB2-BE26-C2C27D2544F1}"/>
              </a:ext>
            </a:extLst>
          </p:cNvPr>
          <p:cNvSpPr txBox="1"/>
          <p:nvPr/>
        </p:nvSpPr>
        <p:spPr>
          <a:xfrm>
            <a:off x="1892609" y="3429000"/>
            <a:ext cx="1720167" cy="369332"/>
          </a:xfrm>
          <a:prstGeom prst="rect">
            <a:avLst/>
          </a:prstGeom>
          <a:noFill/>
        </p:spPr>
        <p:txBody>
          <a:bodyPr wrap="square">
            <a:spAutoFit/>
          </a:bodyPr>
          <a:lstStyle/>
          <a:p>
            <a:r>
              <a:rPr lang="es-PE" b="1" dirty="0">
                <a:latin typeface="Arial" panose="020B0604020202020204" pitchFamily="34" charset="0"/>
                <a:cs typeface="Arial" panose="020B0604020202020204" pitchFamily="34" charset="0"/>
              </a:rPr>
              <a:t>Burden</a:t>
            </a:r>
            <a:endParaRPr lang="es-PE" dirty="0"/>
          </a:p>
        </p:txBody>
      </p:sp>
      <p:sp>
        <p:nvSpPr>
          <p:cNvPr id="15" name="CuadroTexto 14">
            <a:extLst>
              <a:ext uri="{FF2B5EF4-FFF2-40B4-BE49-F238E27FC236}">
                <a16:creationId xmlns:a16="http://schemas.microsoft.com/office/drawing/2014/main" id="{045DEA8F-7F41-42A8-9A5D-5E7126479FCA}"/>
              </a:ext>
            </a:extLst>
          </p:cNvPr>
          <p:cNvSpPr txBox="1"/>
          <p:nvPr/>
        </p:nvSpPr>
        <p:spPr>
          <a:xfrm>
            <a:off x="7217116" y="4543588"/>
            <a:ext cx="1720167" cy="369332"/>
          </a:xfrm>
          <a:prstGeom prst="rect">
            <a:avLst/>
          </a:prstGeom>
          <a:noFill/>
        </p:spPr>
        <p:txBody>
          <a:bodyPr wrap="square">
            <a:spAutoFit/>
          </a:bodyPr>
          <a:lstStyle/>
          <a:p>
            <a:r>
              <a:rPr lang="es-PE" b="1" dirty="0">
                <a:latin typeface="Arial" panose="020B0604020202020204" pitchFamily="34" charset="0"/>
                <a:cs typeface="Arial" panose="020B0604020202020204" pitchFamily="34" charset="0"/>
              </a:rPr>
              <a:t>Donde:</a:t>
            </a:r>
            <a:endParaRPr lang="es-PE" dirty="0"/>
          </a:p>
        </p:txBody>
      </p:sp>
      <p:sp>
        <p:nvSpPr>
          <p:cNvPr id="16" name="CuadroTexto 15">
            <a:extLst>
              <a:ext uri="{FF2B5EF4-FFF2-40B4-BE49-F238E27FC236}">
                <a16:creationId xmlns:a16="http://schemas.microsoft.com/office/drawing/2014/main" id="{B9D85F65-459C-4DB9-8731-04A09C9CDF32}"/>
              </a:ext>
            </a:extLst>
          </p:cNvPr>
          <p:cNvSpPr txBox="1"/>
          <p:nvPr/>
        </p:nvSpPr>
        <p:spPr>
          <a:xfrm>
            <a:off x="1892608" y="4581611"/>
            <a:ext cx="1720167" cy="369332"/>
          </a:xfrm>
          <a:prstGeom prst="rect">
            <a:avLst/>
          </a:prstGeom>
          <a:noFill/>
        </p:spPr>
        <p:txBody>
          <a:bodyPr wrap="square">
            <a:spAutoFit/>
          </a:bodyPr>
          <a:lstStyle/>
          <a:p>
            <a:r>
              <a:rPr lang="es-PE" b="1" dirty="0">
                <a:latin typeface="Arial" panose="020B0604020202020204" pitchFamily="34" charset="0"/>
                <a:cs typeface="Arial" panose="020B0604020202020204" pitchFamily="34" charset="0"/>
              </a:rPr>
              <a:t>Donde:</a:t>
            </a:r>
            <a:endParaRPr lang="es-PE" dirty="0"/>
          </a:p>
        </p:txBody>
      </p:sp>
      <p:sp>
        <p:nvSpPr>
          <p:cNvPr id="17" name="CuadroTexto 16">
            <a:extLst>
              <a:ext uri="{FF2B5EF4-FFF2-40B4-BE49-F238E27FC236}">
                <a16:creationId xmlns:a16="http://schemas.microsoft.com/office/drawing/2014/main" id="{6E66A78C-1702-4B40-86DE-A72D9A8C7E45}"/>
              </a:ext>
            </a:extLst>
          </p:cNvPr>
          <p:cNvSpPr txBox="1"/>
          <p:nvPr/>
        </p:nvSpPr>
        <p:spPr>
          <a:xfrm>
            <a:off x="7100047" y="3464062"/>
            <a:ext cx="1954306" cy="369332"/>
          </a:xfrm>
          <a:prstGeom prst="rect">
            <a:avLst/>
          </a:prstGeom>
          <a:noFill/>
        </p:spPr>
        <p:txBody>
          <a:bodyPr wrap="square">
            <a:spAutoFit/>
          </a:bodyPr>
          <a:lstStyle/>
          <a:p>
            <a:r>
              <a:rPr lang="es-PE" b="1" dirty="0">
                <a:latin typeface="Arial" panose="020B0604020202020204" pitchFamily="34" charset="0"/>
                <a:cs typeface="Arial" panose="020B0604020202020204" pitchFamily="34" charset="0"/>
              </a:rPr>
              <a:t>Espaciamiento</a:t>
            </a:r>
            <a:endParaRPr lang="es-PE" dirty="0"/>
          </a:p>
        </p:txBody>
      </p:sp>
    </p:spTree>
    <p:extLst>
      <p:ext uri="{BB962C8B-B14F-4D97-AF65-F5344CB8AC3E}">
        <p14:creationId xmlns:p14="http://schemas.microsoft.com/office/powerpoint/2010/main" val="39399774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3741651" y="504578"/>
            <a:ext cx="4708697" cy="670560"/>
          </a:xfrm>
          <a:solidFill>
            <a:srgbClr val="006666"/>
          </a:solidFill>
        </p:spPr>
        <p:txBody>
          <a:bodyPr>
            <a:normAutofit/>
          </a:bodyPr>
          <a:lstStyle/>
          <a:p>
            <a:r>
              <a:rPr lang="es-PE" sz="3200" b="1" dirty="0">
                <a:solidFill>
                  <a:schemeClr val="bg1"/>
                </a:solidFill>
              </a:rPr>
              <a:t>PRESIÓN DE DETONACIÓN</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725" y="2437920"/>
            <a:ext cx="4957482" cy="783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26489" y="3814774"/>
            <a:ext cx="4957482" cy="172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uadroTexto 5">
            <a:extLst>
              <a:ext uri="{FF2B5EF4-FFF2-40B4-BE49-F238E27FC236}">
                <a16:creationId xmlns:a16="http://schemas.microsoft.com/office/drawing/2014/main" id="{84058C4E-68CE-4F19-B64E-ABE46B2E02DF}"/>
              </a:ext>
            </a:extLst>
          </p:cNvPr>
          <p:cNvSpPr txBox="1"/>
          <p:nvPr/>
        </p:nvSpPr>
        <p:spPr>
          <a:xfrm>
            <a:off x="1667434" y="1303935"/>
            <a:ext cx="3514165" cy="369332"/>
          </a:xfrm>
          <a:prstGeom prst="rect">
            <a:avLst/>
          </a:prstGeom>
          <a:noFill/>
        </p:spPr>
        <p:txBody>
          <a:bodyPr wrap="square">
            <a:spAutoFit/>
          </a:bodyPr>
          <a:lstStyle/>
          <a:p>
            <a:r>
              <a:rPr lang="es-PE" sz="1800" dirty="0">
                <a:solidFill>
                  <a:schemeClr val="accent3">
                    <a:lumMod val="75000"/>
                  </a:schemeClr>
                </a:solidFill>
              </a:rPr>
              <a:t>TALADROS DE PRODUCCION</a:t>
            </a:r>
            <a:endParaRPr lang="es-PE" dirty="0">
              <a:solidFill>
                <a:schemeClr val="accent3">
                  <a:lumMod val="75000"/>
                </a:schemeClr>
              </a:solidFill>
            </a:endParaRPr>
          </a:p>
        </p:txBody>
      </p:sp>
      <p:sp>
        <p:nvSpPr>
          <p:cNvPr id="7" name="3 Rectángulo">
            <a:extLst>
              <a:ext uri="{FF2B5EF4-FFF2-40B4-BE49-F238E27FC236}">
                <a16:creationId xmlns:a16="http://schemas.microsoft.com/office/drawing/2014/main" id="{3E751E5E-72EC-4B1D-AD0D-91D63D34A6AB}"/>
              </a:ext>
            </a:extLst>
          </p:cNvPr>
          <p:cNvSpPr/>
          <p:nvPr/>
        </p:nvSpPr>
        <p:spPr>
          <a:xfrm>
            <a:off x="6761508" y="1557464"/>
            <a:ext cx="4957482" cy="923330"/>
          </a:xfrm>
          <a:prstGeom prst="rect">
            <a:avLst/>
          </a:prstGeom>
        </p:spPr>
        <p:txBody>
          <a:bodyPr wrap="square">
            <a:spAutoFit/>
          </a:bodyPr>
          <a:lstStyle/>
          <a:p>
            <a:pPr algn="just"/>
            <a:r>
              <a:rPr lang="es-PE" dirty="0">
                <a:latin typeface="Arial" panose="020B0604020202020204" pitchFamily="34" charset="0"/>
                <a:cs typeface="Arial" panose="020B0604020202020204" pitchFamily="34" charset="0"/>
              </a:rPr>
              <a:t>Calculando la presión de detonación para los taladros Buffer reduciendo a un 60% de la presión de taladros de Producción:</a:t>
            </a:r>
          </a:p>
        </p:txBody>
      </p:sp>
      <p:pic>
        <p:nvPicPr>
          <p:cNvPr id="8" name="Picture 2">
            <a:extLst>
              <a:ext uri="{FF2B5EF4-FFF2-40B4-BE49-F238E27FC236}">
                <a16:creationId xmlns:a16="http://schemas.microsoft.com/office/drawing/2014/main" id="{8736D041-EA3A-4502-B0F3-07518450D2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1508" y="2437920"/>
            <a:ext cx="3944767" cy="783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a:extLst>
              <a:ext uri="{FF2B5EF4-FFF2-40B4-BE49-F238E27FC236}">
                <a16:creationId xmlns:a16="http://schemas.microsoft.com/office/drawing/2014/main" id="{B5B6820C-BEF7-481D-BF39-9B909DBAA2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1508" y="3814774"/>
            <a:ext cx="4957482" cy="2568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uadroTexto 9">
            <a:extLst>
              <a:ext uri="{FF2B5EF4-FFF2-40B4-BE49-F238E27FC236}">
                <a16:creationId xmlns:a16="http://schemas.microsoft.com/office/drawing/2014/main" id="{B838C339-4233-4513-BC05-8F5D55B68B98}"/>
              </a:ext>
            </a:extLst>
          </p:cNvPr>
          <p:cNvSpPr txBox="1"/>
          <p:nvPr/>
        </p:nvSpPr>
        <p:spPr>
          <a:xfrm>
            <a:off x="6856844" y="1260185"/>
            <a:ext cx="3514165" cy="369332"/>
          </a:xfrm>
          <a:prstGeom prst="rect">
            <a:avLst/>
          </a:prstGeom>
          <a:noFill/>
        </p:spPr>
        <p:txBody>
          <a:bodyPr wrap="square">
            <a:spAutoFit/>
          </a:bodyPr>
          <a:lstStyle/>
          <a:p>
            <a:r>
              <a:rPr lang="es-PE" sz="1800" dirty="0">
                <a:solidFill>
                  <a:schemeClr val="accent3">
                    <a:lumMod val="75000"/>
                  </a:schemeClr>
                </a:solidFill>
              </a:rPr>
              <a:t>TALADROS DE </a:t>
            </a:r>
            <a:r>
              <a:rPr lang="es-PE" dirty="0">
                <a:solidFill>
                  <a:schemeClr val="accent3">
                    <a:lumMod val="75000"/>
                  </a:schemeClr>
                </a:solidFill>
              </a:rPr>
              <a:t>LINEA BUFFER</a:t>
            </a:r>
          </a:p>
        </p:txBody>
      </p:sp>
      <p:sp>
        <p:nvSpPr>
          <p:cNvPr id="12" name="CuadroTexto 11">
            <a:extLst>
              <a:ext uri="{FF2B5EF4-FFF2-40B4-BE49-F238E27FC236}">
                <a16:creationId xmlns:a16="http://schemas.microsoft.com/office/drawing/2014/main" id="{B5AE298F-B226-4864-B222-C73E76B6AF6A}"/>
              </a:ext>
            </a:extLst>
          </p:cNvPr>
          <p:cNvSpPr txBox="1"/>
          <p:nvPr/>
        </p:nvSpPr>
        <p:spPr>
          <a:xfrm>
            <a:off x="1485725" y="3361250"/>
            <a:ext cx="1167828" cy="369332"/>
          </a:xfrm>
          <a:prstGeom prst="rect">
            <a:avLst/>
          </a:prstGeom>
          <a:noFill/>
        </p:spPr>
        <p:txBody>
          <a:bodyPr wrap="square">
            <a:spAutoFit/>
          </a:bodyPr>
          <a:lstStyle/>
          <a:p>
            <a:r>
              <a:rPr lang="es-PE" dirty="0">
                <a:latin typeface="Arial" panose="020B0604020202020204" pitchFamily="34" charset="0"/>
                <a:cs typeface="Arial" panose="020B0604020202020204" pitchFamily="34" charset="0"/>
              </a:rPr>
              <a:t>Donde:</a:t>
            </a:r>
            <a:endParaRPr lang="es-PE" dirty="0"/>
          </a:p>
        </p:txBody>
      </p:sp>
      <p:sp>
        <p:nvSpPr>
          <p:cNvPr id="13" name="CuadroTexto 12">
            <a:extLst>
              <a:ext uri="{FF2B5EF4-FFF2-40B4-BE49-F238E27FC236}">
                <a16:creationId xmlns:a16="http://schemas.microsoft.com/office/drawing/2014/main" id="{2FCDA00A-614B-43F1-A5BC-56D6B51B6851}"/>
              </a:ext>
            </a:extLst>
          </p:cNvPr>
          <p:cNvSpPr txBox="1"/>
          <p:nvPr/>
        </p:nvSpPr>
        <p:spPr>
          <a:xfrm>
            <a:off x="6884893" y="3332829"/>
            <a:ext cx="1167828" cy="369332"/>
          </a:xfrm>
          <a:prstGeom prst="rect">
            <a:avLst/>
          </a:prstGeom>
          <a:noFill/>
        </p:spPr>
        <p:txBody>
          <a:bodyPr wrap="square">
            <a:spAutoFit/>
          </a:bodyPr>
          <a:lstStyle/>
          <a:p>
            <a:r>
              <a:rPr lang="es-PE" dirty="0">
                <a:latin typeface="Arial" panose="020B0604020202020204" pitchFamily="34" charset="0"/>
                <a:cs typeface="Arial" panose="020B0604020202020204" pitchFamily="34" charset="0"/>
              </a:rPr>
              <a:t>Donde:</a:t>
            </a:r>
            <a:endParaRPr lang="es-PE" dirty="0"/>
          </a:p>
        </p:txBody>
      </p:sp>
    </p:spTree>
    <p:extLst>
      <p:ext uri="{BB962C8B-B14F-4D97-AF65-F5344CB8AC3E}">
        <p14:creationId xmlns:p14="http://schemas.microsoft.com/office/powerpoint/2010/main" val="2752576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p:txBody>
          <a:bodyPr/>
          <a:lstStyle/>
          <a:p>
            <a:fld id="{0312F616-3D00-4162-9ACE-CA4EBE315698}" type="datetime1">
              <a:rPr lang="es-PE" smtClean="0"/>
              <a:t>8/11/2023</a:t>
            </a:fld>
            <a:endParaRPr lang="es-PE"/>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p:txBody>
          <a:bodyPr/>
          <a:lstStyle/>
          <a:p>
            <a:fld id="{5981010B-86DA-4ADF-9F27-44166A92FBA2}" type="slidenum">
              <a:rPr lang="es-PE" smtClean="0"/>
              <a:t>9</a:t>
            </a:fld>
            <a:endParaRPr lang="es-PE"/>
          </a:p>
        </p:txBody>
      </p:sp>
      <p:sp>
        <p:nvSpPr>
          <p:cNvPr id="9" name="Título 1">
            <a:extLst>
              <a:ext uri="{FF2B5EF4-FFF2-40B4-BE49-F238E27FC236}">
                <a16:creationId xmlns:a16="http://schemas.microsoft.com/office/drawing/2014/main" id="{F2FDD785-897C-45E4-8EF5-B2071BC8A748}"/>
              </a:ext>
            </a:extLst>
          </p:cNvPr>
          <p:cNvSpPr>
            <a:spLocks noGrp="1"/>
          </p:cNvSpPr>
          <p:nvPr>
            <p:ph type="title"/>
          </p:nvPr>
        </p:nvSpPr>
        <p:spPr>
          <a:xfrm>
            <a:off x="732029" y="415827"/>
            <a:ext cx="10799380" cy="633615"/>
          </a:xfrm>
        </p:spPr>
        <p:txBody>
          <a:bodyPr>
            <a:normAutofit/>
          </a:bodyPr>
          <a:lstStyle/>
          <a:p>
            <a:pPr algn="ctr">
              <a:tabLst>
                <a:tab pos="0" algn="l"/>
              </a:tabLst>
            </a:pPr>
            <a:r>
              <a:rPr lang="es-ES" sz="3600" dirty="0">
                <a:solidFill>
                  <a:schemeClr val="accent3">
                    <a:lumMod val="75000"/>
                  </a:schemeClr>
                </a:solidFill>
              </a:rPr>
              <a:t>3.1. EXPLOSIVOS Y ACCESORIOS</a:t>
            </a:r>
            <a:endParaRPr lang="es-PE" sz="3600" dirty="0">
              <a:solidFill>
                <a:schemeClr val="accent3">
                  <a:lumMod val="75000"/>
                </a:schemeClr>
              </a:solidFill>
            </a:endParaRPr>
          </a:p>
        </p:txBody>
      </p:sp>
      <p:sp>
        <p:nvSpPr>
          <p:cNvPr id="10" name="CuadroTexto 9">
            <a:extLst>
              <a:ext uri="{FF2B5EF4-FFF2-40B4-BE49-F238E27FC236}">
                <a16:creationId xmlns:a16="http://schemas.microsoft.com/office/drawing/2014/main" id="{7D6FFB1A-0F5F-4F16-8B98-837EE72DB29E}"/>
              </a:ext>
            </a:extLst>
          </p:cNvPr>
          <p:cNvSpPr txBox="1"/>
          <p:nvPr/>
        </p:nvSpPr>
        <p:spPr>
          <a:xfrm>
            <a:off x="1470135" y="1097941"/>
            <a:ext cx="6093372" cy="369332"/>
          </a:xfrm>
          <a:prstGeom prst="rect">
            <a:avLst/>
          </a:prstGeom>
          <a:noFill/>
        </p:spPr>
        <p:txBody>
          <a:bodyPr wrap="square">
            <a:spAutoFit/>
          </a:bodyPr>
          <a:lstStyle/>
          <a:p>
            <a:r>
              <a:rPr lang="es-PE" b="1" dirty="0">
                <a:solidFill>
                  <a:schemeClr val="accent3">
                    <a:lumMod val="75000"/>
                  </a:schemeClr>
                </a:solidFill>
              </a:rPr>
              <a:t>3.PROPIEDADES DE LOS EXPLOSIVOS</a:t>
            </a:r>
          </a:p>
        </p:txBody>
      </p:sp>
      <p:sp>
        <p:nvSpPr>
          <p:cNvPr id="12" name="CuadroTexto 11">
            <a:extLst>
              <a:ext uri="{FF2B5EF4-FFF2-40B4-BE49-F238E27FC236}">
                <a16:creationId xmlns:a16="http://schemas.microsoft.com/office/drawing/2014/main" id="{65B7EA9C-7A83-4C6D-A414-6F1D40EB3BAD}"/>
              </a:ext>
            </a:extLst>
          </p:cNvPr>
          <p:cNvSpPr txBox="1"/>
          <p:nvPr/>
        </p:nvSpPr>
        <p:spPr>
          <a:xfrm>
            <a:off x="1627788" y="1418774"/>
            <a:ext cx="9802211" cy="1200329"/>
          </a:xfrm>
          <a:prstGeom prst="rect">
            <a:avLst/>
          </a:prstGeom>
          <a:noFill/>
        </p:spPr>
        <p:txBody>
          <a:bodyPr wrap="square">
            <a:spAutoFit/>
          </a:bodyPr>
          <a:lstStyle/>
          <a:p>
            <a:pPr algn="just"/>
            <a:r>
              <a:rPr lang="es-PE" dirty="0"/>
              <a:t>Los explosivos presentan distintas propiedades de gran importancia para la situación particular en la que vayan a ser usados. Muchos factores son de importancia en el proceso de selección del explosivo mas adecuado para un determinado macizo rocoso. A continuación se mencionan alguno de estos factores: </a:t>
            </a:r>
          </a:p>
        </p:txBody>
      </p:sp>
      <p:sp>
        <p:nvSpPr>
          <p:cNvPr id="13" name="CuadroTexto 12">
            <a:extLst>
              <a:ext uri="{FF2B5EF4-FFF2-40B4-BE49-F238E27FC236}">
                <a16:creationId xmlns:a16="http://schemas.microsoft.com/office/drawing/2014/main" id="{63911A40-91F7-4178-8F39-699EDB4ACBCD}"/>
              </a:ext>
            </a:extLst>
          </p:cNvPr>
          <p:cNvSpPr txBox="1"/>
          <p:nvPr/>
        </p:nvSpPr>
        <p:spPr>
          <a:xfrm>
            <a:off x="1470135" y="2619103"/>
            <a:ext cx="3480237" cy="2585323"/>
          </a:xfrm>
          <a:prstGeom prst="rect">
            <a:avLst/>
          </a:prstGeom>
          <a:noFill/>
        </p:spPr>
        <p:txBody>
          <a:bodyPr wrap="square">
            <a:spAutoFit/>
          </a:bodyPr>
          <a:lstStyle/>
          <a:p>
            <a:r>
              <a:rPr lang="es-PE" dirty="0"/>
              <a:t>▪ Velocidad de detonación </a:t>
            </a:r>
          </a:p>
          <a:p>
            <a:r>
              <a:rPr lang="es-PE" dirty="0"/>
              <a:t>▪ Densidad </a:t>
            </a:r>
          </a:p>
          <a:p>
            <a:r>
              <a:rPr lang="es-PE" dirty="0"/>
              <a:t>▪ Confinamiento </a:t>
            </a:r>
          </a:p>
          <a:p>
            <a:r>
              <a:rPr lang="es-PE" dirty="0"/>
              <a:t>▪ Diámetro </a:t>
            </a:r>
          </a:p>
          <a:p>
            <a:r>
              <a:rPr lang="es-PE" dirty="0"/>
              <a:t>▪ Presión de detonación </a:t>
            </a:r>
          </a:p>
          <a:p>
            <a:r>
              <a:rPr lang="es-PE" dirty="0"/>
              <a:t>▪ Sensibilidad </a:t>
            </a:r>
          </a:p>
          <a:p>
            <a:r>
              <a:rPr lang="es-PE" dirty="0"/>
              <a:t>▪ Resistencia al agua </a:t>
            </a:r>
          </a:p>
          <a:p>
            <a:r>
              <a:rPr lang="es-PE" dirty="0"/>
              <a:t>▪ Estabilidad </a:t>
            </a:r>
          </a:p>
          <a:p>
            <a:r>
              <a:rPr lang="es-PE" dirty="0"/>
              <a:t>▪ Calidad de los humos </a:t>
            </a:r>
          </a:p>
        </p:txBody>
      </p:sp>
      <p:pic>
        <p:nvPicPr>
          <p:cNvPr id="8" name="Imagen 7">
            <a:extLst>
              <a:ext uri="{FF2B5EF4-FFF2-40B4-BE49-F238E27FC236}">
                <a16:creationId xmlns:a16="http://schemas.microsoft.com/office/drawing/2014/main" id="{7F23D2B4-7FBC-4D43-9832-33786F9546F4}"/>
              </a:ext>
            </a:extLst>
          </p:cNvPr>
          <p:cNvPicPr>
            <a:picLocks noChangeAspect="1"/>
          </p:cNvPicPr>
          <p:nvPr/>
        </p:nvPicPr>
        <p:blipFill>
          <a:blip r:embed="rId2"/>
          <a:stretch>
            <a:fillRect/>
          </a:stretch>
        </p:blipFill>
        <p:spPr>
          <a:xfrm>
            <a:off x="5378999" y="2437908"/>
            <a:ext cx="5429249" cy="4099637"/>
          </a:xfrm>
          <a:prstGeom prst="rect">
            <a:avLst/>
          </a:prstGeom>
        </p:spPr>
      </p:pic>
    </p:spTree>
    <p:extLst>
      <p:ext uri="{BB962C8B-B14F-4D97-AF65-F5344CB8AC3E}">
        <p14:creationId xmlns:p14="http://schemas.microsoft.com/office/powerpoint/2010/main" val="31882522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1711039" y="655398"/>
            <a:ext cx="3370221" cy="976191"/>
          </a:xfrm>
          <a:noFill/>
        </p:spPr>
        <p:txBody>
          <a:bodyPr>
            <a:noAutofit/>
          </a:bodyPr>
          <a:lstStyle/>
          <a:p>
            <a:pPr algn="ctr"/>
            <a:r>
              <a:rPr lang="es-PE" sz="2000" dirty="0">
                <a:solidFill>
                  <a:schemeClr val="accent3">
                    <a:lumMod val="75000"/>
                  </a:schemeClr>
                </a:solidFill>
              </a:rPr>
              <a:t>CALCULANDO EL FACTOR DE DESACOPLE DEL EXPLOSIVO EN EL TALADRO</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781" y="1647051"/>
            <a:ext cx="303873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2223115"/>
            <a:ext cx="4560494" cy="1542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2 Título">
            <a:extLst>
              <a:ext uri="{FF2B5EF4-FFF2-40B4-BE49-F238E27FC236}">
                <a16:creationId xmlns:a16="http://schemas.microsoft.com/office/drawing/2014/main" id="{0CC57946-D8F7-4240-BCFA-E568B4F7672D}"/>
              </a:ext>
            </a:extLst>
          </p:cNvPr>
          <p:cNvSpPr txBox="1">
            <a:spLocks/>
          </p:cNvSpPr>
          <p:nvPr/>
        </p:nvSpPr>
        <p:spPr>
          <a:xfrm>
            <a:off x="6736897" y="1251152"/>
            <a:ext cx="4935150" cy="670350"/>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s-PE" sz="2000">
                <a:solidFill>
                  <a:schemeClr val="accent3">
                    <a:lumMod val="75000"/>
                  </a:schemeClr>
                </a:solidFill>
              </a:rPr>
              <a:t>CALCULANDO EL PORCENTAJE DE LA COLUMNA DEL EXPLOSIVO</a:t>
            </a:r>
            <a:endParaRPr lang="es-PE" sz="2000" dirty="0">
              <a:solidFill>
                <a:schemeClr val="accent3">
                  <a:lumMod val="75000"/>
                </a:schemeClr>
              </a:solidFill>
            </a:endParaRPr>
          </a:p>
        </p:txBody>
      </p:sp>
      <p:pic>
        <p:nvPicPr>
          <p:cNvPr id="6" name="Picture 2">
            <a:extLst>
              <a:ext uri="{FF2B5EF4-FFF2-40B4-BE49-F238E27FC236}">
                <a16:creationId xmlns:a16="http://schemas.microsoft.com/office/drawing/2014/main" id="{121B8C98-09DA-4246-B12A-5F003DDF2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8430" y="1960034"/>
            <a:ext cx="2203969" cy="7920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a:extLst>
              <a:ext uri="{FF2B5EF4-FFF2-40B4-BE49-F238E27FC236}">
                <a16:creationId xmlns:a16="http://schemas.microsoft.com/office/drawing/2014/main" id="{93705B26-6FE5-4C4D-B41B-3EBE5A1CA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8431" y="2790655"/>
            <a:ext cx="4503664" cy="100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2 Título">
            <a:extLst>
              <a:ext uri="{FF2B5EF4-FFF2-40B4-BE49-F238E27FC236}">
                <a16:creationId xmlns:a16="http://schemas.microsoft.com/office/drawing/2014/main" id="{7E420118-F8BB-4885-AB84-C565B57487B0}"/>
              </a:ext>
            </a:extLst>
          </p:cNvPr>
          <p:cNvSpPr txBox="1">
            <a:spLocks/>
          </p:cNvSpPr>
          <p:nvPr/>
        </p:nvSpPr>
        <p:spPr>
          <a:xfrm>
            <a:off x="1564536" y="3922304"/>
            <a:ext cx="3179627" cy="576065"/>
          </a:xfrm>
          <a:prstGeom prst="rect">
            <a:avLst/>
          </a:prstGeom>
          <a:noFill/>
        </p:spPr>
        <p:txBody>
          <a:bodyPr vert="horz" lIns="91440" tIns="45720" rIns="91440" bIns="45720" rtlCol="0" anchor="t">
            <a:normAutofit fontScale="82500" lnSpcReduction="1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s-PE" sz="2000">
                <a:solidFill>
                  <a:schemeClr val="accent3">
                    <a:lumMod val="75000"/>
                  </a:schemeClr>
                </a:solidFill>
              </a:rPr>
              <a:t>CALCULANDO EL PESO DEL TALADRO DE PRODUCCIÓN</a:t>
            </a:r>
            <a:endParaRPr lang="es-PE" sz="2000" dirty="0">
              <a:solidFill>
                <a:schemeClr val="accent3">
                  <a:lumMod val="75000"/>
                </a:schemeClr>
              </a:solidFill>
            </a:endParaRPr>
          </a:p>
        </p:txBody>
      </p:sp>
      <p:pic>
        <p:nvPicPr>
          <p:cNvPr id="9" name="Picture 2">
            <a:extLst>
              <a:ext uri="{FF2B5EF4-FFF2-40B4-BE49-F238E27FC236}">
                <a16:creationId xmlns:a16="http://schemas.microsoft.com/office/drawing/2014/main" id="{6ABD20E7-B934-451A-8D24-B50A744718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4149" y="4498369"/>
            <a:ext cx="2878666" cy="5760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a:extLst>
              <a:ext uri="{FF2B5EF4-FFF2-40B4-BE49-F238E27FC236}">
                <a16:creationId xmlns:a16="http://schemas.microsoft.com/office/drawing/2014/main" id="{2C5AE148-A6A2-4B12-944E-DF0287191A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3529" y="5250262"/>
            <a:ext cx="4602485" cy="10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2 Título">
            <a:extLst>
              <a:ext uri="{FF2B5EF4-FFF2-40B4-BE49-F238E27FC236}">
                <a16:creationId xmlns:a16="http://schemas.microsoft.com/office/drawing/2014/main" id="{71840FE8-09B6-4F9E-9723-898480942EB1}"/>
              </a:ext>
            </a:extLst>
          </p:cNvPr>
          <p:cNvSpPr txBox="1">
            <a:spLocks/>
          </p:cNvSpPr>
          <p:nvPr/>
        </p:nvSpPr>
        <p:spPr>
          <a:xfrm>
            <a:off x="6885291" y="3828019"/>
            <a:ext cx="4361634" cy="670350"/>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s-PE" sz="2000" dirty="0">
                <a:solidFill>
                  <a:schemeClr val="accent3">
                    <a:lumMod val="75000"/>
                  </a:schemeClr>
                </a:solidFill>
              </a:rPr>
              <a:t>CALCULANDO EL FACTOR DE CARGA DEL TALADRO BUFFER</a:t>
            </a:r>
          </a:p>
        </p:txBody>
      </p:sp>
      <p:pic>
        <p:nvPicPr>
          <p:cNvPr id="12" name="Picture 2">
            <a:extLst>
              <a:ext uri="{FF2B5EF4-FFF2-40B4-BE49-F238E27FC236}">
                <a16:creationId xmlns:a16="http://schemas.microsoft.com/office/drawing/2014/main" id="{B6D7FA20-4353-466E-8C22-ACEFF19BFA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8430" y="4503013"/>
            <a:ext cx="4923825" cy="5760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a:extLst>
              <a:ext uri="{FF2B5EF4-FFF2-40B4-BE49-F238E27FC236}">
                <a16:creationId xmlns:a16="http://schemas.microsoft.com/office/drawing/2014/main" id="{94A941E9-DFB3-4679-90E4-8D6223DD9A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48430" y="5249667"/>
            <a:ext cx="4835357" cy="1534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52237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1006839" y="934881"/>
            <a:ext cx="8486785" cy="1233979"/>
          </a:xfrm>
          <a:solidFill>
            <a:srgbClr val="006666"/>
          </a:solidFill>
        </p:spPr>
        <p:txBody>
          <a:bodyPr>
            <a:normAutofit/>
          </a:bodyPr>
          <a:lstStyle/>
          <a:p>
            <a:pPr algn="ctr"/>
            <a:r>
              <a:rPr lang="es-PE" sz="3600" dirty="0">
                <a:solidFill>
                  <a:schemeClr val="bg1"/>
                </a:solidFill>
              </a:rPr>
              <a:t>DISEÑO DE MALLA DE PERFORACION CON LOS RESULTADOS OBTENIDOS</a:t>
            </a:r>
          </a:p>
        </p:txBody>
      </p:sp>
      <p:pic>
        <p:nvPicPr>
          <p:cNvPr id="5" name="4 Imagen"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359" y="2276872"/>
            <a:ext cx="7249537" cy="2486372"/>
          </a:xfrm>
          <a:prstGeom prst="rect">
            <a:avLst/>
          </a:prstGeom>
        </p:spPr>
      </p:pic>
      <p:pic>
        <p:nvPicPr>
          <p:cNvPr id="6" name="5 Imagen" descr="Recorte de pantal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563" y="4979268"/>
            <a:ext cx="7249537" cy="1774302"/>
          </a:xfrm>
          <a:prstGeom prst="rect">
            <a:avLst/>
          </a:prstGeom>
        </p:spPr>
      </p:pic>
    </p:spTree>
    <p:extLst>
      <p:ext uri="{BB962C8B-B14F-4D97-AF65-F5344CB8AC3E}">
        <p14:creationId xmlns:p14="http://schemas.microsoft.com/office/powerpoint/2010/main" val="22549885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2632623" y="791003"/>
            <a:ext cx="6926755" cy="451333"/>
          </a:xfrm>
          <a:solidFill>
            <a:srgbClr val="006666"/>
          </a:solidFill>
        </p:spPr>
        <p:txBody>
          <a:bodyPr>
            <a:normAutofit fontScale="90000"/>
          </a:bodyPr>
          <a:lstStyle/>
          <a:p>
            <a:r>
              <a:rPr lang="es-PE" sz="2000" b="1" dirty="0">
                <a:solidFill>
                  <a:schemeClr val="bg1"/>
                </a:solidFill>
                <a:latin typeface="Arial" panose="020B0604020202020204" pitchFamily="34" charset="0"/>
                <a:cs typeface="Arial" panose="020B0604020202020204" pitchFamily="34" charset="0"/>
              </a:rPr>
              <a:t>VISTA FOTOGRÁFICA DE LA TÉCNICA DE VOLADURA CONTROLADA</a:t>
            </a:r>
            <a:endParaRPr lang="es-PE" sz="2000" dirty="0">
              <a:solidFill>
                <a:schemeClr val="bg1"/>
              </a:solidFill>
            </a:endParaRPr>
          </a:p>
        </p:txBody>
      </p:sp>
      <p:pic>
        <p:nvPicPr>
          <p:cNvPr id="13" name="Imagen 12">
            <a:extLst>
              <a:ext uri="{FF2B5EF4-FFF2-40B4-BE49-F238E27FC236}">
                <a16:creationId xmlns:a16="http://schemas.microsoft.com/office/drawing/2014/main" id="{FB382ED1-126C-40CD-9B5F-FC8E39FE2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623" y="1291591"/>
            <a:ext cx="6926755" cy="5195066"/>
          </a:xfrm>
          <a:prstGeom prst="rect">
            <a:avLst/>
          </a:prstGeom>
        </p:spPr>
      </p:pic>
      <p:cxnSp>
        <p:nvCxnSpPr>
          <p:cNvPr id="4" name="Conector recto de flecha 3">
            <a:extLst>
              <a:ext uri="{FF2B5EF4-FFF2-40B4-BE49-F238E27FC236}">
                <a16:creationId xmlns:a16="http://schemas.microsoft.com/office/drawing/2014/main" id="{5F959CF1-821C-462F-89A2-4E41743A24B1}"/>
              </a:ext>
            </a:extLst>
          </p:cNvPr>
          <p:cNvCxnSpPr>
            <a:cxnSpLocks/>
            <a:endCxn id="10" idx="2"/>
          </p:cNvCxnSpPr>
          <p:nvPr/>
        </p:nvCxnSpPr>
        <p:spPr>
          <a:xfrm flipH="1" flipV="1">
            <a:off x="4346970" y="3582888"/>
            <a:ext cx="386395" cy="7530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9888BAD9-FFE3-4AFC-A698-DE023B5B4898}"/>
              </a:ext>
            </a:extLst>
          </p:cNvPr>
          <p:cNvCxnSpPr>
            <a:cxnSpLocks/>
          </p:cNvCxnSpPr>
          <p:nvPr/>
        </p:nvCxnSpPr>
        <p:spPr>
          <a:xfrm flipH="1" flipV="1">
            <a:off x="5635527" y="4525620"/>
            <a:ext cx="577015" cy="5842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CB1D7A5F-F384-4D41-AA52-BC5C1F2F0136}"/>
              </a:ext>
            </a:extLst>
          </p:cNvPr>
          <p:cNvCxnSpPr>
            <a:cxnSpLocks/>
            <a:endCxn id="14" idx="2"/>
          </p:cNvCxnSpPr>
          <p:nvPr/>
        </p:nvCxnSpPr>
        <p:spPr>
          <a:xfrm flipH="1" flipV="1">
            <a:off x="7553086" y="4784142"/>
            <a:ext cx="416538" cy="5857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DAE293E4-FAE6-484A-8C15-0604E967BFAC}"/>
              </a:ext>
            </a:extLst>
          </p:cNvPr>
          <p:cNvSpPr txBox="1"/>
          <p:nvPr/>
        </p:nvSpPr>
        <p:spPr>
          <a:xfrm>
            <a:off x="3619915" y="3275111"/>
            <a:ext cx="1454109" cy="307777"/>
          </a:xfrm>
          <a:prstGeom prst="rect">
            <a:avLst/>
          </a:prstGeom>
          <a:noFill/>
        </p:spPr>
        <p:txBody>
          <a:bodyPr wrap="square" rtlCol="0">
            <a:spAutoFit/>
          </a:bodyPr>
          <a:lstStyle/>
          <a:p>
            <a:r>
              <a:rPr lang="es-PE" sz="1400" b="1" dirty="0">
                <a:solidFill>
                  <a:srgbClr val="FF0000"/>
                </a:solidFill>
              </a:rPr>
              <a:t>PRECORTE</a:t>
            </a:r>
          </a:p>
        </p:txBody>
      </p:sp>
      <p:sp>
        <p:nvSpPr>
          <p:cNvPr id="12" name="CuadroTexto 11">
            <a:extLst>
              <a:ext uri="{FF2B5EF4-FFF2-40B4-BE49-F238E27FC236}">
                <a16:creationId xmlns:a16="http://schemas.microsoft.com/office/drawing/2014/main" id="{EFAC2BF8-F529-412E-8E7E-706B7337CC4D}"/>
              </a:ext>
            </a:extLst>
          </p:cNvPr>
          <p:cNvSpPr txBox="1"/>
          <p:nvPr/>
        </p:nvSpPr>
        <p:spPr>
          <a:xfrm>
            <a:off x="5206668" y="4168588"/>
            <a:ext cx="1454109" cy="307777"/>
          </a:xfrm>
          <a:prstGeom prst="rect">
            <a:avLst/>
          </a:prstGeom>
          <a:noFill/>
        </p:spPr>
        <p:txBody>
          <a:bodyPr wrap="square" rtlCol="0">
            <a:spAutoFit/>
          </a:bodyPr>
          <a:lstStyle/>
          <a:p>
            <a:r>
              <a:rPr lang="es-PE" sz="1400" b="1" dirty="0">
                <a:solidFill>
                  <a:srgbClr val="FF0000"/>
                </a:solidFill>
              </a:rPr>
              <a:t>BUFFER</a:t>
            </a:r>
          </a:p>
        </p:txBody>
      </p:sp>
      <p:sp>
        <p:nvSpPr>
          <p:cNvPr id="14" name="CuadroTexto 13">
            <a:extLst>
              <a:ext uri="{FF2B5EF4-FFF2-40B4-BE49-F238E27FC236}">
                <a16:creationId xmlns:a16="http://schemas.microsoft.com/office/drawing/2014/main" id="{33A4E021-C23E-4B91-8DD1-46ECB67585D0}"/>
              </a:ext>
            </a:extLst>
          </p:cNvPr>
          <p:cNvSpPr txBox="1"/>
          <p:nvPr/>
        </p:nvSpPr>
        <p:spPr>
          <a:xfrm>
            <a:off x="6768353" y="4476365"/>
            <a:ext cx="1569465" cy="307777"/>
          </a:xfrm>
          <a:prstGeom prst="rect">
            <a:avLst/>
          </a:prstGeom>
          <a:noFill/>
        </p:spPr>
        <p:txBody>
          <a:bodyPr wrap="square" rtlCol="0">
            <a:spAutoFit/>
          </a:bodyPr>
          <a:lstStyle/>
          <a:p>
            <a:r>
              <a:rPr lang="es-PE" sz="1400" b="1" dirty="0">
                <a:solidFill>
                  <a:srgbClr val="FF0000"/>
                </a:solidFill>
              </a:rPr>
              <a:t>PRODUCCIÓN</a:t>
            </a:r>
          </a:p>
        </p:txBody>
      </p:sp>
    </p:spTree>
    <p:extLst>
      <p:ext uri="{BB962C8B-B14F-4D97-AF65-F5344CB8AC3E}">
        <p14:creationId xmlns:p14="http://schemas.microsoft.com/office/powerpoint/2010/main" val="21462315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Título"/>
          <p:cNvSpPr txBox="1">
            <a:spLocks/>
          </p:cNvSpPr>
          <p:nvPr/>
        </p:nvSpPr>
        <p:spPr>
          <a:xfrm>
            <a:off x="3143673" y="705509"/>
            <a:ext cx="6408712" cy="387656"/>
          </a:xfrm>
          <a:prstGeom prst="rect">
            <a:avLst/>
          </a:prstGeom>
          <a:solidFill>
            <a:srgbClr val="006666"/>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PE" sz="2000" b="1" dirty="0">
                <a:solidFill>
                  <a:schemeClr val="bg1"/>
                </a:solidFill>
                <a:latin typeface="Arial" panose="020B0604020202020204" pitchFamily="34" charset="0"/>
                <a:cs typeface="Arial" panose="020B0604020202020204" pitchFamily="34" charset="0"/>
              </a:rPr>
              <a:t>DISEÑO DE CARGUÍO</a:t>
            </a:r>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673" y="1249372"/>
            <a:ext cx="6408712" cy="527597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38177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Recorte de pantall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9617" y="1340768"/>
            <a:ext cx="6624735" cy="5328592"/>
          </a:xfrm>
        </p:spPr>
      </p:pic>
      <p:sp>
        <p:nvSpPr>
          <p:cNvPr id="3" name="2 Título"/>
          <p:cNvSpPr>
            <a:spLocks noGrp="1"/>
          </p:cNvSpPr>
          <p:nvPr>
            <p:ph type="title"/>
          </p:nvPr>
        </p:nvSpPr>
        <p:spPr>
          <a:xfrm>
            <a:off x="2639617" y="860613"/>
            <a:ext cx="6432665" cy="362392"/>
          </a:xfrm>
          <a:solidFill>
            <a:srgbClr val="006666"/>
          </a:solidFill>
        </p:spPr>
        <p:txBody>
          <a:bodyPr>
            <a:noAutofit/>
          </a:bodyPr>
          <a:lstStyle/>
          <a:p>
            <a:pPr algn="ctr"/>
            <a:r>
              <a:rPr lang="es-PE" sz="2000" b="1" dirty="0">
                <a:solidFill>
                  <a:schemeClr val="bg1"/>
                </a:solidFill>
                <a:latin typeface="Arial" panose="020B0604020202020204" pitchFamily="34" charset="0"/>
                <a:cs typeface="Arial" panose="020B0604020202020204" pitchFamily="34" charset="0"/>
              </a:rPr>
              <a:t>DISÉÑO DE CARGUÍO</a:t>
            </a:r>
            <a:endParaRPr lang="es-PE" sz="2000" dirty="0">
              <a:solidFill>
                <a:schemeClr val="bg1"/>
              </a:solidFill>
            </a:endParaRPr>
          </a:p>
        </p:txBody>
      </p:sp>
    </p:spTree>
    <p:extLst>
      <p:ext uri="{BB962C8B-B14F-4D97-AF65-F5344CB8AC3E}">
        <p14:creationId xmlns:p14="http://schemas.microsoft.com/office/powerpoint/2010/main" val="15628546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1251678" y="382385"/>
            <a:ext cx="5315377" cy="781397"/>
          </a:xfrm>
          <a:solidFill>
            <a:srgbClr val="006666"/>
          </a:solidFill>
        </p:spPr>
        <p:txBody>
          <a:bodyPr>
            <a:normAutofit/>
          </a:bodyPr>
          <a:lstStyle/>
          <a:p>
            <a:r>
              <a:rPr lang="es-PE" b="1" dirty="0">
                <a:solidFill>
                  <a:schemeClr val="bg1"/>
                </a:solidFill>
                <a:latin typeface="Arial" panose="020B0604020202020204" pitchFamily="34" charset="0"/>
                <a:cs typeface="Arial" panose="020B0604020202020204" pitchFamily="34" charset="0"/>
              </a:rPr>
              <a:t>FOTOGRAFÍAS</a:t>
            </a:r>
            <a:endParaRPr lang="es-PE" dirty="0">
              <a:solidFill>
                <a:schemeClr val="bg1"/>
              </a:solidFill>
            </a:endParaRPr>
          </a:p>
        </p:txBody>
      </p:sp>
      <p:pic>
        <p:nvPicPr>
          <p:cNvPr id="11" name="Imagen 10">
            <a:extLst>
              <a:ext uri="{FF2B5EF4-FFF2-40B4-BE49-F238E27FC236}">
                <a16:creationId xmlns:a16="http://schemas.microsoft.com/office/drawing/2014/main" id="{6653D76B-A994-4E98-B063-EEC99AA25D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2568" y="1667435"/>
            <a:ext cx="8273023" cy="4281845"/>
          </a:xfrm>
          <a:prstGeom prst="rect">
            <a:avLst/>
          </a:prstGeom>
        </p:spPr>
      </p:pic>
    </p:spTree>
    <p:extLst>
      <p:ext uri="{BB962C8B-B14F-4D97-AF65-F5344CB8AC3E}">
        <p14:creationId xmlns:p14="http://schemas.microsoft.com/office/powerpoint/2010/main" val="20644886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1251678" y="382385"/>
            <a:ext cx="5453922" cy="873760"/>
          </a:xfrm>
          <a:solidFill>
            <a:srgbClr val="006666"/>
          </a:solidFill>
        </p:spPr>
        <p:txBody>
          <a:bodyPr>
            <a:normAutofit/>
          </a:bodyPr>
          <a:lstStyle/>
          <a:p>
            <a:r>
              <a:rPr lang="es-PE" b="1" dirty="0">
                <a:solidFill>
                  <a:schemeClr val="bg1"/>
                </a:solidFill>
                <a:latin typeface="Arial" panose="020B0604020202020204" pitchFamily="34" charset="0"/>
                <a:cs typeface="Arial" panose="020B0604020202020204" pitchFamily="34" charset="0"/>
              </a:rPr>
              <a:t>FOTOGRAFÍAS</a:t>
            </a:r>
            <a:endParaRPr lang="es-PE" dirty="0">
              <a:solidFill>
                <a:schemeClr val="bg1"/>
              </a:solidFill>
            </a:endParaRPr>
          </a:p>
        </p:txBody>
      </p:sp>
      <p:pic>
        <p:nvPicPr>
          <p:cNvPr id="4" name="Imagen 3">
            <a:extLst>
              <a:ext uri="{FF2B5EF4-FFF2-40B4-BE49-F238E27FC236}">
                <a16:creationId xmlns:a16="http://schemas.microsoft.com/office/drawing/2014/main" id="{C87EAEEC-7E68-4E0F-936A-348455D3D4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1441" y="2060848"/>
            <a:ext cx="8429118" cy="3888432"/>
          </a:xfrm>
          <a:prstGeom prst="rect">
            <a:avLst/>
          </a:prstGeom>
        </p:spPr>
      </p:pic>
    </p:spTree>
    <p:extLst>
      <p:ext uri="{BB962C8B-B14F-4D97-AF65-F5344CB8AC3E}">
        <p14:creationId xmlns:p14="http://schemas.microsoft.com/office/powerpoint/2010/main" val="3120595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1251678" y="382385"/>
            <a:ext cx="5232249" cy="882997"/>
          </a:xfrm>
          <a:solidFill>
            <a:srgbClr val="006666"/>
          </a:solidFill>
        </p:spPr>
        <p:txBody>
          <a:bodyPr>
            <a:normAutofit/>
          </a:bodyPr>
          <a:lstStyle/>
          <a:p>
            <a:r>
              <a:rPr lang="es-PE" b="1" dirty="0">
                <a:solidFill>
                  <a:schemeClr val="bg1"/>
                </a:solidFill>
                <a:latin typeface="Arial" panose="020B0604020202020204" pitchFamily="34" charset="0"/>
                <a:cs typeface="Arial" panose="020B0604020202020204" pitchFamily="34" charset="0"/>
              </a:rPr>
              <a:t>FOTOGRAFÍAS</a:t>
            </a:r>
            <a:endParaRPr lang="es-PE" dirty="0">
              <a:solidFill>
                <a:schemeClr val="bg1"/>
              </a:solidFill>
            </a:endParaRPr>
          </a:p>
        </p:txBody>
      </p:sp>
      <p:pic>
        <p:nvPicPr>
          <p:cNvPr id="4" name="Imagen 3">
            <a:extLst>
              <a:ext uri="{FF2B5EF4-FFF2-40B4-BE49-F238E27FC236}">
                <a16:creationId xmlns:a16="http://schemas.microsoft.com/office/drawing/2014/main" id="{34D148D0-B7EB-4AF8-AD47-8739C70AFB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1441" y="2132856"/>
            <a:ext cx="8429119" cy="3888432"/>
          </a:xfrm>
          <a:prstGeom prst="rect">
            <a:avLst/>
          </a:prstGeom>
        </p:spPr>
      </p:pic>
    </p:spTree>
    <p:extLst>
      <p:ext uri="{BB962C8B-B14F-4D97-AF65-F5344CB8AC3E}">
        <p14:creationId xmlns:p14="http://schemas.microsoft.com/office/powerpoint/2010/main" val="10978104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1251678" y="382385"/>
            <a:ext cx="5269195" cy="670351"/>
          </a:xfrm>
          <a:solidFill>
            <a:srgbClr val="006666"/>
          </a:solidFill>
        </p:spPr>
        <p:txBody>
          <a:bodyPr>
            <a:normAutofit fontScale="90000"/>
          </a:bodyPr>
          <a:lstStyle/>
          <a:p>
            <a:r>
              <a:rPr lang="es-PE" b="1" dirty="0">
                <a:solidFill>
                  <a:schemeClr val="bg1"/>
                </a:solidFill>
                <a:latin typeface="Arial" panose="020B0604020202020204" pitchFamily="34" charset="0"/>
                <a:cs typeface="Arial" panose="020B0604020202020204" pitchFamily="34" charset="0"/>
              </a:rPr>
              <a:t>FOTOGRAFÍAS</a:t>
            </a:r>
            <a:endParaRPr lang="es-PE" dirty="0">
              <a:solidFill>
                <a:schemeClr val="bg1"/>
              </a:solidFill>
            </a:endParaRPr>
          </a:p>
        </p:txBody>
      </p:sp>
      <p:pic>
        <p:nvPicPr>
          <p:cNvPr id="5" name="Imagen 4">
            <a:extLst>
              <a:ext uri="{FF2B5EF4-FFF2-40B4-BE49-F238E27FC236}">
                <a16:creationId xmlns:a16="http://schemas.microsoft.com/office/drawing/2014/main" id="{85F5105E-EC69-436B-9D41-F57EEBD07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1651205"/>
            <a:ext cx="8284412" cy="4659982"/>
          </a:xfrm>
          <a:prstGeom prst="rect">
            <a:avLst/>
          </a:prstGeom>
        </p:spPr>
      </p:pic>
      <p:cxnSp>
        <p:nvCxnSpPr>
          <p:cNvPr id="7" name="Conector recto 6">
            <a:extLst>
              <a:ext uri="{FF2B5EF4-FFF2-40B4-BE49-F238E27FC236}">
                <a16:creationId xmlns:a16="http://schemas.microsoft.com/office/drawing/2014/main" id="{0901ED0C-0350-4B5A-9DF8-50D873342576}"/>
              </a:ext>
            </a:extLst>
          </p:cNvPr>
          <p:cNvCxnSpPr/>
          <p:nvPr/>
        </p:nvCxnSpPr>
        <p:spPr>
          <a:xfrm>
            <a:off x="4727848" y="3645024"/>
            <a:ext cx="0" cy="21602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E80C3D12-92D1-46A8-906D-6EC9FF0A9BE5}"/>
              </a:ext>
            </a:extLst>
          </p:cNvPr>
          <p:cNvCxnSpPr/>
          <p:nvPr/>
        </p:nvCxnSpPr>
        <p:spPr>
          <a:xfrm>
            <a:off x="5231904" y="3645024"/>
            <a:ext cx="0" cy="21602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039E7E39-5AD1-4368-B815-586AE0D23791}"/>
              </a:ext>
            </a:extLst>
          </p:cNvPr>
          <p:cNvCxnSpPr/>
          <p:nvPr/>
        </p:nvCxnSpPr>
        <p:spPr>
          <a:xfrm>
            <a:off x="7248128" y="3717032"/>
            <a:ext cx="0" cy="21602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FD87FF3C-F2E1-439E-A142-BCE2B3104D4B}"/>
              </a:ext>
            </a:extLst>
          </p:cNvPr>
          <p:cNvCxnSpPr/>
          <p:nvPr/>
        </p:nvCxnSpPr>
        <p:spPr>
          <a:xfrm>
            <a:off x="5951984" y="3645024"/>
            <a:ext cx="0" cy="21602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2037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D8939998-A845-4993-86A4-F2CB89DE1E70}"/>
              </a:ext>
            </a:extLst>
          </p:cNvPr>
          <p:cNvSpPr txBox="1"/>
          <p:nvPr/>
        </p:nvSpPr>
        <p:spPr>
          <a:xfrm>
            <a:off x="2420469" y="1504640"/>
            <a:ext cx="6875930" cy="1569660"/>
          </a:xfrm>
          <a:prstGeom prst="rect">
            <a:avLst/>
          </a:prstGeom>
          <a:solidFill>
            <a:srgbClr val="006666"/>
          </a:solidFill>
        </p:spPr>
        <p:txBody>
          <a:bodyPr wrap="square">
            <a:spAutoFit/>
          </a:bodyPr>
          <a:lstStyle/>
          <a:p>
            <a:pPr algn="ctr"/>
            <a:r>
              <a:rPr lang="es-ES" sz="2400" b="1" i="1" dirty="0">
                <a:solidFill>
                  <a:schemeClr val="bg1"/>
                </a:solidFill>
                <a:effectLst/>
                <a:latin typeface="Open Sans"/>
              </a:rPr>
              <a:t>“No tienes que ser un genio, un visionario o graduado para tener éxito. Todo lo que necesitas es perspectiva y un sueño”.</a:t>
            </a:r>
            <a:br>
              <a:rPr lang="es-ES" sz="2400" b="1" i="1" dirty="0">
                <a:solidFill>
                  <a:schemeClr val="bg1"/>
                </a:solidFill>
                <a:effectLst/>
                <a:latin typeface="Open Sans"/>
              </a:rPr>
            </a:br>
            <a:r>
              <a:rPr lang="es-ES" sz="2400" b="1" i="1" dirty="0">
                <a:solidFill>
                  <a:schemeClr val="bg1"/>
                </a:solidFill>
                <a:effectLst/>
                <a:latin typeface="Open Sans"/>
              </a:rPr>
              <a:t>Michael Dell</a:t>
            </a:r>
            <a:endParaRPr lang="es-ES" sz="2400" b="1" i="0" dirty="0">
              <a:solidFill>
                <a:schemeClr val="bg1"/>
              </a:solidFill>
              <a:effectLst/>
              <a:latin typeface="Open Sans"/>
            </a:endParaRPr>
          </a:p>
        </p:txBody>
      </p:sp>
      <p:sp>
        <p:nvSpPr>
          <p:cNvPr id="6" name="CuadroTexto 5">
            <a:extLst>
              <a:ext uri="{FF2B5EF4-FFF2-40B4-BE49-F238E27FC236}">
                <a16:creationId xmlns:a16="http://schemas.microsoft.com/office/drawing/2014/main" id="{873FFA9F-17EF-4C90-82CB-148794F05B0B}"/>
              </a:ext>
            </a:extLst>
          </p:cNvPr>
          <p:cNvSpPr txBox="1"/>
          <p:nvPr/>
        </p:nvSpPr>
        <p:spPr>
          <a:xfrm>
            <a:off x="3048000" y="3429000"/>
            <a:ext cx="6437744" cy="1200329"/>
          </a:xfrm>
          <a:prstGeom prst="rect">
            <a:avLst/>
          </a:prstGeom>
          <a:solidFill>
            <a:srgbClr val="006666"/>
          </a:solidFill>
        </p:spPr>
        <p:txBody>
          <a:bodyPr wrap="square">
            <a:spAutoFit/>
          </a:bodyPr>
          <a:lstStyle/>
          <a:p>
            <a:endParaRPr lang="es-PE" sz="3600" b="1" dirty="0">
              <a:solidFill>
                <a:schemeClr val="bg1"/>
              </a:solidFill>
              <a:latin typeface="+mj-lt"/>
            </a:endParaRPr>
          </a:p>
          <a:p>
            <a:r>
              <a:rPr lang="es-PE" sz="3600" b="1" dirty="0">
                <a:solidFill>
                  <a:schemeClr val="bg1"/>
                </a:solidFill>
                <a:latin typeface="+mj-lt"/>
              </a:rPr>
              <a:t>ALGUNA PREGUNTA…..???</a:t>
            </a:r>
          </a:p>
        </p:txBody>
      </p:sp>
    </p:spTree>
    <p:extLst>
      <p:ext uri="{BB962C8B-B14F-4D97-AF65-F5344CB8AC3E}">
        <p14:creationId xmlns:p14="http://schemas.microsoft.com/office/powerpoint/2010/main" val="314722817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9293</Words>
  <Application>Microsoft Office PowerPoint</Application>
  <PresentationFormat>Panorámica</PresentationFormat>
  <Paragraphs>875</Paragraphs>
  <Slides>100</Slides>
  <Notes>0</Notes>
  <HiddenSlides>0</HiddenSlides>
  <MMClips>1</MMClips>
  <ScaleCrop>false</ScaleCrop>
  <HeadingPairs>
    <vt:vector size="8" baseType="variant">
      <vt:variant>
        <vt:lpstr>Fuentes usadas</vt:lpstr>
      </vt:variant>
      <vt:variant>
        <vt:i4>14</vt:i4>
      </vt:variant>
      <vt:variant>
        <vt:lpstr>Tema</vt:lpstr>
      </vt:variant>
      <vt:variant>
        <vt:i4>1</vt:i4>
      </vt:variant>
      <vt:variant>
        <vt:lpstr>Servidores OLE incrustados</vt:lpstr>
      </vt:variant>
      <vt:variant>
        <vt:i4>1</vt:i4>
      </vt:variant>
      <vt:variant>
        <vt:lpstr>Títulos de diapositiva</vt:lpstr>
      </vt:variant>
      <vt:variant>
        <vt:i4>100</vt:i4>
      </vt:variant>
    </vt:vector>
  </HeadingPairs>
  <TitlesOfParts>
    <vt:vector size="116" baseType="lpstr">
      <vt:lpstr>Aharoni</vt:lpstr>
      <vt:lpstr>-apple-system</vt:lpstr>
      <vt:lpstr>Arial</vt:lpstr>
      <vt:lpstr>Calibri</vt:lpstr>
      <vt:lpstr>Calibri Light</vt:lpstr>
      <vt:lpstr>Cambria Math</vt:lpstr>
      <vt:lpstr>Courier New</vt:lpstr>
      <vt:lpstr>Montserrat</vt:lpstr>
      <vt:lpstr>Open Sans</vt:lpstr>
      <vt:lpstr>Palatino Linotype</vt:lpstr>
      <vt:lpstr>Prompt</vt:lpstr>
      <vt:lpstr>Symbol</vt:lpstr>
      <vt:lpstr>Times New Roman</vt:lpstr>
      <vt:lpstr>Wingdings</vt:lpstr>
      <vt:lpstr>Tema de Office</vt:lpstr>
      <vt:lpstr>Ecuación</vt:lpstr>
      <vt:lpstr>Presentación de PowerPoint</vt:lpstr>
      <vt:lpstr>Presentación de PowerPoint</vt:lpstr>
      <vt:lpstr>Módulo 3</vt:lpstr>
      <vt:lpstr>Índice</vt:lpstr>
      <vt:lpstr>INTRODUCCIÓN</vt:lpstr>
      <vt:lpstr>3.1. EXPLOSIVOS Y ACCESORIOS</vt:lpstr>
      <vt:lpstr>3.1. EXPLOSIVOS Y ACCESORIOS</vt:lpstr>
      <vt:lpstr>3.1. EXPLOSIVOS Y ACCESORIOS</vt:lpstr>
      <vt:lpstr>3.1. EXPLOSIVOS Y ACCESORIOS</vt:lpstr>
      <vt:lpstr>3.1. EXPLOSIVOS Y ACCESORIOS</vt:lpstr>
      <vt:lpstr>3.1. EXPLOSIVOS Y ACCESORIOS</vt:lpstr>
      <vt:lpstr>3.1. EXPLOSIVOS Y ACCESORIOS</vt:lpstr>
      <vt:lpstr>3.1. EXPLOSIVOS Y ACCESORIOS</vt:lpstr>
      <vt:lpstr>3.1. EXPLOSIVOS Y ACCESORIOS</vt:lpstr>
      <vt:lpstr>3.1. EXPLOSIVOS Y ACCESORIOS</vt:lpstr>
      <vt:lpstr>3.1. EXPLOSIVOS Y ACCESORIOS</vt:lpstr>
      <vt:lpstr>3.1. EXPLOSIVOS Y ACCESORIOS</vt:lpstr>
      <vt:lpstr>3.1. EXPLOSIVOS Y ACCESORIOS</vt:lpstr>
      <vt:lpstr>3.1. EXPLOSIVOS Y ACCESORIOS</vt:lpstr>
      <vt:lpstr>3.1. EXPLOSIVOS Y ACCESORIOS</vt:lpstr>
      <vt:lpstr>3.1. EXPLOSIVOS Y ACCESORIOS</vt:lpstr>
      <vt:lpstr>3.1. EXPLOSIVOS Y ACCESORIOS</vt:lpstr>
      <vt:lpstr>3.1. EXPLOSIVOS Y ACCESORIOS</vt:lpstr>
      <vt:lpstr>Presentación de PowerPoint</vt:lpstr>
      <vt:lpstr>Presentación de PowerPoint</vt:lpstr>
      <vt:lpstr>3.1. EXPLOSIVOS Y ACCESORIOS</vt:lpstr>
      <vt:lpstr>3.1. EXPLOSIVOS Y ACCESORIOS</vt:lpstr>
      <vt:lpstr>3.2. Diseño de malla de perforación y voladura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5. Otros modelos matemáticos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OBJETIVOS</vt:lpstr>
      <vt:lpstr>PARÁMETROS DE PERFORACIÓN</vt:lpstr>
      <vt:lpstr>CÁLCULO DE ESPACIAMIENTO ENTRE ENALINE</vt:lpstr>
      <vt:lpstr>Presentación de PowerPoint</vt:lpstr>
      <vt:lpstr>LINEA BUFFER</vt:lpstr>
      <vt:lpstr>PRESIÓN DE DETONACIÓN</vt:lpstr>
      <vt:lpstr>CALCULANDO EL FACTOR DE DESACOPLE DEL EXPLOSIVO EN EL TALADRO</vt:lpstr>
      <vt:lpstr>DISEÑO DE MALLA DE PERFORACION CON LOS RESULTADOS OBTENIDOS</vt:lpstr>
      <vt:lpstr>VISTA FOTOGRÁFICA DE LA TÉCNICA DE VOLADURA CONTROLADA</vt:lpstr>
      <vt:lpstr>Presentación de PowerPoint</vt:lpstr>
      <vt:lpstr>DISÉÑO DE CARGUÍO</vt:lpstr>
      <vt:lpstr>FOTOGRAFÍAS</vt:lpstr>
      <vt:lpstr>FOTOGRAFÍAS</vt:lpstr>
      <vt:lpstr>FOTOGRAFÍAS</vt:lpstr>
      <vt:lpstr>FOTOGRAFÍAS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MAGNA - IEP</cp:lastModifiedBy>
  <cp:revision>17</cp:revision>
  <dcterms:created xsi:type="dcterms:W3CDTF">2022-04-19T18:02:09Z</dcterms:created>
  <dcterms:modified xsi:type="dcterms:W3CDTF">2023-11-08T22:28:17Z</dcterms:modified>
</cp:coreProperties>
</file>